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79" r:id="rId3"/>
    <p:sldId id="380" r:id="rId4"/>
    <p:sldId id="366" r:id="rId5"/>
    <p:sldId id="367" r:id="rId6"/>
    <p:sldId id="368" r:id="rId7"/>
    <p:sldId id="369" r:id="rId8"/>
    <p:sldId id="279" r:id="rId9"/>
    <p:sldId id="280" r:id="rId10"/>
    <p:sldId id="281" r:id="rId11"/>
    <p:sldId id="282" r:id="rId12"/>
    <p:sldId id="283" r:id="rId13"/>
    <p:sldId id="284" r:id="rId14"/>
    <p:sldId id="285" r:id="rId15"/>
    <p:sldId id="286" r:id="rId16"/>
    <p:sldId id="287" r:id="rId17"/>
    <p:sldId id="288" r:id="rId18"/>
    <p:sldId id="308" r:id="rId19"/>
    <p:sldId id="336" r:id="rId20"/>
    <p:sldId id="316" r:id="rId21"/>
    <p:sldId id="317" r:id="rId22"/>
    <p:sldId id="318" r:id="rId23"/>
    <p:sldId id="319" r:id="rId24"/>
    <p:sldId id="320" r:id="rId25"/>
    <p:sldId id="321" r:id="rId26"/>
    <p:sldId id="258" r:id="rId27"/>
    <p:sldId id="260" r:id="rId28"/>
    <p:sldId id="265" r:id="rId29"/>
    <p:sldId id="382" r:id="rId30"/>
    <p:sldId id="267" r:id="rId31"/>
    <p:sldId id="268" r:id="rId32"/>
    <p:sldId id="270" r:id="rId33"/>
    <p:sldId id="259" r:id="rId34"/>
    <p:sldId id="261" r:id="rId35"/>
    <p:sldId id="387" r:id="rId36"/>
    <p:sldId id="324" r:id="rId37"/>
    <p:sldId id="388" r:id="rId38"/>
    <p:sldId id="276" r:id="rId39"/>
    <p:sldId id="389" r:id="rId40"/>
    <p:sldId id="390" r:id="rId41"/>
    <p:sldId id="391" r:id="rId42"/>
    <p:sldId id="392" r:id="rId43"/>
    <p:sldId id="393" r:id="rId44"/>
    <p:sldId id="394" r:id="rId45"/>
    <p:sldId id="395" r:id="rId4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85" autoAdjust="0"/>
    <p:restoredTop sz="94660"/>
  </p:normalViewPr>
  <p:slideViewPr>
    <p:cSldViewPr snapToGrid="0">
      <p:cViewPr varScale="1">
        <p:scale>
          <a:sx n="76" d="100"/>
          <a:sy n="76" d="100"/>
        </p:scale>
        <p:origin x="60" y="80"/>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1" d="100"/>
          <a:sy n="51" d="100"/>
        </p:scale>
        <p:origin x="26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44912EC5-F0A0-4AA1-9BBF-73A731614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582FECFF-E6A2-4D6F-9778-76F4EAF7B8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CBF3BD-6874-4AE6-8BD7-967A0778AA24}" type="datetimeFigureOut">
              <a:rPr lang="pl-PL" smtClean="0"/>
              <a:t>09.01.2020</a:t>
            </a:fld>
            <a:endParaRPr lang="pl-PL"/>
          </a:p>
        </p:txBody>
      </p:sp>
      <p:sp>
        <p:nvSpPr>
          <p:cNvPr id="4" name="Symbol zastępczy stopki 3">
            <a:extLst>
              <a:ext uri="{FF2B5EF4-FFF2-40B4-BE49-F238E27FC236}">
                <a16:creationId xmlns:a16="http://schemas.microsoft.com/office/drawing/2014/main" id="{A2AD7D82-27F7-49A0-9221-D497C500B0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30DD8EBB-BB66-4177-B7B1-CDDC3D6B45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15FC8C-2CF4-4178-A0C9-8AE9291EBCE6}" type="slidenum">
              <a:rPr lang="pl-PL" smtClean="0"/>
              <a:t>‹#›</a:t>
            </a:fld>
            <a:endParaRPr lang="pl-PL"/>
          </a:p>
        </p:txBody>
      </p:sp>
    </p:spTree>
    <p:extLst>
      <p:ext uri="{BB962C8B-B14F-4D97-AF65-F5344CB8AC3E}">
        <p14:creationId xmlns:p14="http://schemas.microsoft.com/office/powerpoint/2010/main" val="3475345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AC6DE-7DF3-4422-8AE7-B8C40821D807}" type="datetimeFigureOut">
              <a:rPr lang="pl-PL" smtClean="0"/>
              <a:t>09.01.2020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0363F-6302-4722-84BE-35F2EF39C65D}" type="slidenum">
              <a:rPr lang="pl-PL" smtClean="0"/>
              <a:t>‹#›</a:t>
            </a:fld>
            <a:endParaRPr lang="pl-PL"/>
          </a:p>
        </p:txBody>
      </p:sp>
    </p:spTree>
    <p:extLst>
      <p:ext uri="{BB962C8B-B14F-4D97-AF65-F5344CB8AC3E}">
        <p14:creationId xmlns:p14="http://schemas.microsoft.com/office/powerpoint/2010/main" val="259950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D77D348E-3C5D-4CFB-A142-A74D107E80EB}" type="slidenum">
              <a:rPr lang="de-CH" altLang="pl-PL" sz="1200">
                <a:solidFill>
                  <a:srgbClr val="000000"/>
                </a:solidFill>
                <a:ea typeface="Arial Unicode MS" pitchFamily="34" charset="-128"/>
              </a:rPr>
              <a:pPr/>
              <a:t>2</a:t>
            </a:fld>
            <a:endParaRPr lang="de-CH" altLang="pl-PL" sz="1200">
              <a:solidFill>
                <a:srgbClr val="000000"/>
              </a:solidFill>
              <a:ea typeface="Arial Unicode MS" pitchFamily="34" charset="-128"/>
            </a:endParaRPr>
          </a:p>
        </p:txBody>
      </p:sp>
      <p:sp>
        <p:nvSpPr>
          <p:cNvPr id="69635"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69636" name="Text Box 2"/>
          <p:cNvSpPr>
            <a:spLocks noGrp="1" noChangeArrowheads="1"/>
          </p:cNvSpPr>
          <p:nvPr>
            <p:ph type="body"/>
          </p:nvPr>
        </p:nvSpPr>
        <p:spPr>
          <a:xfrm>
            <a:off x="679450" y="4716463"/>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pl-PL" dirty="0">
              <a:latin typeface="Times New Roman" pitchFamily="18" charset="0"/>
              <a:ea typeface="MS Gothic" pitchFamily="49" charset="-128"/>
            </a:endParaRPr>
          </a:p>
        </p:txBody>
      </p:sp>
      <p:sp>
        <p:nvSpPr>
          <p:cNvPr id="69637" name="Text Box 3"/>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9AB22201-4B17-4617-89FB-BE47823BAE41}" type="slidenum">
              <a:rPr lang="de-CH" altLang="pl-PL" sz="1200">
                <a:solidFill>
                  <a:srgbClr val="000000"/>
                </a:solidFill>
              </a:rPr>
              <a:pPr algn="r" eaLnBrk="1" hangingPunct="1">
                <a:buClr>
                  <a:srgbClr val="000000"/>
                </a:buClr>
                <a:buSzPct val="100000"/>
                <a:buFont typeface="Times New Roman" pitchFamily="18" charset="0"/>
                <a:buNone/>
              </a:pPr>
              <a:t>2</a:t>
            </a:fld>
            <a:endParaRPr lang="de-CH" altLang="pl-PL" sz="1200">
              <a:solidFill>
                <a:srgbClr val="000000"/>
              </a:solidFill>
            </a:endParaRPr>
          </a:p>
        </p:txBody>
      </p:sp>
    </p:spTree>
    <p:extLst>
      <p:ext uri="{BB962C8B-B14F-4D97-AF65-F5344CB8AC3E}">
        <p14:creationId xmlns:p14="http://schemas.microsoft.com/office/powerpoint/2010/main" val="287405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8F0A47C8-B5C6-4DD0-8D4D-D0E71B65D6A4}" type="slidenum">
              <a:rPr lang="de-CH" altLang="pl-PL" sz="1200">
                <a:solidFill>
                  <a:srgbClr val="000000"/>
                </a:solidFill>
                <a:ea typeface="Arial Unicode MS" pitchFamily="34" charset="-128"/>
              </a:rPr>
              <a:pPr/>
              <a:t>11</a:t>
            </a:fld>
            <a:endParaRPr lang="de-CH" altLang="pl-PL" sz="1200">
              <a:solidFill>
                <a:srgbClr val="000000"/>
              </a:solidFill>
              <a:ea typeface="Arial Unicode MS" pitchFamily="34" charset="-128"/>
            </a:endParaRPr>
          </a:p>
        </p:txBody>
      </p:sp>
      <p:sp>
        <p:nvSpPr>
          <p:cNvPr id="93187"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355385B0-11CF-4873-A1AA-095A3726DAEC}"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11</a:t>
            </a:fld>
            <a:endParaRPr lang="de-CH" altLang="pl-PL" sz="1200">
              <a:solidFill>
                <a:srgbClr val="000000"/>
              </a:solidFill>
              <a:latin typeface="Verdana" pitchFamily="34" charset="0"/>
            </a:endParaRPr>
          </a:p>
        </p:txBody>
      </p:sp>
      <p:sp>
        <p:nvSpPr>
          <p:cNvPr id="93188"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3189"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133210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01032CAB-DDD6-4077-B030-9A707F09FE07}" type="slidenum">
              <a:rPr lang="de-CH" altLang="pl-PL" sz="1200">
                <a:solidFill>
                  <a:srgbClr val="000000"/>
                </a:solidFill>
                <a:ea typeface="Arial Unicode MS" pitchFamily="34" charset="-128"/>
              </a:rPr>
              <a:pPr/>
              <a:t>12</a:t>
            </a:fld>
            <a:endParaRPr lang="de-CH" altLang="pl-PL" sz="1200">
              <a:solidFill>
                <a:srgbClr val="000000"/>
              </a:solidFill>
              <a:ea typeface="Arial Unicode MS" pitchFamily="34" charset="-128"/>
            </a:endParaRPr>
          </a:p>
        </p:txBody>
      </p:sp>
      <p:sp>
        <p:nvSpPr>
          <p:cNvPr id="94211"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78670431-FF59-44DF-85B8-7DD44ABC66B8}"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12</a:t>
            </a:fld>
            <a:endParaRPr lang="de-CH" altLang="pl-PL" sz="1200">
              <a:solidFill>
                <a:srgbClr val="000000"/>
              </a:solidFill>
              <a:latin typeface="Verdana" pitchFamily="34" charset="0"/>
            </a:endParaRPr>
          </a:p>
        </p:txBody>
      </p:sp>
      <p:sp>
        <p:nvSpPr>
          <p:cNvPr id="94212"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4213"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412903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31C1FF19-F190-48F4-BEF8-1D9C004EF897}" type="slidenum">
              <a:rPr lang="de-CH" altLang="pl-PL" sz="1200">
                <a:solidFill>
                  <a:srgbClr val="000000"/>
                </a:solidFill>
                <a:ea typeface="Arial Unicode MS" pitchFamily="34" charset="-128"/>
              </a:rPr>
              <a:pPr/>
              <a:t>13</a:t>
            </a:fld>
            <a:endParaRPr lang="de-CH" altLang="pl-PL" sz="1200">
              <a:solidFill>
                <a:srgbClr val="000000"/>
              </a:solidFill>
              <a:ea typeface="Arial Unicode MS" pitchFamily="34" charset="-128"/>
            </a:endParaRPr>
          </a:p>
        </p:txBody>
      </p:sp>
      <p:sp>
        <p:nvSpPr>
          <p:cNvPr id="95235"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B48B062F-9552-4350-BC10-B0AD3BB0DD33}"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13</a:t>
            </a:fld>
            <a:endParaRPr lang="de-CH" altLang="pl-PL" sz="1200">
              <a:solidFill>
                <a:srgbClr val="000000"/>
              </a:solidFill>
              <a:latin typeface="Verdana" pitchFamily="34" charset="0"/>
            </a:endParaRPr>
          </a:p>
        </p:txBody>
      </p:sp>
      <p:sp>
        <p:nvSpPr>
          <p:cNvPr id="95236"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5237"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130719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1A033C47-43E4-477E-9772-3DDB39F887C8}" type="slidenum">
              <a:rPr lang="de-CH" altLang="pl-PL" sz="1200">
                <a:solidFill>
                  <a:srgbClr val="000000"/>
                </a:solidFill>
                <a:ea typeface="Arial Unicode MS" pitchFamily="34" charset="-128"/>
              </a:rPr>
              <a:pPr/>
              <a:t>14</a:t>
            </a:fld>
            <a:endParaRPr lang="de-CH" altLang="pl-PL" sz="1200">
              <a:solidFill>
                <a:srgbClr val="000000"/>
              </a:solidFill>
              <a:ea typeface="Arial Unicode MS" pitchFamily="34" charset="-128"/>
            </a:endParaRPr>
          </a:p>
        </p:txBody>
      </p:sp>
      <p:sp>
        <p:nvSpPr>
          <p:cNvPr id="96259"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6AFA4E80-DEA6-425D-9184-A565DAA9D31C}"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14</a:t>
            </a:fld>
            <a:endParaRPr lang="de-CH" altLang="pl-PL" sz="1200">
              <a:solidFill>
                <a:srgbClr val="000000"/>
              </a:solidFill>
              <a:latin typeface="Verdana" pitchFamily="34" charset="0"/>
            </a:endParaRPr>
          </a:p>
        </p:txBody>
      </p:sp>
      <p:sp>
        <p:nvSpPr>
          <p:cNvPr id="96260"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6261"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394180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A0E6C12C-E127-466E-B202-AD9D073126C3}" type="slidenum">
              <a:rPr lang="de-CH" altLang="pl-PL" sz="1200">
                <a:solidFill>
                  <a:srgbClr val="000000"/>
                </a:solidFill>
                <a:ea typeface="Arial Unicode MS" pitchFamily="34" charset="-128"/>
              </a:rPr>
              <a:pPr/>
              <a:t>15</a:t>
            </a:fld>
            <a:endParaRPr lang="de-CH" altLang="pl-PL" sz="1200">
              <a:solidFill>
                <a:srgbClr val="000000"/>
              </a:solidFill>
              <a:ea typeface="Arial Unicode MS" pitchFamily="34" charset="-128"/>
            </a:endParaRPr>
          </a:p>
        </p:txBody>
      </p:sp>
      <p:sp>
        <p:nvSpPr>
          <p:cNvPr id="97283"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09340FB7-6981-416F-818B-2727A3214177}"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15</a:t>
            </a:fld>
            <a:endParaRPr lang="de-CH" altLang="pl-PL" sz="1200">
              <a:solidFill>
                <a:srgbClr val="000000"/>
              </a:solidFill>
              <a:latin typeface="Verdana" pitchFamily="34" charset="0"/>
            </a:endParaRPr>
          </a:p>
        </p:txBody>
      </p:sp>
      <p:sp>
        <p:nvSpPr>
          <p:cNvPr id="97284"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7285"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412297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5C9A9D69-A47E-4BB7-84D2-5B5B4FD94266}" type="slidenum">
              <a:rPr lang="de-CH" altLang="pl-PL" sz="1200">
                <a:solidFill>
                  <a:srgbClr val="000000"/>
                </a:solidFill>
                <a:ea typeface="Arial Unicode MS" pitchFamily="34" charset="-128"/>
              </a:rPr>
              <a:pPr/>
              <a:t>16</a:t>
            </a:fld>
            <a:endParaRPr lang="de-CH" altLang="pl-PL" sz="1200">
              <a:solidFill>
                <a:srgbClr val="000000"/>
              </a:solidFill>
              <a:ea typeface="Arial Unicode MS" pitchFamily="34" charset="-128"/>
            </a:endParaRPr>
          </a:p>
        </p:txBody>
      </p:sp>
      <p:sp>
        <p:nvSpPr>
          <p:cNvPr id="98307"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C00C0329-5309-4FFD-B5D4-A35133E0AFB5}"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16</a:t>
            </a:fld>
            <a:endParaRPr lang="de-CH" altLang="pl-PL" sz="1200">
              <a:solidFill>
                <a:srgbClr val="000000"/>
              </a:solidFill>
              <a:latin typeface="Verdana" pitchFamily="34" charset="0"/>
            </a:endParaRPr>
          </a:p>
        </p:txBody>
      </p:sp>
      <p:sp>
        <p:nvSpPr>
          <p:cNvPr id="98308"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8309"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2312790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66876A12-E09F-49AD-904A-D15722B5D355}" type="slidenum">
              <a:rPr lang="de-CH" altLang="pl-PL" sz="1200">
                <a:solidFill>
                  <a:srgbClr val="000000"/>
                </a:solidFill>
                <a:ea typeface="Arial Unicode MS" pitchFamily="34" charset="-128"/>
              </a:rPr>
              <a:pPr/>
              <a:t>17</a:t>
            </a:fld>
            <a:endParaRPr lang="de-CH" altLang="pl-PL" sz="1200">
              <a:solidFill>
                <a:srgbClr val="000000"/>
              </a:solidFill>
              <a:ea typeface="Arial Unicode MS" pitchFamily="34" charset="-128"/>
            </a:endParaRPr>
          </a:p>
        </p:txBody>
      </p:sp>
      <p:sp>
        <p:nvSpPr>
          <p:cNvPr id="99331"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732BE5D2-8697-4ABD-90D9-A2626CAAC63B}"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17</a:t>
            </a:fld>
            <a:endParaRPr lang="de-CH" altLang="pl-PL" sz="1200">
              <a:solidFill>
                <a:srgbClr val="000000"/>
              </a:solidFill>
              <a:latin typeface="Verdana" pitchFamily="34" charset="0"/>
            </a:endParaRPr>
          </a:p>
        </p:txBody>
      </p:sp>
      <p:sp>
        <p:nvSpPr>
          <p:cNvPr id="99332"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9333"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2327274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5F2C62EC-D8D4-4E3A-9BEC-8EC27BB4D3D9}" type="slidenum">
              <a:rPr lang="de-CH" altLang="pl-PL" sz="1200">
                <a:solidFill>
                  <a:srgbClr val="000000"/>
                </a:solidFill>
                <a:ea typeface="Arial Unicode MS" pitchFamily="34" charset="-128"/>
              </a:rPr>
              <a:pPr/>
              <a:t>18</a:t>
            </a:fld>
            <a:endParaRPr lang="de-CH" altLang="pl-PL" sz="1200">
              <a:solidFill>
                <a:srgbClr val="000000"/>
              </a:solidFill>
              <a:ea typeface="Arial Unicode MS" pitchFamily="34" charset="-128"/>
            </a:endParaRPr>
          </a:p>
        </p:txBody>
      </p:sp>
      <p:sp>
        <p:nvSpPr>
          <p:cNvPr id="108547"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E056C4E4-C1F8-4FCB-AA37-82CB93279628}"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18</a:t>
            </a:fld>
            <a:endParaRPr lang="de-CH" altLang="pl-PL" sz="1200">
              <a:solidFill>
                <a:srgbClr val="000000"/>
              </a:solidFill>
              <a:latin typeface="Verdana" pitchFamily="34" charset="0"/>
            </a:endParaRPr>
          </a:p>
        </p:txBody>
      </p:sp>
      <p:sp>
        <p:nvSpPr>
          <p:cNvPr id="108548"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108549" name="Text Box 3"/>
          <p:cNvSpPr>
            <a:spLocks noGrp="1" noChangeArrowheads="1"/>
          </p:cNvSpPr>
          <p:nvPr>
            <p:ph type="body"/>
          </p:nvPr>
        </p:nvSpPr>
        <p:spPr>
          <a:xfrm>
            <a:off x="679450" y="4716463"/>
            <a:ext cx="5438775"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pl-PL" dirty="0">
              <a:latin typeface="Times New Roman" pitchFamily="18" charset="0"/>
              <a:ea typeface="MS Gothic" pitchFamily="49" charset="-128"/>
            </a:endParaRPr>
          </a:p>
        </p:txBody>
      </p:sp>
    </p:spTree>
    <p:extLst>
      <p:ext uri="{BB962C8B-B14F-4D97-AF65-F5344CB8AC3E}">
        <p14:creationId xmlns:p14="http://schemas.microsoft.com/office/powerpoint/2010/main" val="224684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Font typeface="Times New Roman" pitchFamily="18" charset="0"/>
              <a:buNone/>
            </a:pPr>
            <a:fld id="{A5A5CD6D-F3B6-4943-B81B-7402B96395F4}" type="slidenum">
              <a:rPr lang="de-CH" altLang="pl-PL">
                <a:latin typeface="Times New Roman" pitchFamily="18" charset="0"/>
                <a:ea typeface="Arial Unicode MS" pitchFamily="34" charset="-128"/>
                <a:cs typeface="Arial Unicode MS" pitchFamily="34" charset="-128"/>
              </a:rPr>
              <a:pPr>
                <a:spcBef>
                  <a:spcPct val="0"/>
                </a:spcBef>
                <a:buFont typeface="Times New Roman" pitchFamily="18" charset="0"/>
                <a:buNone/>
              </a:pPr>
              <a:t>19</a:t>
            </a:fld>
            <a:endParaRPr lang="de-CH" altLang="pl-PL">
              <a:latin typeface="Times New Roman" pitchFamily="18" charset="0"/>
              <a:ea typeface="Arial Unicode MS" pitchFamily="34" charset="-128"/>
              <a:cs typeface="Arial Unicode MS" pitchFamily="34" charset="-128"/>
            </a:endParaRPr>
          </a:p>
        </p:txBody>
      </p:sp>
      <p:sp>
        <p:nvSpPr>
          <p:cNvPr id="10243" name="Text Box 1"/>
          <p:cNvSpPr txBox="1">
            <a:spLocks noChangeArrowheads="1"/>
          </p:cNvSpPr>
          <p:nvPr/>
        </p:nvSpPr>
        <p:spPr bwMode="auto">
          <a:xfrm>
            <a:off x="917575" y="744538"/>
            <a:ext cx="4964113" cy="3722687"/>
          </a:xfrm>
          <a:prstGeom prst="rect">
            <a:avLst/>
          </a:prstGeom>
          <a:solidFill>
            <a:srgbClr val="FFFFFF"/>
          </a:solidFill>
          <a:ln w="9360">
            <a:solidFill>
              <a:srgbClr val="000000"/>
            </a:solidFill>
            <a:miter lim="800000"/>
            <a:headEnd/>
            <a:tailEnd/>
          </a:ln>
        </p:spPr>
        <p:txBody>
          <a:bodyPr wrap="none" lIns="91449" tIns="45725" rIns="91449" bIns="45725"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Clr>
                <a:srgbClr val="000000"/>
              </a:buClr>
              <a:buFont typeface="Times New Roman" pitchFamily="18" charset="0"/>
              <a:buNone/>
            </a:pPr>
            <a:endParaRPr lang="pl-PL" altLang="pl-PL" sz="1800">
              <a:latin typeface="Arial" pitchFamily="34" charset="0"/>
            </a:endParaRPr>
          </a:p>
        </p:txBody>
      </p:sp>
      <p:sp>
        <p:nvSpPr>
          <p:cNvPr id="10244" name="Rectangle 2"/>
          <p:cNvSpPr>
            <a:spLocks noGrp="1" noChangeArrowheads="1"/>
          </p:cNvSpPr>
          <p:nvPr>
            <p:ph type="body"/>
          </p:nvPr>
        </p:nvSpPr>
        <p:spPr bwMode="auto">
          <a:xfrm>
            <a:off x="679450" y="4716463"/>
            <a:ext cx="54133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altLang="pl-PL">
              <a:latin typeface="Times New Roman" pitchFamily="18" charset="0"/>
            </a:endParaRPr>
          </a:p>
        </p:txBody>
      </p:sp>
    </p:spTree>
    <p:extLst>
      <p:ext uri="{BB962C8B-B14F-4D97-AF65-F5344CB8AC3E}">
        <p14:creationId xmlns:p14="http://schemas.microsoft.com/office/powerpoint/2010/main" val="1793312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Font typeface="Times New Roman" pitchFamily="18" charset="0"/>
              <a:buNone/>
            </a:pPr>
            <a:fld id="{AF16916C-481D-4A94-9E06-D5531A2D58AB}" type="slidenum">
              <a:rPr lang="de-CH" altLang="pl-PL">
                <a:latin typeface="Times New Roman" pitchFamily="18" charset="0"/>
                <a:ea typeface="Arial Unicode MS" pitchFamily="34" charset="-128"/>
                <a:cs typeface="Arial Unicode MS" pitchFamily="34" charset="-128"/>
              </a:rPr>
              <a:pPr>
                <a:spcBef>
                  <a:spcPct val="0"/>
                </a:spcBef>
                <a:buFont typeface="Times New Roman" pitchFamily="18" charset="0"/>
                <a:buNone/>
              </a:pPr>
              <a:t>20</a:t>
            </a:fld>
            <a:endParaRPr lang="de-CH" altLang="pl-PL">
              <a:latin typeface="Times New Roman" pitchFamily="18" charset="0"/>
              <a:ea typeface="Arial Unicode MS" pitchFamily="34" charset="-128"/>
              <a:cs typeface="Arial Unicode MS" pitchFamily="34" charset="-128"/>
            </a:endParaRPr>
          </a:p>
        </p:txBody>
      </p:sp>
      <p:sp>
        <p:nvSpPr>
          <p:cNvPr id="24579" name="Text Box 1"/>
          <p:cNvSpPr txBox="1">
            <a:spLocks noChangeArrowheads="1"/>
          </p:cNvSpPr>
          <p:nvPr/>
        </p:nvSpPr>
        <p:spPr bwMode="auto">
          <a:xfrm>
            <a:off x="917575" y="744538"/>
            <a:ext cx="4964113" cy="3722687"/>
          </a:xfrm>
          <a:prstGeom prst="rect">
            <a:avLst/>
          </a:prstGeom>
          <a:solidFill>
            <a:srgbClr val="FFFFFF"/>
          </a:solidFill>
          <a:ln w="9360">
            <a:solidFill>
              <a:srgbClr val="000000"/>
            </a:solidFill>
            <a:miter lim="800000"/>
            <a:headEnd/>
            <a:tailEnd/>
          </a:ln>
        </p:spPr>
        <p:txBody>
          <a:bodyPr wrap="none" lIns="91449" tIns="45725" rIns="91449" bIns="45725"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Clr>
                <a:srgbClr val="000000"/>
              </a:buClr>
              <a:buFont typeface="Times New Roman" pitchFamily="18" charset="0"/>
              <a:buNone/>
            </a:pPr>
            <a:endParaRPr lang="pl-PL" altLang="pl-PL" sz="1800">
              <a:latin typeface="Arial" pitchFamily="34" charset="0"/>
            </a:endParaRPr>
          </a:p>
        </p:txBody>
      </p:sp>
      <p:sp>
        <p:nvSpPr>
          <p:cNvPr id="24580" name="Rectangle 2"/>
          <p:cNvSpPr>
            <a:spLocks noGrp="1" noChangeArrowheads="1"/>
          </p:cNvSpPr>
          <p:nvPr>
            <p:ph type="body"/>
          </p:nvPr>
        </p:nvSpPr>
        <p:spPr bwMode="auto">
          <a:xfrm>
            <a:off x="679450" y="4716463"/>
            <a:ext cx="54133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altLang="pl-PL">
              <a:latin typeface="Times New Roman" pitchFamily="18" charset="0"/>
            </a:endParaRPr>
          </a:p>
        </p:txBody>
      </p:sp>
    </p:spTree>
    <p:extLst>
      <p:ext uri="{BB962C8B-B14F-4D97-AF65-F5344CB8AC3E}">
        <p14:creationId xmlns:p14="http://schemas.microsoft.com/office/powerpoint/2010/main" val="415098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4"/>
          <p:cNvSpPr>
            <a:spLocks noGrp="1" noChangeArrowheads="1"/>
          </p:cNvSpPr>
          <p:nvPr>
            <p:ph type="sldNum"/>
          </p:nvPr>
        </p:nvSpPr>
        <p:spPr>
          <a:ln/>
        </p:spPr>
        <p:txBody>
          <a:bodyPr/>
          <a:lstStyle/>
          <a:p>
            <a:fld id="{260C5B36-2874-4761-A451-1C4872CF69BE}" type="slidenum">
              <a:rPr lang="de-CH"/>
              <a:pPr/>
              <a:t>3</a:t>
            </a:fld>
            <a:endParaRPr lang="de-CH"/>
          </a:p>
        </p:txBody>
      </p:sp>
      <p:sp>
        <p:nvSpPr>
          <p:cNvPr id="139265" name="Text Box 1"/>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139266" name="Rectangle 2"/>
          <p:cNvSpPr txBox="1">
            <a:spLocks noGrp="1" noChangeArrowheads="1"/>
          </p:cNvSpPr>
          <p:nvPr>
            <p:ph type="body"/>
          </p:nvPr>
        </p:nvSpPr>
        <p:spPr bwMode="auto">
          <a:xfrm>
            <a:off x="679450" y="4716463"/>
            <a:ext cx="5411788" cy="4440237"/>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1912877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Font typeface="Times New Roman" pitchFamily="18" charset="0"/>
              <a:buNone/>
            </a:pPr>
            <a:fld id="{E6B606C6-1538-4F6C-AA8F-22D665DB5871}" type="slidenum">
              <a:rPr lang="de-CH" altLang="pl-PL">
                <a:latin typeface="Times New Roman" pitchFamily="18" charset="0"/>
                <a:ea typeface="Arial Unicode MS" pitchFamily="34" charset="-128"/>
                <a:cs typeface="Arial Unicode MS" pitchFamily="34" charset="-128"/>
              </a:rPr>
              <a:pPr>
                <a:spcBef>
                  <a:spcPct val="0"/>
                </a:spcBef>
                <a:buFont typeface="Times New Roman" pitchFamily="18" charset="0"/>
                <a:buNone/>
              </a:pPr>
              <a:t>21</a:t>
            </a:fld>
            <a:endParaRPr lang="de-CH" altLang="pl-PL">
              <a:latin typeface="Times New Roman" pitchFamily="18" charset="0"/>
              <a:ea typeface="Arial Unicode MS" pitchFamily="34" charset="-128"/>
              <a:cs typeface="Arial Unicode MS" pitchFamily="34" charset="-128"/>
            </a:endParaRPr>
          </a:p>
        </p:txBody>
      </p:sp>
      <p:sp>
        <p:nvSpPr>
          <p:cNvPr id="26627" name="Text Box 1"/>
          <p:cNvSpPr txBox="1">
            <a:spLocks noChangeArrowheads="1"/>
          </p:cNvSpPr>
          <p:nvPr/>
        </p:nvSpPr>
        <p:spPr bwMode="auto">
          <a:xfrm>
            <a:off x="917575" y="744538"/>
            <a:ext cx="4964113" cy="3722687"/>
          </a:xfrm>
          <a:prstGeom prst="rect">
            <a:avLst/>
          </a:prstGeom>
          <a:solidFill>
            <a:srgbClr val="FFFFFF"/>
          </a:solidFill>
          <a:ln w="9360">
            <a:solidFill>
              <a:srgbClr val="000000"/>
            </a:solidFill>
            <a:miter lim="800000"/>
            <a:headEnd/>
            <a:tailEnd/>
          </a:ln>
        </p:spPr>
        <p:txBody>
          <a:bodyPr wrap="none" lIns="91449" tIns="45725" rIns="91449" bIns="45725"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Clr>
                <a:srgbClr val="000000"/>
              </a:buClr>
              <a:buFont typeface="Times New Roman" pitchFamily="18" charset="0"/>
              <a:buNone/>
            </a:pPr>
            <a:endParaRPr lang="pl-PL" altLang="pl-PL" sz="1800">
              <a:latin typeface="Arial" pitchFamily="34" charset="0"/>
            </a:endParaRPr>
          </a:p>
        </p:txBody>
      </p:sp>
      <p:sp>
        <p:nvSpPr>
          <p:cNvPr id="26628" name="Rectangle 2"/>
          <p:cNvSpPr>
            <a:spLocks noGrp="1" noChangeArrowheads="1"/>
          </p:cNvSpPr>
          <p:nvPr>
            <p:ph type="body"/>
          </p:nvPr>
        </p:nvSpPr>
        <p:spPr bwMode="auto">
          <a:xfrm>
            <a:off x="679450" y="4716463"/>
            <a:ext cx="54133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altLang="pl-PL">
              <a:latin typeface="Times New Roman" pitchFamily="18" charset="0"/>
            </a:endParaRPr>
          </a:p>
        </p:txBody>
      </p:sp>
    </p:spTree>
    <p:extLst>
      <p:ext uri="{BB962C8B-B14F-4D97-AF65-F5344CB8AC3E}">
        <p14:creationId xmlns:p14="http://schemas.microsoft.com/office/powerpoint/2010/main" val="347429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Font typeface="Times New Roman" pitchFamily="18" charset="0"/>
              <a:buNone/>
            </a:pPr>
            <a:fld id="{53AE8344-991F-4B6F-B53B-C1870CA91BC9}" type="slidenum">
              <a:rPr lang="de-CH" altLang="pl-PL">
                <a:latin typeface="Times New Roman" pitchFamily="18" charset="0"/>
                <a:ea typeface="Arial Unicode MS" pitchFamily="34" charset="-128"/>
                <a:cs typeface="Arial Unicode MS" pitchFamily="34" charset="-128"/>
              </a:rPr>
              <a:pPr>
                <a:spcBef>
                  <a:spcPct val="0"/>
                </a:spcBef>
                <a:buFont typeface="Times New Roman" pitchFamily="18" charset="0"/>
                <a:buNone/>
              </a:pPr>
              <a:t>22</a:t>
            </a:fld>
            <a:endParaRPr lang="de-CH" altLang="pl-PL">
              <a:latin typeface="Times New Roman" pitchFamily="18" charset="0"/>
              <a:ea typeface="Arial Unicode MS" pitchFamily="34" charset="-128"/>
              <a:cs typeface="Arial Unicode MS" pitchFamily="34" charset="-128"/>
            </a:endParaRPr>
          </a:p>
        </p:txBody>
      </p:sp>
      <p:sp>
        <p:nvSpPr>
          <p:cNvPr id="28675" name="Text Box 1"/>
          <p:cNvSpPr txBox="1">
            <a:spLocks noChangeArrowheads="1"/>
          </p:cNvSpPr>
          <p:nvPr/>
        </p:nvSpPr>
        <p:spPr bwMode="auto">
          <a:xfrm>
            <a:off x="917575" y="744538"/>
            <a:ext cx="4964113" cy="3722687"/>
          </a:xfrm>
          <a:prstGeom prst="rect">
            <a:avLst/>
          </a:prstGeom>
          <a:solidFill>
            <a:srgbClr val="FFFFFF"/>
          </a:solidFill>
          <a:ln w="9360">
            <a:solidFill>
              <a:srgbClr val="000000"/>
            </a:solidFill>
            <a:miter lim="800000"/>
            <a:headEnd/>
            <a:tailEnd/>
          </a:ln>
        </p:spPr>
        <p:txBody>
          <a:bodyPr wrap="none" lIns="91449" tIns="45725" rIns="91449" bIns="45725"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Clr>
                <a:srgbClr val="000000"/>
              </a:buClr>
              <a:buFont typeface="Times New Roman" pitchFamily="18" charset="0"/>
              <a:buNone/>
            </a:pPr>
            <a:endParaRPr lang="pl-PL" altLang="pl-PL" sz="1800">
              <a:latin typeface="Arial" pitchFamily="34" charset="0"/>
            </a:endParaRPr>
          </a:p>
        </p:txBody>
      </p:sp>
      <p:sp>
        <p:nvSpPr>
          <p:cNvPr id="28676" name="Rectangle 2"/>
          <p:cNvSpPr>
            <a:spLocks noGrp="1" noChangeArrowheads="1"/>
          </p:cNvSpPr>
          <p:nvPr>
            <p:ph type="body"/>
          </p:nvPr>
        </p:nvSpPr>
        <p:spPr bwMode="auto">
          <a:xfrm>
            <a:off x="679450" y="4716463"/>
            <a:ext cx="54133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altLang="pl-PL">
              <a:latin typeface="Times New Roman" pitchFamily="18" charset="0"/>
            </a:endParaRPr>
          </a:p>
        </p:txBody>
      </p:sp>
    </p:spTree>
    <p:extLst>
      <p:ext uri="{BB962C8B-B14F-4D97-AF65-F5344CB8AC3E}">
        <p14:creationId xmlns:p14="http://schemas.microsoft.com/office/powerpoint/2010/main" val="3473620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Font typeface="Times New Roman" pitchFamily="18" charset="0"/>
              <a:buNone/>
            </a:pPr>
            <a:fld id="{C14F071E-22EE-41D7-B4C8-B9A288EBAF4A}" type="slidenum">
              <a:rPr lang="de-CH" altLang="pl-PL">
                <a:latin typeface="Times New Roman" pitchFamily="18" charset="0"/>
                <a:ea typeface="Arial Unicode MS" pitchFamily="34" charset="-128"/>
                <a:cs typeface="Arial Unicode MS" pitchFamily="34" charset="-128"/>
              </a:rPr>
              <a:pPr>
                <a:spcBef>
                  <a:spcPct val="0"/>
                </a:spcBef>
                <a:buFont typeface="Times New Roman" pitchFamily="18" charset="0"/>
                <a:buNone/>
              </a:pPr>
              <a:t>23</a:t>
            </a:fld>
            <a:endParaRPr lang="de-CH" altLang="pl-PL">
              <a:latin typeface="Times New Roman" pitchFamily="18" charset="0"/>
              <a:ea typeface="Arial Unicode MS" pitchFamily="34" charset="-128"/>
              <a:cs typeface="Arial Unicode MS" pitchFamily="34" charset="-128"/>
            </a:endParaRPr>
          </a:p>
        </p:txBody>
      </p:sp>
      <p:sp>
        <p:nvSpPr>
          <p:cNvPr id="30723" name="Text Box 1"/>
          <p:cNvSpPr txBox="1">
            <a:spLocks noChangeArrowheads="1"/>
          </p:cNvSpPr>
          <p:nvPr/>
        </p:nvSpPr>
        <p:spPr bwMode="auto">
          <a:xfrm>
            <a:off x="917575" y="744538"/>
            <a:ext cx="4964113" cy="3722687"/>
          </a:xfrm>
          <a:prstGeom prst="rect">
            <a:avLst/>
          </a:prstGeom>
          <a:solidFill>
            <a:srgbClr val="FFFFFF"/>
          </a:solidFill>
          <a:ln w="9360">
            <a:solidFill>
              <a:srgbClr val="000000"/>
            </a:solidFill>
            <a:miter lim="800000"/>
            <a:headEnd/>
            <a:tailEnd/>
          </a:ln>
        </p:spPr>
        <p:txBody>
          <a:bodyPr wrap="none" lIns="91449" tIns="45725" rIns="91449" bIns="45725"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Clr>
                <a:srgbClr val="000000"/>
              </a:buClr>
              <a:buFont typeface="Times New Roman" pitchFamily="18" charset="0"/>
              <a:buNone/>
            </a:pPr>
            <a:endParaRPr lang="pl-PL" altLang="pl-PL" sz="1800">
              <a:latin typeface="Arial" pitchFamily="34" charset="0"/>
            </a:endParaRPr>
          </a:p>
        </p:txBody>
      </p:sp>
      <p:sp>
        <p:nvSpPr>
          <p:cNvPr id="30724" name="Rectangle 2"/>
          <p:cNvSpPr>
            <a:spLocks noGrp="1" noChangeArrowheads="1"/>
          </p:cNvSpPr>
          <p:nvPr>
            <p:ph type="body"/>
          </p:nvPr>
        </p:nvSpPr>
        <p:spPr bwMode="auto">
          <a:xfrm>
            <a:off x="679450" y="4716463"/>
            <a:ext cx="54133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altLang="pl-PL">
              <a:latin typeface="Times New Roman" pitchFamily="18" charset="0"/>
            </a:endParaRPr>
          </a:p>
        </p:txBody>
      </p:sp>
    </p:spTree>
    <p:extLst>
      <p:ext uri="{BB962C8B-B14F-4D97-AF65-F5344CB8AC3E}">
        <p14:creationId xmlns:p14="http://schemas.microsoft.com/office/powerpoint/2010/main" val="49201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Font typeface="Times New Roman" pitchFamily="18" charset="0"/>
              <a:buNone/>
            </a:pPr>
            <a:fld id="{6C809E81-7816-4BF2-AE9D-2723D384FB77}" type="slidenum">
              <a:rPr lang="de-CH" altLang="pl-PL">
                <a:latin typeface="Times New Roman" pitchFamily="18" charset="0"/>
                <a:ea typeface="Arial Unicode MS" pitchFamily="34" charset="-128"/>
                <a:cs typeface="Arial Unicode MS" pitchFamily="34" charset="-128"/>
              </a:rPr>
              <a:pPr>
                <a:spcBef>
                  <a:spcPct val="0"/>
                </a:spcBef>
                <a:buFont typeface="Times New Roman" pitchFamily="18" charset="0"/>
                <a:buNone/>
              </a:pPr>
              <a:t>24</a:t>
            </a:fld>
            <a:endParaRPr lang="de-CH" altLang="pl-PL">
              <a:latin typeface="Times New Roman" pitchFamily="18" charset="0"/>
              <a:ea typeface="Arial Unicode MS" pitchFamily="34" charset="-128"/>
              <a:cs typeface="Arial Unicode MS" pitchFamily="34" charset="-128"/>
            </a:endParaRPr>
          </a:p>
        </p:txBody>
      </p:sp>
      <p:sp>
        <p:nvSpPr>
          <p:cNvPr id="32771" name="Text Box 1"/>
          <p:cNvSpPr txBox="1">
            <a:spLocks noChangeArrowheads="1"/>
          </p:cNvSpPr>
          <p:nvPr/>
        </p:nvSpPr>
        <p:spPr bwMode="auto">
          <a:xfrm>
            <a:off x="917575" y="744538"/>
            <a:ext cx="4964113" cy="3722687"/>
          </a:xfrm>
          <a:prstGeom prst="rect">
            <a:avLst/>
          </a:prstGeom>
          <a:solidFill>
            <a:srgbClr val="FFFFFF"/>
          </a:solidFill>
          <a:ln w="9360">
            <a:solidFill>
              <a:srgbClr val="000000"/>
            </a:solidFill>
            <a:miter lim="800000"/>
            <a:headEnd/>
            <a:tailEnd/>
          </a:ln>
        </p:spPr>
        <p:txBody>
          <a:bodyPr wrap="none" lIns="91449" tIns="45725" rIns="91449" bIns="45725"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Clr>
                <a:srgbClr val="000000"/>
              </a:buClr>
              <a:buFont typeface="Times New Roman" pitchFamily="18" charset="0"/>
              <a:buNone/>
            </a:pPr>
            <a:endParaRPr lang="pl-PL" altLang="pl-PL" sz="1800">
              <a:latin typeface="Arial" pitchFamily="34" charset="0"/>
            </a:endParaRPr>
          </a:p>
        </p:txBody>
      </p:sp>
      <p:sp>
        <p:nvSpPr>
          <p:cNvPr id="32772" name="Rectangle 2"/>
          <p:cNvSpPr>
            <a:spLocks noGrp="1" noChangeArrowheads="1"/>
          </p:cNvSpPr>
          <p:nvPr>
            <p:ph type="body"/>
          </p:nvPr>
        </p:nvSpPr>
        <p:spPr bwMode="auto">
          <a:xfrm>
            <a:off x="679450" y="4716463"/>
            <a:ext cx="54133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altLang="pl-PL">
              <a:latin typeface="Times New Roman" pitchFamily="18" charset="0"/>
            </a:endParaRPr>
          </a:p>
        </p:txBody>
      </p:sp>
    </p:spTree>
    <p:extLst>
      <p:ext uri="{BB962C8B-B14F-4D97-AF65-F5344CB8AC3E}">
        <p14:creationId xmlns:p14="http://schemas.microsoft.com/office/powerpoint/2010/main" val="1779369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Font typeface="Times New Roman" pitchFamily="18" charset="0"/>
              <a:buNone/>
            </a:pPr>
            <a:fld id="{A53EF7F0-3E1C-433E-8DD6-7998BBE0160A}" type="slidenum">
              <a:rPr lang="de-CH" altLang="pl-PL">
                <a:latin typeface="Times New Roman" pitchFamily="18" charset="0"/>
                <a:ea typeface="Arial Unicode MS" pitchFamily="34" charset="-128"/>
                <a:cs typeface="Arial Unicode MS" pitchFamily="34" charset="-128"/>
              </a:rPr>
              <a:pPr>
                <a:spcBef>
                  <a:spcPct val="0"/>
                </a:spcBef>
                <a:buFont typeface="Times New Roman" pitchFamily="18" charset="0"/>
                <a:buNone/>
              </a:pPr>
              <a:t>25</a:t>
            </a:fld>
            <a:endParaRPr lang="de-CH" altLang="pl-PL">
              <a:latin typeface="Times New Roman" pitchFamily="18" charset="0"/>
              <a:ea typeface="Arial Unicode MS" pitchFamily="34" charset="-128"/>
              <a:cs typeface="Arial Unicode MS" pitchFamily="34" charset="-128"/>
            </a:endParaRPr>
          </a:p>
        </p:txBody>
      </p:sp>
      <p:sp>
        <p:nvSpPr>
          <p:cNvPr id="34819" name="Text Box 1"/>
          <p:cNvSpPr txBox="1">
            <a:spLocks noChangeArrowheads="1"/>
          </p:cNvSpPr>
          <p:nvPr/>
        </p:nvSpPr>
        <p:spPr bwMode="auto">
          <a:xfrm>
            <a:off x="917575" y="744538"/>
            <a:ext cx="4964113" cy="3722687"/>
          </a:xfrm>
          <a:prstGeom prst="rect">
            <a:avLst/>
          </a:prstGeom>
          <a:solidFill>
            <a:srgbClr val="FFFFFF"/>
          </a:solidFill>
          <a:ln w="9360">
            <a:solidFill>
              <a:srgbClr val="000000"/>
            </a:solidFill>
            <a:miter lim="800000"/>
            <a:headEnd/>
            <a:tailEnd/>
          </a:ln>
        </p:spPr>
        <p:txBody>
          <a:bodyPr wrap="none" lIns="91449" tIns="45725" rIns="91449" bIns="45725" anchor="ct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Clr>
                <a:srgbClr val="000000"/>
              </a:buClr>
              <a:buFont typeface="Times New Roman" pitchFamily="18" charset="0"/>
              <a:buNone/>
            </a:pPr>
            <a:endParaRPr lang="pl-PL" altLang="pl-PL" sz="1800">
              <a:latin typeface="Arial" pitchFamily="34" charset="0"/>
            </a:endParaRPr>
          </a:p>
        </p:txBody>
      </p:sp>
      <p:sp>
        <p:nvSpPr>
          <p:cNvPr id="34820" name="Rectangle 2"/>
          <p:cNvSpPr>
            <a:spLocks noGrp="1" noChangeArrowheads="1"/>
          </p:cNvSpPr>
          <p:nvPr>
            <p:ph type="body"/>
          </p:nvPr>
        </p:nvSpPr>
        <p:spPr bwMode="auto">
          <a:xfrm>
            <a:off x="679450" y="4716463"/>
            <a:ext cx="5413375" cy="444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pl-PL" altLang="pl-PL">
              <a:latin typeface="Times New Roman" pitchFamily="18" charset="0"/>
            </a:endParaRPr>
          </a:p>
        </p:txBody>
      </p:sp>
    </p:spTree>
    <p:extLst>
      <p:ext uri="{BB962C8B-B14F-4D97-AF65-F5344CB8AC3E}">
        <p14:creationId xmlns:p14="http://schemas.microsoft.com/office/powerpoint/2010/main" val="230757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697EBF0-6461-4F0E-9ACE-80AC32532B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E440F05F-63E3-48C9-930D-6B5EF333A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D3768DA-BDB7-4189-B2CF-253C648BDB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76457E0F-C20D-482C-AA46-8D8EF9FED8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l-PL">
                <a:solidFill>
                  <a:srgbClr val="5F5F5F"/>
                </a:solidFill>
                <a:latin typeface="Verdana" panose="020B0604030504040204" pitchFamily="34" charset="0"/>
              </a:rPr>
              <a:t>Broad ranges of </a:t>
            </a:r>
            <a:r>
              <a:rPr lang="en-US" altLang="pl-PL" b="1">
                <a:solidFill>
                  <a:srgbClr val="5F5F5F"/>
                </a:solidFill>
                <a:latin typeface="Verdana" panose="020B0604030504040204" pitchFamily="34" charset="0"/>
              </a:rPr>
              <a:t>percentages are provided</a:t>
            </a:r>
            <a:r>
              <a:rPr lang="en-US" altLang="pl-PL">
                <a:solidFill>
                  <a:srgbClr val="5F5F5F"/>
                </a:solidFill>
                <a:latin typeface="Verdana" panose="020B0604030504040204" pitchFamily="34" charset="0"/>
              </a:rPr>
              <a:t> for those cases in which calibrated assessment instruments or other standards are available to quantify the problem. </a:t>
            </a:r>
          </a:p>
          <a:p>
            <a:pPr eaLnBrk="1" hangingPunct="1">
              <a:spcBef>
                <a:spcPct val="0"/>
              </a:spcBef>
            </a:pPr>
            <a:endParaRPr lang="en-GB" alt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1AEE2B1-00DB-4C97-ABB4-99F6596E2F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B577C9A1-5316-4135-904B-BC83D5ED7A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D5A64C2-A203-4440-AECE-55082901D7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1E31E957-D66C-4E71-8315-6BA166D8A9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25B7910-9B5B-41F7-932F-822199BF9E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531E8495-0B37-4D33-9D10-20CA5B18EF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01600" y="744538"/>
            <a:ext cx="6565900" cy="3694112"/>
          </a:xfrm>
          <a:ln>
            <a:solidFill>
              <a:srgbClr val="000000"/>
            </a:solidFill>
            <a:miter lim="800000"/>
            <a:headEnd/>
            <a:tailEnd/>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a:latin typeface="Times New Roman" pitchFamily="18" charset="0"/>
            </a:endParaRPr>
          </a:p>
        </p:txBody>
      </p:sp>
    </p:spTree>
    <p:extLst>
      <p:ext uri="{BB962C8B-B14F-4D97-AF65-F5344CB8AC3E}">
        <p14:creationId xmlns:p14="http://schemas.microsoft.com/office/powerpoint/2010/main" val="809154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4C3C2AF-73CC-4982-8229-7124BF5A20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77CEFB7D-D2E9-4310-A265-0963969583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71FA95C-48EE-4ACC-99A1-ACBCC13FA0B1}"/>
              </a:ext>
            </a:extLst>
          </p:cNvPr>
          <p:cNvSpPr>
            <a:spLocks noGrp="1" noRot="1" noChangeAspect="1" noChangeArrowheads="1" noTextEdit="1"/>
          </p:cNvSpPr>
          <p:nvPr>
            <p:ph type="sldImg"/>
          </p:nvPr>
        </p:nvSpPr>
        <p:spPr bwMode="auto">
          <a:xfrm>
            <a:off x="315913" y="869950"/>
            <a:ext cx="6167437"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071A9D4F-D1F6-4A1A-9252-BC94770041C9}"/>
              </a:ext>
            </a:extLst>
          </p:cNvPr>
          <p:cNvSpPr>
            <a:spLocks noGrp="1" noChangeArrowheads="1"/>
          </p:cNvSpPr>
          <p:nvPr>
            <p:ph type="body" idx="1"/>
          </p:nvPr>
        </p:nvSpPr>
        <p:spPr bwMode="auto">
          <a:xfrm>
            <a:off x="906463" y="4730750"/>
            <a:ext cx="4984750" cy="4198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pl-P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a:extLst>
              <a:ext uri="{FF2B5EF4-FFF2-40B4-BE49-F238E27FC236}">
                <a16:creationId xmlns:a16="http://schemas.microsoft.com/office/drawing/2014/main" id="{767B5D16-D181-4BF5-88F3-7C9D307CCE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a:extLst>
              <a:ext uri="{FF2B5EF4-FFF2-40B4-BE49-F238E27FC236}">
                <a16:creationId xmlns:a16="http://schemas.microsoft.com/office/drawing/2014/main" id="{79840F6F-5A9F-4C3D-BAC0-2E35E8CFC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pl-PL"/>
              <a:t>For each of the ICF categories that had been determined to become an intervention target, the responsibility for the treatment was assigned to one or more health professionals (Second column). The health professionals choose appropriate interventions to improve the intervention targets (Third column)</a:t>
            </a:r>
          </a:p>
        </p:txBody>
      </p:sp>
      <p:sp>
        <p:nvSpPr>
          <p:cNvPr id="65540" name="Foliennummernplatzhalter 3">
            <a:extLst>
              <a:ext uri="{FF2B5EF4-FFF2-40B4-BE49-F238E27FC236}">
                <a16:creationId xmlns:a16="http://schemas.microsoft.com/office/drawing/2014/main" id="{21B993ED-865B-4D84-9475-C75F318BBB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EC13D9-BB1C-477A-B961-119217B50264}" type="slidenum">
              <a:rPr lang="de-CH" altLang="pl-PL" smtClean="0">
                <a:solidFill>
                  <a:srgbClr val="000000"/>
                </a:solidFill>
                <a:latin typeface="Calibri" panose="020F0502020204030204" pitchFamily="34" charset="0"/>
              </a:rPr>
              <a:pPr/>
              <a:t>42</a:t>
            </a:fld>
            <a:endParaRPr lang="de-CH" altLang="pl-PL">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01600" y="744538"/>
            <a:ext cx="6565900" cy="3694112"/>
          </a:xfrm>
          <a:ln>
            <a:solidFill>
              <a:srgbClr val="000000"/>
            </a:solidFill>
            <a:miter lim="800000"/>
            <a:headEnd/>
            <a:tailEnd/>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a:latin typeface="Times New Roman" pitchFamily="18" charset="0"/>
            </a:endParaRPr>
          </a:p>
        </p:txBody>
      </p:sp>
    </p:spTree>
    <p:extLst>
      <p:ext uri="{BB962C8B-B14F-4D97-AF65-F5344CB8AC3E}">
        <p14:creationId xmlns:p14="http://schemas.microsoft.com/office/powerpoint/2010/main" val="245913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00013" y="749300"/>
            <a:ext cx="6597650" cy="3711575"/>
          </a:xfrm>
          <a:ln>
            <a:solidFill>
              <a:srgbClr val="000000"/>
            </a:solidFill>
            <a:miter lim="800000"/>
            <a:headEnd/>
            <a:tailEnd/>
          </a:ln>
        </p:spPr>
      </p:sp>
      <p:sp>
        <p:nvSpPr>
          <p:cNvPr id="86019" name="Rectangle 3"/>
          <p:cNvSpPr>
            <a:spLocks noGrp="1" noChangeArrowheads="1"/>
          </p:cNvSpPr>
          <p:nvPr>
            <p:ph type="body" idx="1"/>
          </p:nvPr>
        </p:nvSpPr>
        <p:spPr>
          <a:xfrm>
            <a:off x="906463" y="4718050"/>
            <a:ext cx="4983162" cy="4741863"/>
          </a:xfrm>
          <a:noFill/>
          <a:ln>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r>
              <a:rPr lang="tr-TR" altLang="pl-PL">
                <a:latin typeface="Times New Roman" pitchFamily="18" charset="0"/>
              </a:rPr>
              <a:t>ICF second generation classification concept base</a:t>
            </a:r>
          </a:p>
          <a:p>
            <a:pPr eaLnBrk="1" hangingPunct="1">
              <a:lnSpc>
                <a:spcPct val="120000"/>
              </a:lnSpc>
              <a:spcBef>
                <a:spcPct val="0"/>
              </a:spcBef>
            </a:pPr>
            <a:r>
              <a:rPr lang="tr-TR" altLang="pl-PL">
                <a:latin typeface="Times New Roman" pitchFamily="18" charset="0"/>
              </a:rPr>
              <a:t>Third generation classification is ontology based</a:t>
            </a: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a:p>
            <a:pPr eaLnBrk="1" hangingPunct="1">
              <a:lnSpc>
                <a:spcPct val="120000"/>
              </a:lnSpc>
              <a:spcBef>
                <a:spcPct val="0"/>
              </a:spcBef>
            </a:pPr>
            <a:endParaRPr lang="tr-TR" altLang="pl-PL">
              <a:latin typeface="Times New Roman" pitchFamily="18" charset="0"/>
            </a:endParaRPr>
          </a:p>
        </p:txBody>
      </p:sp>
    </p:spTree>
    <p:extLst>
      <p:ext uri="{BB962C8B-B14F-4D97-AF65-F5344CB8AC3E}">
        <p14:creationId xmlns:p14="http://schemas.microsoft.com/office/powerpoint/2010/main" val="233850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01600" y="744538"/>
            <a:ext cx="6565900" cy="3694112"/>
          </a:xfrm>
          <a:ln>
            <a:solidFill>
              <a:srgbClr val="000000"/>
            </a:solidFill>
            <a:miter lim="800000"/>
            <a:headEnd/>
            <a:tailEnd/>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a:latin typeface="Times New Roman" pitchFamily="18" charset="0"/>
            </a:endParaRPr>
          </a:p>
        </p:txBody>
      </p:sp>
    </p:spTree>
    <p:extLst>
      <p:ext uri="{BB962C8B-B14F-4D97-AF65-F5344CB8AC3E}">
        <p14:creationId xmlns:p14="http://schemas.microsoft.com/office/powerpoint/2010/main" val="161294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1E988F65-352B-4E88-A47B-692C116062D4}" type="slidenum">
              <a:rPr lang="de-CH" altLang="pl-PL" sz="1200">
                <a:solidFill>
                  <a:srgbClr val="000000"/>
                </a:solidFill>
                <a:ea typeface="Arial Unicode MS" pitchFamily="34" charset="-128"/>
              </a:rPr>
              <a:pPr/>
              <a:t>8</a:t>
            </a:fld>
            <a:endParaRPr lang="de-CH" altLang="pl-PL" sz="1200">
              <a:solidFill>
                <a:srgbClr val="000000"/>
              </a:solidFill>
              <a:ea typeface="Arial Unicode MS" pitchFamily="34" charset="-128"/>
            </a:endParaRPr>
          </a:p>
        </p:txBody>
      </p:sp>
      <p:sp>
        <p:nvSpPr>
          <p:cNvPr id="90115"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1585EB49-C26B-471A-A2C4-901481FF652B}"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8</a:t>
            </a:fld>
            <a:endParaRPr lang="de-CH" altLang="pl-PL" sz="1200">
              <a:solidFill>
                <a:srgbClr val="000000"/>
              </a:solidFill>
              <a:latin typeface="Verdana" pitchFamily="34" charset="0"/>
            </a:endParaRPr>
          </a:p>
        </p:txBody>
      </p:sp>
      <p:sp>
        <p:nvSpPr>
          <p:cNvPr id="90116"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0117"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49742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08DA5D9E-1237-4CFE-8092-C6FD8FB79A65}" type="slidenum">
              <a:rPr lang="de-CH" altLang="pl-PL" sz="1200">
                <a:solidFill>
                  <a:srgbClr val="000000"/>
                </a:solidFill>
                <a:ea typeface="Arial Unicode MS" pitchFamily="34" charset="-128"/>
              </a:rPr>
              <a:pPr/>
              <a:t>9</a:t>
            </a:fld>
            <a:endParaRPr lang="de-CH" altLang="pl-PL" sz="1200">
              <a:solidFill>
                <a:srgbClr val="000000"/>
              </a:solidFill>
              <a:ea typeface="Arial Unicode MS" pitchFamily="34" charset="-128"/>
            </a:endParaRPr>
          </a:p>
        </p:txBody>
      </p:sp>
      <p:sp>
        <p:nvSpPr>
          <p:cNvPr id="91139"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ED240DF4-27D3-4ED2-B827-08D83857FA2A}"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9</a:t>
            </a:fld>
            <a:endParaRPr lang="de-CH" altLang="pl-PL" sz="1200">
              <a:solidFill>
                <a:srgbClr val="000000"/>
              </a:solidFill>
              <a:latin typeface="Verdana" pitchFamily="34" charset="0"/>
            </a:endParaRPr>
          </a:p>
        </p:txBody>
      </p:sp>
      <p:sp>
        <p:nvSpPr>
          <p:cNvPr id="91140"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1141"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7739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806B814-BBF7-4038-8C97-E2ECF9A0C6AE}" type="slidenum">
              <a:rPr lang="de-CH" altLang="pl-PL" sz="1200">
                <a:solidFill>
                  <a:srgbClr val="000000"/>
                </a:solidFill>
                <a:ea typeface="Arial Unicode MS" pitchFamily="34" charset="-128"/>
              </a:rPr>
              <a:pPr/>
              <a:t>10</a:t>
            </a:fld>
            <a:endParaRPr lang="de-CH" altLang="pl-PL" sz="1200">
              <a:solidFill>
                <a:srgbClr val="000000"/>
              </a:solidFill>
              <a:ea typeface="Arial Unicode MS" pitchFamily="34" charset="-128"/>
            </a:endParaRPr>
          </a:p>
        </p:txBody>
      </p:sp>
      <p:sp>
        <p:nvSpPr>
          <p:cNvPr id="92163" name="Text Box 1"/>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8BDB88E3-6FC7-4081-BE9C-72E7E346C492}" type="slidenum">
              <a:rPr lang="de-CH" altLang="pl-PL" sz="1200">
                <a:solidFill>
                  <a:srgbClr val="000000"/>
                </a:solidFill>
                <a:latin typeface="Verdana" pitchFamily="34" charset="0"/>
              </a:rPr>
              <a:pPr algn="r" eaLnBrk="1" hangingPunct="1">
                <a:buClr>
                  <a:srgbClr val="000000"/>
                </a:buClr>
                <a:buSzPct val="100000"/>
                <a:buFont typeface="Times New Roman" pitchFamily="18" charset="0"/>
                <a:buNone/>
              </a:pPr>
              <a:t>10</a:t>
            </a:fld>
            <a:endParaRPr lang="de-CH" altLang="pl-PL" sz="1200">
              <a:solidFill>
                <a:srgbClr val="000000"/>
              </a:solidFill>
              <a:latin typeface="Verdana" pitchFamily="34" charset="0"/>
            </a:endParaRPr>
          </a:p>
        </p:txBody>
      </p:sp>
      <p:sp>
        <p:nvSpPr>
          <p:cNvPr id="92164" name="Text Box 2"/>
          <p:cNvSpPr txBox="1">
            <a:spLocks noChangeArrowheads="1"/>
          </p:cNvSpPr>
          <p:nvPr/>
        </p:nvSpPr>
        <p:spPr bwMode="auto">
          <a:xfrm>
            <a:off x="917575" y="744538"/>
            <a:ext cx="4962525" cy="372268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92165" name="Rectangle 3"/>
          <p:cNvSpPr>
            <a:spLocks noGrp="1" noChangeArrowheads="1"/>
          </p:cNvSpPr>
          <p:nvPr>
            <p:ph type="body"/>
          </p:nvPr>
        </p:nvSpPr>
        <p:spPr>
          <a:xfrm>
            <a:off x="679450" y="4716463"/>
            <a:ext cx="5411788" cy="444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a:latin typeface="Times New Roman" pitchFamily="18" charset="0"/>
            </a:endParaRPr>
          </a:p>
        </p:txBody>
      </p:sp>
    </p:spTree>
    <p:extLst>
      <p:ext uri="{BB962C8B-B14F-4D97-AF65-F5344CB8AC3E}">
        <p14:creationId xmlns:p14="http://schemas.microsoft.com/office/powerpoint/2010/main" val="317285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6E1B46-1562-4755-BF96-2D4B96E3C533}"/>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90D4E865-82CC-4506-9C6D-5679297E2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353D9672-2783-4FCC-BE6D-1632180BCE2B}"/>
              </a:ext>
            </a:extLst>
          </p:cNvPr>
          <p:cNvSpPr>
            <a:spLocks noGrp="1"/>
          </p:cNvSpPr>
          <p:nvPr>
            <p:ph type="dt" sz="half" idx="10"/>
          </p:nvPr>
        </p:nvSpPr>
        <p:spPr/>
        <p:txBody>
          <a:bodyPr/>
          <a:lstStyle/>
          <a:p>
            <a:fld id="{30CC77BE-D221-4C41-BCA3-735077E37B0C}" type="datetime1">
              <a:rPr lang="pl-PL" smtClean="0"/>
              <a:t>09.01.2020</a:t>
            </a:fld>
            <a:endParaRPr lang="pl-PL"/>
          </a:p>
        </p:txBody>
      </p:sp>
      <p:sp>
        <p:nvSpPr>
          <p:cNvPr id="5" name="Symbol zastępczy stopki 4">
            <a:extLst>
              <a:ext uri="{FF2B5EF4-FFF2-40B4-BE49-F238E27FC236}">
                <a16:creationId xmlns:a16="http://schemas.microsoft.com/office/drawing/2014/main" id="{14274E53-14BE-4A0F-83D6-256D197FDAB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5E21D4A-3102-47FF-A09A-59C2D3BCBD57}"/>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867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2DE1F0-37E8-4FC8-B7A0-27F96057355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CD23159-43A4-48E3-93F0-229F007C24F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275ECDC-83CD-4B3E-B748-7BF30B625349}"/>
              </a:ext>
            </a:extLst>
          </p:cNvPr>
          <p:cNvSpPr>
            <a:spLocks noGrp="1"/>
          </p:cNvSpPr>
          <p:nvPr>
            <p:ph type="dt" sz="half" idx="10"/>
          </p:nvPr>
        </p:nvSpPr>
        <p:spPr/>
        <p:txBody>
          <a:bodyPr/>
          <a:lstStyle/>
          <a:p>
            <a:fld id="{018FF209-BF27-456E-B256-419E1F57EAC2}" type="datetime1">
              <a:rPr lang="pl-PL" smtClean="0"/>
              <a:t>09.01.2020</a:t>
            </a:fld>
            <a:endParaRPr lang="pl-PL"/>
          </a:p>
        </p:txBody>
      </p:sp>
      <p:sp>
        <p:nvSpPr>
          <p:cNvPr id="5" name="Symbol zastępczy stopki 4">
            <a:extLst>
              <a:ext uri="{FF2B5EF4-FFF2-40B4-BE49-F238E27FC236}">
                <a16:creationId xmlns:a16="http://schemas.microsoft.com/office/drawing/2014/main" id="{9B473C85-139B-4362-BD95-C81A6E9CA4D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EF5297-71B0-4BA6-957E-F4D6A2B97694}"/>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359300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C6F4F37-6624-47FA-8D1B-830C4456A6C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CE6842E-2494-4A36-9845-7293AB18C01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4CCCC04-EA91-4B8A-AC26-C892FE17F8FF}"/>
              </a:ext>
            </a:extLst>
          </p:cNvPr>
          <p:cNvSpPr>
            <a:spLocks noGrp="1"/>
          </p:cNvSpPr>
          <p:nvPr>
            <p:ph type="dt" sz="half" idx="10"/>
          </p:nvPr>
        </p:nvSpPr>
        <p:spPr/>
        <p:txBody>
          <a:bodyPr/>
          <a:lstStyle/>
          <a:p>
            <a:fld id="{98DBA3C5-3693-4923-B577-1DE398E3A319}" type="datetime1">
              <a:rPr lang="pl-PL" smtClean="0"/>
              <a:t>09.01.2020</a:t>
            </a:fld>
            <a:endParaRPr lang="pl-PL"/>
          </a:p>
        </p:txBody>
      </p:sp>
      <p:sp>
        <p:nvSpPr>
          <p:cNvPr id="5" name="Symbol zastępczy stopki 4">
            <a:extLst>
              <a:ext uri="{FF2B5EF4-FFF2-40B4-BE49-F238E27FC236}">
                <a16:creationId xmlns:a16="http://schemas.microsoft.com/office/drawing/2014/main" id="{D9CCA886-009A-40A9-BD70-2400792C579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5E26520-7BAA-4E5B-B15C-D75AC5B6ED0B}"/>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755233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02785" y="333375"/>
            <a:ext cx="10850033" cy="1143000"/>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1102784" y="1557339"/>
            <a:ext cx="5323416" cy="47513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quarter" idx="2"/>
          </p:nvPr>
        </p:nvSpPr>
        <p:spPr>
          <a:xfrm>
            <a:off x="6629401" y="1557338"/>
            <a:ext cx="5323417" cy="22987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Inhaltsplatzhalter 4"/>
          <p:cNvSpPr>
            <a:spLocks noGrp="1"/>
          </p:cNvSpPr>
          <p:nvPr>
            <p:ph sz="quarter" idx="3"/>
          </p:nvPr>
        </p:nvSpPr>
        <p:spPr>
          <a:xfrm>
            <a:off x="6629401" y="4008439"/>
            <a:ext cx="5323417" cy="23002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Rectangle 8"/>
          <p:cNvSpPr>
            <a:spLocks noGrp="1" noChangeArrowheads="1"/>
          </p:cNvSpPr>
          <p:nvPr>
            <p:ph type="sldNum" idx="10"/>
          </p:nvPr>
        </p:nvSpPr>
        <p:spPr>
          <a:ln/>
        </p:spPr>
        <p:txBody>
          <a:bodyPr/>
          <a:lstStyle>
            <a:lvl1pPr>
              <a:defRPr/>
            </a:lvl1pPr>
          </a:lstStyle>
          <a:p>
            <a:pPr>
              <a:defRPr/>
            </a:pPr>
            <a:fld id="{424F1C96-5270-43F4-B61F-6E44F2D501E3}" type="slidenum">
              <a:rPr lang="de-CH"/>
              <a:pPr>
                <a:defRPr/>
              </a:pPr>
              <a:t>‹#›</a:t>
            </a:fld>
            <a:endParaRPr lang="de-CH"/>
          </a:p>
        </p:txBody>
      </p:sp>
    </p:spTree>
    <p:extLst>
      <p:ext uri="{BB962C8B-B14F-4D97-AF65-F5344CB8AC3E}">
        <p14:creationId xmlns:p14="http://schemas.microsoft.com/office/powerpoint/2010/main" val="32425039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102785" y="333375"/>
            <a:ext cx="10850033" cy="59753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20">
            <a:extLst>
              <a:ext uri="{FF2B5EF4-FFF2-40B4-BE49-F238E27FC236}">
                <a16:creationId xmlns:a16="http://schemas.microsoft.com/office/drawing/2014/main" id="{5E91CD7F-0B63-4BC3-B11E-FE6B1BC69D4F}"/>
              </a:ext>
            </a:extLst>
          </p:cNvPr>
          <p:cNvSpPr>
            <a:spLocks noGrp="1" noChangeArrowheads="1"/>
          </p:cNvSpPr>
          <p:nvPr>
            <p:ph type="sldNum" sz="quarter" idx="10"/>
          </p:nvPr>
        </p:nvSpPr>
        <p:spPr/>
        <p:txBody>
          <a:bodyPr/>
          <a:lstStyle>
            <a:lvl1pPr>
              <a:defRPr/>
            </a:lvl1pPr>
          </a:lstStyle>
          <a:p>
            <a:pPr>
              <a:defRPr/>
            </a:pPr>
            <a:fld id="{700A9D98-B248-49EA-A81E-5817766BDCA6}" type="slidenum">
              <a:rPr lang="de-CH"/>
              <a:pPr>
                <a:defRPr/>
              </a:pPr>
              <a:t>‹#›</a:t>
            </a:fld>
            <a:endParaRPr lang="de-CH"/>
          </a:p>
        </p:txBody>
      </p:sp>
    </p:spTree>
    <p:extLst>
      <p:ext uri="{BB962C8B-B14F-4D97-AF65-F5344CB8AC3E}">
        <p14:creationId xmlns:p14="http://schemas.microsoft.com/office/powerpoint/2010/main" val="731723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4297EE-2962-432F-B1EB-F6702C3B57D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7CD509E-1810-493E-A03A-B244B01D557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7326F95-DB16-42C2-B8E9-5DF36C44CAF6}"/>
              </a:ext>
            </a:extLst>
          </p:cNvPr>
          <p:cNvSpPr>
            <a:spLocks noGrp="1"/>
          </p:cNvSpPr>
          <p:nvPr>
            <p:ph type="dt" sz="half" idx="10"/>
          </p:nvPr>
        </p:nvSpPr>
        <p:spPr/>
        <p:txBody>
          <a:bodyPr/>
          <a:lstStyle/>
          <a:p>
            <a:fld id="{27AF999B-FD4A-4F92-A70E-D493A4A387A8}" type="datetime1">
              <a:rPr lang="pl-PL" smtClean="0"/>
              <a:t>09.01.2020</a:t>
            </a:fld>
            <a:endParaRPr lang="pl-PL"/>
          </a:p>
        </p:txBody>
      </p:sp>
      <p:sp>
        <p:nvSpPr>
          <p:cNvPr id="5" name="Symbol zastępczy stopki 4">
            <a:extLst>
              <a:ext uri="{FF2B5EF4-FFF2-40B4-BE49-F238E27FC236}">
                <a16:creationId xmlns:a16="http://schemas.microsoft.com/office/drawing/2014/main" id="{46237EE8-CE7C-4602-A694-E121D50747B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D7807A8-1002-41FD-A68D-18D31FF2AB18}"/>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2777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E9A067-8AC3-4561-8104-90D4DC8AAAC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2C79E31-2BAF-47FC-A45F-C098AA17F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6A248DC-6694-444E-A590-D5CF85C54966}"/>
              </a:ext>
            </a:extLst>
          </p:cNvPr>
          <p:cNvSpPr>
            <a:spLocks noGrp="1"/>
          </p:cNvSpPr>
          <p:nvPr>
            <p:ph type="dt" sz="half" idx="10"/>
          </p:nvPr>
        </p:nvSpPr>
        <p:spPr/>
        <p:txBody>
          <a:bodyPr/>
          <a:lstStyle/>
          <a:p>
            <a:fld id="{E480019A-EE09-4BE4-95E1-4EB1DD8A86A2}" type="datetime1">
              <a:rPr lang="pl-PL" smtClean="0"/>
              <a:t>09.01.2020</a:t>
            </a:fld>
            <a:endParaRPr lang="pl-PL"/>
          </a:p>
        </p:txBody>
      </p:sp>
      <p:sp>
        <p:nvSpPr>
          <p:cNvPr id="5" name="Symbol zastępczy stopki 4">
            <a:extLst>
              <a:ext uri="{FF2B5EF4-FFF2-40B4-BE49-F238E27FC236}">
                <a16:creationId xmlns:a16="http://schemas.microsoft.com/office/drawing/2014/main" id="{B55A530A-B325-4785-B5EA-D65A1496362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442B6A1-CA2F-4155-89D8-2BDD96A1752D}"/>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190824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53C045-C577-41A1-8FEF-5EC6A13009F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0D10FA8-8C45-455A-A3C4-0B1E05B44F3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39F4203-4BB8-4790-9847-8C838C7B9F9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37AC6CB-C5A0-4EE0-B757-C33F7D9D6B5C}"/>
              </a:ext>
            </a:extLst>
          </p:cNvPr>
          <p:cNvSpPr>
            <a:spLocks noGrp="1"/>
          </p:cNvSpPr>
          <p:nvPr>
            <p:ph type="dt" sz="half" idx="10"/>
          </p:nvPr>
        </p:nvSpPr>
        <p:spPr/>
        <p:txBody>
          <a:bodyPr/>
          <a:lstStyle/>
          <a:p>
            <a:fld id="{4F769140-33A2-4CC6-94BC-99479C8B3CE0}" type="datetime1">
              <a:rPr lang="pl-PL" smtClean="0"/>
              <a:t>09.01.2020</a:t>
            </a:fld>
            <a:endParaRPr lang="pl-PL"/>
          </a:p>
        </p:txBody>
      </p:sp>
      <p:sp>
        <p:nvSpPr>
          <p:cNvPr id="6" name="Symbol zastępczy stopki 5">
            <a:extLst>
              <a:ext uri="{FF2B5EF4-FFF2-40B4-BE49-F238E27FC236}">
                <a16:creationId xmlns:a16="http://schemas.microsoft.com/office/drawing/2014/main" id="{69ADFA53-A096-4745-90E8-61EF2BC7B5F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AF7C564-C86A-42E4-9DDD-7D755D335E80}"/>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220439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803CB7-00FD-4842-A0AA-888D8D302EC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AB0012A-76B5-4BA9-A946-A1D59DA47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43C5EC4-2863-46CE-A659-DBB96D1938F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966B01F6-9C1E-44B2-B963-A079101392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EC7875C-D2A7-4BD3-80B0-11ED2FF91C9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3A002E7-91A7-43FD-BBD4-1FA39051CD5F}"/>
              </a:ext>
            </a:extLst>
          </p:cNvPr>
          <p:cNvSpPr>
            <a:spLocks noGrp="1"/>
          </p:cNvSpPr>
          <p:nvPr>
            <p:ph type="dt" sz="half" idx="10"/>
          </p:nvPr>
        </p:nvSpPr>
        <p:spPr/>
        <p:txBody>
          <a:bodyPr/>
          <a:lstStyle/>
          <a:p>
            <a:fld id="{DAD21D03-598A-4015-B305-3F309E18152F}" type="datetime1">
              <a:rPr lang="pl-PL" smtClean="0"/>
              <a:t>09.01.2020</a:t>
            </a:fld>
            <a:endParaRPr lang="pl-PL"/>
          </a:p>
        </p:txBody>
      </p:sp>
      <p:sp>
        <p:nvSpPr>
          <p:cNvPr id="8" name="Symbol zastępczy stopki 7">
            <a:extLst>
              <a:ext uri="{FF2B5EF4-FFF2-40B4-BE49-F238E27FC236}">
                <a16:creationId xmlns:a16="http://schemas.microsoft.com/office/drawing/2014/main" id="{19CF7EB2-E028-4031-81AC-8302303DFB0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86B3676-657E-4F51-ABC0-2A972A177657}"/>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126768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76F505-E618-4245-AD62-1F85681DA68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60731C6-3123-4C50-91E6-D16A07D70B39}"/>
              </a:ext>
            </a:extLst>
          </p:cNvPr>
          <p:cNvSpPr>
            <a:spLocks noGrp="1"/>
          </p:cNvSpPr>
          <p:nvPr>
            <p:ph type="dt" sz="half" idx="10"/>
          </p:nvPr>
        </p:nvSpPr>
        <p:spPr/>
        <p:txBody>
          <a:bodyPr/>
          <a:lstStyle/>
          <a:p>
            <a:fld id="{444A85C4-8800-42BF-ADAA-A8D5EE0AB4CC}" type="datetime1">
              <a:rPr lang="pl-PL" smtClean="0"/>
              <a:t>09.01.2020</a:t>
            </a:fld>
            <a:endParaRPr lang="pl-PL"/>
          </a:p>
        </p:txBody>
      </p:sp>
      <p:sp>
        <p:nvSpPr>
          <p:cNvPr id="4" name="Symbol zastępczy stopki 3">
            <a:extLst>
              <a:ext uri="{FF2B5EF4-FFF2-40B4-BE49-F238E27FC236}">
                <a16:creationId xmlns:a16="http://schemas.microsoft.com/office/drawing/2014/main" id="{29FF93A8-0889-4136-A1EA-D0B156CF50A2}"/>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148CAF3-0179-4048-A2F5-E05E5B5012DD}"/>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239397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0798C91-CC8A-4C8C-AAD4-8F718AEC5CFA}"/>
              </a:ext>
            </a:extLst>
          </p:cNvPr>
          <p:cNvSpPr>
            <a:spLocks noGrp="1"/>
          </p:cNvSpPr>
          <p:nvPr>
            <p:ph type="dt" sz="half" idx="10"/>
          </p:nvPr>
        </p:nvSpPr>
        <p:spPr/>
        <p:txBody>
          <a:bodyPr/>
          <a:lstStyle/>
          <a:p>
            <a:fld id="{53322DA4-F78E-47A9-BD4D-0749A643ACB9}" type="datetime1">
              <a:rPr lang="pl-PL" smtClean="0"/>
              <a:t>09.01.2020</a:t>
            </a:fld>
            <a:endParaRPr lang="pl-PL"/>
          </a:p>
        </p:txBody>
      </p:sp>
      <p:sp>
        <p:nvSpPr>
          <p:cNvPr id="3" name="Symbol zastępczy stopki 2">
            <a:extLst>
              <a:ext uri="{FF2B5EF4-FFF2-40B4-BE49-F238E27FC236}">
                <a16:creationId xmlns:a16="http://schemas.microsoft.com/office/drawing/2014/main" id="{9B5F1B98-BBC7-4C2D-90FE-BAC15FEDD79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7A8EDF1-E33D-4679-B740-6DD5C62B568A}"/>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306446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BC88EA-326E-474E-91DF-F47562A7984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6F4DA5C-9A47-41F5-A22C-D7231F9D8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8145008-3DAE-4131-8722-BDBBAC347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1BBA777-F1E9-4EFF-AC9D-8F8F7BF7F030}"/>
              </a:ext>
            </a:extLst>
          </p:cNvPr>
          <p:cNvSpPr>
            <a:spLocks noGrp="1"/>
          </p:cNvSpPr>
          <p:nvPr>
            <p:ph type="dt" sz="half" idx="10"/>
          </p:nvPr>
        </p:nvSpPr>
        <p:spPr/>
        <p:txBody>
          <a:bodyPr/>
          <a:lstStyle/>
          <a:p>
            <a:fld id="{6483F16E-4B22-4A17-98A5-B47A12B5F60F}" type="datetime1">
              <a:rPr lang="pl-PL" smtClean="0"/>
              <a:t>09.01.2020</a:t>
            </a:fld>
            <a:endParaRPr lang="pl-PL"/>
          </a:p>
        </p:txBody>
      </p:sp>
      <p:sp>
        <p:nvSpPr>
          <p:cNvPr id="6" name="Symbol zastępczy stopki 5">
            <a:extLst>
              <a:ext uri="{FF2B5EF4-FFF2-40B4-BE49-F238E27FC236}">
                <a16:creationId xmlns:a16="http://schemas.microsoft.com/office/drawing/2014/main" id="{CED32D43-CF62-4A70-9137-B1EFB501FEC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6383245-859B-4F3F-BC38-BCF0E8029AC8}"/>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41283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4F10D5-01B2-4532-8A24-DEC22B320F1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D70B4A2-23E1-4EEC-B761-83635CA5D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a:extLst>
              <a:ext uri="{FF2B5EF4-FFF2-40B4-BE49-F238E27FC236}">
                <a16:creationId xmlns:a16="http://schemas.microsoft.com/office/drawing/2014/main" id="{32C9A744-4893-4840-830E-DB665D7AE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5ED8127-53EF-4D6E-8A89-DDF2A560F1DE}"/>
              </a:ext>
            </a:extLst>
          </p:cNvPr>
          <p:cNvSpPr>
            <a:spLocks noGrp="1"/>
          </p:cNvSpPr>
          <p:nvPr>
            <p:ph type="dt" sz="half" idx="10"/>
          </p:nvPr>
        </p:nvSpPr>
        <p:spPr/>
        <p:txBody>
          <a:bodyPr/>
          <a:lstStyle/>
          <a:p>
            <a:fld id="{1414DD6F-AD9F-4BA9-A219-2134173D104E}" type="datetime1">
              <a:rPr lang="pl-PL" smtClean="0"/>
              <a:t>09.01.2020</a:t>
            </a:fld>
            <a:endParaRPr lang="pl-PL"/>
          </a:p>
        </p:txBody>
      </p:sp>
      <p:sp>
        <p:nvSpPr>
          <p:cNvPr id="6" name="Symbol zastępczy stopki 5">
            <a:extLst>
              <a:ext uri="{FF2B5EF4-FFF2-40B4-BE49-F238E27FC236}">
                <a16:creationId xmlns:a16="http://schemas.microsoft.com/office/drawing/2014/main" id="{38AC821A-D833-452C-9071-C9167102E34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409613B-4F38-44BD-A43C-A6AA74DA9C4A}"/>
              </a:ext>
            </a:extLst>
          </p:cNvPr>
          <p:cNvSpPr>
            <a:spLocks noGrp="1"/>
          </p:cNvSpPr>
          <p:nvPr>
            <p:ph type="sldNum" sz="quarter" idx="12"/>
          </p:nvPr>
        </p:nvSpPr>
        <p:spPr/>
        <p:txBody>
          <a:bodyPr/>
          <a:lstStyle/>
          <a:p>
            <a:fld id="{428EB67E-826C-44F8-998C-C269E78043A8}" type="slidenum">
              <a:rPr lang="pl-PL" smtClean="0"/>
              <a:pPr/>
              <a:t>‹#›</a:t>
            </a:fld>
            <a:endParaRPr lang="pl-PL"/>
          </a:p>
        </p:txBody>
      </p:sp>
    </p:spTree>
    <p:extLst>
      <p:ext uri="{BB962C8B-B14F-4D97-AF65-F5344CB8AC3E}">
        <p14:creationId xmlns:p14="http://schemas.microsoft.com/office/powerpoint/2010/main" val="196551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41F87CA-7417-4F2E-8C1E-9EA5450FC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E444513D-1DFC-4476-A051-4195E33F4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21E9EB7-C400-4E46-A4C6-0D3CA8494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8B220-ECB1-4417-9030-3B83841ED768}" type="datetime1">
              <a:rPr lang="pl-PL" smtClean="0"/>
              <a:t>09.01.2020</a:t>
            </a:fld>
            <a:endParaRPr lang="pl-PL"/>
          </a:p>
        </p:txBody>
      </p:sp>
      <p:sp>
        <p:nvSpPr>
          <p:cNvPr id="5" name="Symbol zastępczy stopki 4">
            <a:extLst>
              <a:ext uri="{FF2B5EF4-FFF2-40B4-BE49-F238E27FC236}">
                <a16:creationId xmlns:a16="http://schemas.microsoft.com/office/drawing/2014/main" id="{B2B35DCA-69FA-4BAA-9F80-CC25F21E89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6C63AF17-EA25-4AF4-AC2D-805F90CDC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EB67E-826C-44F8-998C-C269E78043A8}" type="slidenum">
              <a:rPr lang="pl-PL" smtClean="0"/>
              <a:pPr/>
              <a:t>‹#›</a:t>
            </a:fld>
            <a:endParaRPr lang="pl-PL"/>
          </a:p>
        </p:txBody>
      </p:sp>
    </p:spTree>
    <p:extLst>
      <p:ext uri="{BB962C8B-B14F-4D97-AF65-F5344CB8AC3E}">
        <p14:creationId xmlns:p14="http://schemas.microsoft.com/office/powerpoint/2010/main" val="306943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DEA8ABC-FA97-4A35-8436-5C3CB1C93079}"/>
              </a:ext>
            </a:extLst>
          </p:cNvPr>
          <p:cNvSpPr>
            <a:spLocks noGrp="1"/>
          </p:cNvSpPr>
          <p:nvPr>
            <p:ph type="ctrTitle"/>
          </p:nvPr>
        </p:nvSpPr>
        <p:spPr>
          <a:xfrm>
            <a:off x="1276532" y="2422006"/>
            <a:ext cx="10350046" cy="1982845"/>
          </a:xfrm>
        </p:spPr>
        <p:txBody>
          <a:bodyPr>
            <a:noAutofit/>
          </a:bodyPr>
          <a:lstStyle/>
          <a:p>
            <a:r>
              <a:rPr lang="pl-PL" sz="2000" b="1" dirty="0">
                <a:latin typeface="Century" panose="02040604050505020304" pitchFamily="18" charset="0"/>
              </a:rPr>
              <a:t> </a:t>
            </a:r>
            <a:r>
              <a:rPr lang="pl-PL" sz="4000" dirty="0">
                <a:effectLst>
                  <a:outerShdw blurRad="38100" dist="19050" dir="2700000" algn="tl">
                    <a:srgbClr val="000000">
                      <a:alpha val="40000"/>
                    </a:srgbClr>
                  </a:outerShdw>
                </a:effectLst>
              </a:rPr>
              <a:t>Praktyczne aspekty w stosowaniu Międzynarodowej Klasyfikacji Funkcjonowania, Niepełnosprawności i Zdrowia (ICF). </a:t>
            </a:r>
            <a:endParaRPr lang="pl-PL" sz="2000" b="1" dirty="0">
              <a:latin typeface="Century" panose="02040604050505020304" pitchFamily="18" charset="0"/>
            </a:endParaRPr>
          </a:p>
        </p:txBody>
      </p:sp>
      <p:sp>
        <p:nvSpPr>
          <p:cNvPr id="10" name="Tytuł 3">
            <a:extLst>
              <a:ext uri="{FF2B5EF4-FFF2-40B4-BE49-F238E27FC236}">
                <a16:creationId xmlns:a16="http://schemas.microsoft.com/office/drawing/2014/main" id="{2C94CBB7-12AE-4E9F-859E-78EE42C6A820}"/>
              </a:ext>
            </a:extLst>
          </p:cNvPr>
          <p:cNvSpPr txBox="1">
            <a:spLocks/>
          </p:cNvSpPr>
          <p:nvPr/>
        </p:nvSpPr>
        <p:spPr>
          <a:xfrm>
            <a:off x="760629" y="2646704"/>
            <a:ext cx="10350046" cy="61194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4000" dirty="0">
              <a:latin typeface="Century" panose="02040604050505020304" pitchFamily="18" charset="0"/>
            </a:endParaRPr>
          </a:p>
        </p:txBody>
      </p:sp>
      <p:sp>
        <p:nvSpPr>
          <p:cNvPr id="12" name="Tytuł 6">
            <a:extLst>
              <a:ext uri="{FF2B5EF4-FFF2-40B4-BE49-F238E27FC236}">
                <a16:creationId xmlns:a16="http://schemas.microsoft.com/office/drawing/2014/main" id="{EF15C620-0712-4A13-A4F7-86EB15D8D3B0}"/>
              </a:ext>
            </a:extLst>
          </p:cNvPr>
          <p:cNvSpPr txBox="1">
            <a:spLocks/>
          </p:cNvSpPr>
          <p:nvPr/>
        </p:nvSpPr>
        <p:spPr>
          <a:xfrm>
            <a:off x="-1474657" y="4783689"/>
            <a:ext cx="14318987" cy="6143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000" dirty="0">
                <a:latin typeface="Century" panose="02040604050505020304" pitchFamily="18" charset="0"/>
              </a:rPr>
              <a:t>Warszawa, 16 grudzień 2019</a:t>
            </a:r>
          </a:p>
          <a:p>
            <a:endParaRPr lang="pl-PL" sz="2000" dirty="0">
              <a:latin typeface="Century" panose="02040604050505020304" pitchFamily="18" charset="0"/>
            </a:endParaRPr>
          </a:p>
        </p:txBody>
      </p:sp>
      <p:sp>
        <p:nvSpPr>
          <p:cNvPr id="5" name="Prostokąt 4">
            <a:extLst>
              <a:ext uri="{FF2B5EF4-FFF2-40B4-BE49-F238E27FC236}">
                <a16:creationId xmlns:a16="http://schemas.microsoft.com/office/drawing/2014/main" id="{FEC3C8CC-CE98-416F-880C-0128D2453832}"/>
              </a:ext>
            </a:extLst>
          </p:cNvPr>
          <p:cNvSpPr/>
          <p:nvPr/>
        </p:nvSpPr>
        <p:spPr>
          <a:xfrm>
            <a:off x="2007704" y="5695122"/>
            <a:ext cx="7782339" cy="805069"/>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800" b="1" dirty="0">
                <a:ln w="0"/>
                <a:solidFill>
                  <a:schemeClr val="accent1"/>
                </a:solidFill>
                <a:effectLst>
                  <a:outerShdw blurRad="38100" dist="25400" dir="5400000" algn="ctr" rotWithShape="0">
                    <a:srgbClr val="6E747A">
                      <a:alpha val="43000"/>
                    </a:srgbClr>
                  </a:outerShdw>
                </a:effectLst>
              </a:rPr>
              <a:t>Polska Izba Ubezpieczeń</a:t>
            </a:r>
          </a:p>
        </p:txBody>
      </p:sp>
    </p:spTree>
    <p:extLst>
      <p:ext uri="{BB962C8B-B14F-4D97-AF65-F5344CB8AC3E}">
        <p14:creationId xmlns:p14="http://schemas.microsoft.com/office/powerpoint/2010/main" val="2634193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8294103" y="6685385"/>
            <a:ext cx="2397500" cy="5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CE874DA2-0C50-4EC5-B63B-263413FCC419}"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10</a:t>
            </a:fld>
            <a:endParaRPr lang="de-CH" altLang="pl-PL" sz="1200" b="1">
              <a:solidFill>
                <a:srgbClr val="4D4D4D"/>
              </a:solidFill>
              <a:latin typeface="Verdana" pitchFamily="34" charset="0"/>
            </a:endParaRPr>
          </a:p>
        </p:txBody>
      </p:sp>
      <p:sp>
        <p:nvSpPr>
          <p:cNvPr id="53250" name="Text Box 2"/>
          <p:cNvSpPr txBox="1">
            <a:spLocks noChangeArrowheads="1"/>
          </p:cNvSpPr>
          <p:nvPr/>
        </p:nvSpPr>
        <p:spPr bwMode="auto">
          <a:xfrm>
            <a:off x="1677403" y="970846"/>
            <a:ext cx="9547188" cy="20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125"/>
              </a:spcBef>
              <a:buClr>
                <a:srgbClr val="000000"/>
              </a:buClr>
              <a:buSzPct val="100000"/>
            </a:pPr>
            <a:r>
              <a:rPr lang="en-US" altLang="pl-PL" sz="1800" b="1" dirty="0" err="1">
                <a:solidFill>
                  <a:schemeClr val="accent1"/>
                </a:solidFill>
                <a:latin typeface="Verdana" pitchFamily="34" charset="0"/>
              </a:rPr>
              <a:t>Funkcje</a:t>
            </a:r>
            <a:r>
              <a:rPr lang="en-US" altLang="pl-PL" sz="1800" b="1" dirty="0">
                <a:solidFill>
                  <a:schemeClr val="accent1"/>
                </a:solidFill>
                <a:latin typeface="Verdana" pitchFamily="34" charset="0"/>
              </a:rPr>
              <a:t> </a:t>
            </a:r>
            <a:r>
              <a:rPr lang="pl-PL" altLang="pl-PL" sz="1800" b="1" dirty="0">
                <a:solidFill>
                  <a:schemeClr val="accent1"/>
                </a:solidFill>
                <a:latin typeface="Verdana" pitchFamily="34" charset="0"/>
              </a:rPr>
              <a:t>ciała</a:t>
            </a:r>
            <a:r>
              <a:rPr lang="en-US" altLang="pl-PL" sz="1800" dirty="0">
                <a:solidFill>
                  <a:schemeClr val="accent1"/>
                </a:solidFill>
                <a:latin typeface="Verdana" pitchFamily="34" charset="0"/>
              </a:rPr>
              <a:t> </a:t>
            </a:r>
            <a:r>
              <a:rPr lang="en-US" altLang="pl-PL" sz="1800" dirty="0">
                <a:solidFill>
                  <a:schemeClr val="tx1"/>
                </a:solidFill>
                <a:latin typeface="Verdana" pitchFamily="34" charset="0"/>
              </a:rPr>
              <a:t> to </a:t>
            </a:r>
            <a:r>
              <a:rPr lang="en-US" altLang="pl-PL" sz="1800" dirty="0" err="1">
                <a:solidFill>
                  <a:schemeClr val="tx1"/>
                </a:solidFill>
                <a:latin typeface="Verdana" pitchFamily="34" charset="0"/>
              </a:rPr>
              <a:t>fizjolologiczne</a:t>
            </a:r>
            <a:r>
              <a:rPr lang="pl-PL" altLang="pl-PL" sz="1800" dirty="0">
                <a:solidFill>
                  <a:schemeClr val="tx1"/>
                </a:solidFill>
                <a:latin typeface="Verdana" pitchFamily="34" charset="0"/>
              </a:rPr>
              <a:t> procesy poszczególnych układów ciała z włączeniem funkcji psychicznych</a:t>
            </a:r>
            <a:endParaRPr lang="en-US" altLang="pl-PL" sz="1800" dirty="0">
              <a:solidFill>
                <a:schemeClr val="tx1"/>
              </a:solidFill>
              <a:latin typeface="Verdana" pitchFamily="34" charset="0"/>
            </a:endParaRPr>
          </a:p>
          <a:p>
            <a:pPr>
              <a:spcBef>
                <a:spcPts val="1125"/>
              </a:spcBef>
              <a:buClr>
                <a:srgbClr val="000000"/>
              </a:buClr>
              <a:buSzPct val="100000"/>
            </a:pPr>
            <a:r>
              <a:rPr lang="en-US" altLang="pl-PL" sz="1800" b="1" dirty="0" err="1">
                <a:solidFill>
                  <a:schemeClr val="accent1"/>
                </a:solidFill>
                <a:latin typeface="Verdana" pitchFamily="34" charset="0"/>
              </a:rPr>
              <a:t>Struktury</a:t>
            </a:r>
            <a:r>
              <a:rPr lang="en-US" altLang="pl-PL" sz="1800" b="1" dirty="0">
                <a:solidFill>
                  <a:schemeClr val="accent1"/>
                </a:solidFill>
                <a:latin typeface="Verdana" pitchFamily="34" charset="0"/>
              </a:rPr>
              <a:t> </a:t>
            </a:r>
            <a:r>
              <a:rPr lang="en-US" altLang="pl-PL" sz="1800" b="1" dirty="0" err="1">
                <a:solidFill>
                  <a:schemeClr val="accent1"/>
                </a:solidFill>
                <a:latin typeface="Verdana" pitchFamily="34" charset="0"/>
              </a:rPr>
              <a:t>ciała</a:t>
            </a:r>
            <a:r>
              <a:rPr lang="en-US" altLang="pl-PL" sz="1800" dirty="0">
                <a:solidFill>
                  <a:schemeClr val="tx1"/>
                </a:solidFill>
                <a:latin typeface="Verdana" pitchFamily="34" charset="0"/>
              </a:rPr>
              <a:t> to </a:t>
            </a:r>
            <a:r>
              <a:rPr lang="en-US" altLang="pl-PL" sz="1800" dirty="0" err="1">
                <a:solidFill>
                  <a:schemeClr val="tx1"/>
                </a:solidFill>
                <a:latin typeface="Verdana" pitchFamily="34" charset="0"/>
              </a:rPr>
              <a:t>anatomiczne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części</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ciała</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takie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jak</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organy</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kończyny</a:t>
            </a:r>
            <a:r>
              <a:rPr lang="en-US" altLang="pl-PL" sz="1800" dirty="0">
                <a:solidFill>
                  <a:schemeClr val="tx1"/>
                </a:solidFill>
                <a:latin typeface="Verdana" pitchFamily="34" charset="0"/>
              </a:rPr>
              <a:t> i </a:t>
            </a:r>
            <a:r>
              <a:rPr lang="en-US" altLang="pl-PL" sz="1800" dirty="0" err="1">
                <a:solidFill>
                  <a:schemeClr val="tx1"/>
                </a:solidFill>
                <a:latin typeface="Verdana" pitchFamily="34" charset="0"/>
              </a:rPr>
              <a:t>ich</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części</a:t>
            </a:r>
            <a:r>
              <a:rPr lang="en-US" altLang="pl-PL" sz="1800" dirty="0">
                <a:solidFill>
                  <a:schemeClr val="tx1"/>
                </a:solidFill>
                <a:latin typeface="Verdana" pitchFamily="34" charset="0"/>
              </a:rPr>
              <a:t>.</a:t>
            </a:r>
          </a:p>
          <a:p>
            <a:pPr>
              <a:spcBef>
                <a:spcPts val="1125"/>
              </a:spcBef>
              <a:buClr>
                <a:srgbClr val="000000"/>
              </a:buClr>
              <a:buSzPct val="100000"/>
            </a:pPr>
            <a:r>
              <a:rPr lang="en-US" altLang="pl-PL" sz="1800" b="1" dirty="0" err="1">
                <a:solidFill>
                  <a:schemeClr val="accent1"/>
                </a:solidFill>
                <a:latin typeface="Verdana" pitchFamily="34" charset="0"/>
              </a:rPr>
              <a:t>Upośledzenia</a:t>
            </a:r>
            <a:r>
              <a:rPr lang="en-US" altLang="pl-PL" sz="1800" dirty="0">
                <a:solidFill>
                  <a:schemeClr val="tx1"/>
                </a:solidFill>
                <a:latin typeface="Verdana" pitchFamily="34" charset="0"/>
              </a:rPr>
              <a:t> to </a:t>
            </a:r>
            <a:r>
              <a:rPr lang="en-US" altLang="pl-PL" sz="1800" dirty="0" err="1">
                <a:solidFill>
                  <a:schemeClr val="tx1"/>
                </a:solidFill>
                <a:latin typeface="Verdana" pitchFamily="34" charset="0"/>
              </a:rPr>
              <a:t>zaburzenia</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funkcji</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lub</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struktur</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ciała</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takie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jak</a:t>
            </a:r>
            <a:r>
              <a:rPr lang="pl-PL" altLang="pl-PL" sz="1800" dirty="0">
                <a:solidFill>
                  <a:schemeClr val="tx1"/>
                </a:solidFill>
                <a:latin typeface="Verdana" pitchFamily="34" charset="0"/>
              </a:rPr>
              <a:t> utrata lub znaczne odchylenie od stanu prawidłowego.</a:t>
            </a:r>
            <a:r>
              <a:rPr lang="en-US" altLang="pl-PL" sz="1800" dirty="0">
                <a:solidFill>
                  <a:schemeClr val="tx1"/>
                </a:solidFill>
                <a:latin typeface="Verdana" pitchFamily="34" charset="0"/>
              </a:rPr>
              <a:t> </a:t>
            </a:r>
          </a:p>
        </p:txBody>
      </p:sp>
      <p:grpSp>
        <p:nvGrpSpPr>
          <p:cNvPr id="49156" name="Group 3"/>
          <p:cNvGrpSpPr>
            <a:grpSpLocks/>
          </p:cNvGrpSpPr>
          <p:nvPr/>
        </p:nvGrpSpPr>
        <p:grpSpPr bwMode="auto">
          <a:xfrm>
            <a:off x="3098213" y="3597443"/>
            <a:ext cx="5865313" cy="2491646"/>
            <a:chOff x="2268" y="2408"/>
            <a:chExt cx="3288" cy="1259"/>
          </a:xfrm>
        </p:grpSpPr>
        <p:sp>
          <p:nvSpPr>
            <p:cNvPr id="49162" name="Text Box 5"/>
            <p:cNvSpPr txBox="1">
              <a:spLocks noChangeArrowheads="1"/>
            </p:cNvSpPr>
            <p:nvPr/>
          </p:nvSpPr>
          <p:spPr bwMode="auto">
            <a:xfrm>
              <a:off x="2342" y="3472"/>
              <a:ext cx="1385" cy="19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środowiskowe</a:t>
              </a:r>
            </a:p>
          </p:txBody>
        </p:sp>
        <p:sp>
          <p:nvSpPr>
            <p:cNvPr id="49163" name="Text Box 6"/>
            <p:cNvSpPr txBox="1">
              <a:spLocks noChangeArrowheads="1"/>
            </p:cNvSpPr>
            <p:nvPr/>
          </p:nvSpPr>
          <p:spPr bwMode="auto">
            <a:xfrm>
              <a:off x="4024" y="3472"/>
              <a:ext cx="1308" cy="19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osob</a:t>
              </a:r>
              <a:r>
                <a:rPr lang="pl-PL" altLang="pl-PL" sz="1400" b="1">
                  <a:solidFill>
                    <a:srgbClr val="606060"/>
                  </a:solidFill>
                  <a:latin typeface="Arial" pitchFamily="34" charset="0"/>
                </a:rPr>
                <a:t>owe</a:t>
              </a:r>
              <a:endParaRPr lang="en-US" altLang="pl-PL" sz="1400" b="1">
                <a:solidFill>
                  <a:srgbClr val="606060"/>
                </a:solidFill>
                <a:latin typeface="Arial" pitchFamily="34" charset="0"/>
              </a:endParaRPr>
            </a:p>
          </p:txBody>
        </p:sp>
        <p:grpSp>
          <p:nvGrpSpPr>
            <p:cNvPr id="49164" name="Group 7"/>
            <p:cNvGrpSpPr>
              <a:grpSpLocks/>
            </p:cNvGrpSpPr>
            <p:nvPr/>
          </p:nvGrpSpPr>
          <p:grpSpPr bwMode="auto">
            <a:xfrm>
              <a:off x="2753" y="3029"/>
              <a:ext cx="2355" cy="407"/>
              <a:chOff x="2753" y="3029"/>
              <a:chExt cx="2355" cy="407"/>
            </a:xfrm>
          </p:grpSpPr>
          <p:sp>
            <p:nvSpPr>
              <p:cNvPr id="49175" name="Line 8"/>
              <p:cNvSpPr>
                <a:spLocks noChangeShapeType="1"/>
              </p:cNvSpPr>
              <p:nvPr/>
            </p:nvSpPr>
            <p:spPr bwMode="auto">
              <a:xfrm>
                <a:off x="4667" y="3330"/>
                <a:ext cx="1" cy="107"/>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nvGrpSpPr>
              <p:cNvPr id="49176" name="Group 9"/>
              <p:cNvGrpSpPr>
                <a:grpSpLocks/>
              </p:cNvGrpSpPr>
              <p:nvPr/>
            </p:nvGrpSpPr>
            <p:grpSpPr bwMode="auto">
              <a:xfrm>
                <a:off x="2753" y="3029"/>
                <a:ext cx="2355" cy="406"/>
                <a:chOff x="2753" y="3029"/>
                <a:chExt cx="2355" cy="406"/>
              </a:xfrm>
            </p:grpSpPr>
            <p:sp>
              <p:nvSpPr>
                <p:cNvPr id="49177" name="Line 10"/>
                <p:cNvSpPr>
                  <a:spLocks noChangeShapeType="1"/>
                </p:cNvSpPr>
                <p:nvPr/>
              </p:nvSpPr>
              <p:spPr bwMode="auto">
                <a:xfrm>
                  <a:off x="3038" y="3330"/>
                  <a:ext cx="1" cy="106"/>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78" name="Line 11"/>
                <p:cNvSpPr>
                  <a:spLocks noChangeShapeType="1"/>
                </p:cNvSpPr>
                <p:nvPr/>
              </p:nvSpPr>
              <p:spPr bwMode="auto">
                <a:xfrm>
                  <a:off x="3038" y="3330"/>
                  <a:ext cx="1630" cy="1"/>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79" name="Line 12"/>
                <p:cNvSpPr>
                  <a:spLocks noChangeShapeType="1"/>
                </p:cNvSpPr>
                <p:nvPr/>
              </p:nvSpPr>
              <p:spPr bwMode="auto">
                <a:xfrm flipV="1">
                  <a:off x="3892" y="3028"/>
                  <a:ext cx="1" cy="320"/>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80" name="Line 13"/>
                <p:cNvSpPr>
                  <a:spLocks noChangeShapeType="1"/>
                </p:cNvSpPr>
                <p:nvPr/>
              </p:nvSpPr>
              <p:spPr bwMode="auto">
                <a:xfrm>
                  <a:off x="2753" y="3224"/>
                  <a:ext cx="2354" cy="1"/>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81" name="Line 14"/>
                <p:cNvSpPr>
                  <a:spLocks noChangeShapeType="1"/>
                </p:cNvSpPr>
                <p:nvPr/>
              </p:nvSpPr>
              <p:spPr bwMode="auto">
                <a:xfrm flipV="1">
                  <a:off x="2753" y="3029"/>
                  <a:ext cx="1" cy="213"/>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82" name="Line 15"/>
                <p:cNvSpPr>
                  <a:spLocks noChangeShapeType="1"/>
                </p:cNvSpPr>
                <p:nvPr/>
              </p:nvSpPr>
              <p:spPr bwMode="auto">
                <a:xfrm flipV="1">
                  <a:off x="5108" y="3029"/>
                  <a:ext cx="1" cy="213"/>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grpSp>
        <p:grpSp>
          <p:nvGrpSpPr>
            <p:cNvPr id="49165" name="Group 16"/>
            <p:cNvGrpSpPr>
              <a:grpSpLocks/>
            </p:cNvGrpSpPr>
            <p:nvPr/>
          </p:nvGrpSpPr>
          <p:grpSpPr bwMode="auto">
            <a:xfrm>
              <a:off x="2753" y="2408"/>
              <a:ext cx="2355" cy="248"/>
              <a:chOff x="2753" y="2408"/>
              <a:chExt cx="2355" cy="248"/>
            </a:xfrm>
          </p:grpSpPr>
          <p:sp>
            <p:nvSpPr>
              <p:cNvPr id="49171" name="Line 17"/>
              <p:cNvSpPr>
                <a:spLocks noChangeShapeType="1"/>
              </p:cNvSpPr>
              <p:nvPr/>
            </p:nvSpPr>
            <p:spPr bwMode="auto">
              <a:xfrm>
                <a:off x="3892" y="2408"/>
                <a:ext cx="1" cy="249"/>
              </a:xfrm>
              <a:prstGeom prst="line">
                <a:avLst/>
              </a:prstGeom>
              <a:ln>
                <a:headEnd type="triangle" w="med" len="me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72" name="Line 18"/>
              <p:cNvSpPr>
                <a:spLocks noChangeShapeType="1"/>
              </p:cNvSpPr>
              <p:nvPr/>
            </p:nvSpPr>
            <p:spPr bwMode="auto">
              <a:xfrm>
                <a:off x="2753" y="2518"/>
                <a:ext cx="2354" cy="1"/>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73" name="Line 19"/>
              <p:cNvSpPr>
                <a:spLocks noChangeShapeType="1"/>
              </p:cNvSpPr>
              <p:nvPr/>
            </p:nvSpPr>
            <p:spPr bwMode="auto">
              <a:xfrm>
                <a:off x="2753" y="2518"/>
                <a:ext cx="1" cy="138"/>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74" name="Line 20"/>
              <p:cNvSpPr>
                <a:spLocks noChangeShapeType="1"/>
              </p:cNvSpPr>
              <p:nvPr/>
            </p:nvSpPr>
            <p:spPr bwMode="auto">
              <a:xfrm>
                <a:off x="5108" y="2518"/>
                <a:ext cx="1" cy="138"/>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sp>
          <p:nvSpPr>
            <p:cNvPr id="49166" name="Text Box 21"/>
            <p:cNvSpPr txBox="1">
              <a:spLocks noChangeArrowheads="1"/>
            </p:cNvSpPr>
            <p:nvPr/>
          </p:nvSpPr>
          <p:spPr bwMode="auto">
            <a:xfrm>
              <a:off x="2268" y="2704"/>
              <a:ext cx="1009" cy="317"/>
            </a:xfrm>
            <a:prstGeom prst="rect">
              <a:avLst/>
            </a:prstGeom>
            <a:ln/>
            <a:extLs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dirty="0" err="1">
                  <a:solidFill>
                    <a:srgbClr val="606060"/>
                  </a:solidFill>
                  <a:latin typeface="Arial" pitchFamily="34" charset="0"/>
                </a:rPr>
                <a:t>Funkcje</a:t>
              </a:r>
              <a:r>
                <a:rPr lang="en-US" altLang="pl-PL" sz="1400" b="1" dirty="0">
                  <a:solidFill>
                    <a:srgbClr val="606060"/>
                  </a:solidFill>
                  <a:latin typeface="Arial" pitchFamily="34" charset="0"/>
                </a:rPr>
                <a:t> </a:t>
              </a:r>
              <a:r>
                <a:rPr lang="pl-PL" altLang="pl-PL" sz="1400" b="1" dirty="0">
                  <a:solidFill>
                    <a:srgbClr val="606060"/>
                  </a:solidFill>
                  <a:latin typeface="Arial" pitchFamily="34" charset="0"/>
                </a:rPr>
                <a:t>ciała</a:t>
              </a:r>
              <a:r>
                <a:rPr lang="en-US" altLang="pl-PL" sz="1400" b="1" dirty="0">
                  <a:solidFill>
                    <a:srgbClr val="606060"/>
                  </a:solidFill>
                  <a:latin typeface="Arial" pitchFamily="34" charset="0"/>
                </a:rPr>
                <a:t>/ </a:t>
              </a:r>
              <a:r>
                <a:rPr lang="en-US" altLang="pl-PL" sz="1400" b="1" dirty="0" err="1">
                  <a:solidFill>
                    <a:srgbClr val="606060"/>
                  </a:solidFill>
                  <a:latin typeface="Arial" pitchFamily="34" charset="0"/>
                </a:rPr>
                <a:t>Struktury</a:t>
              </a:r>
              <a:r>
                <a:rPr lang="en-US" altLang="pl-PL" sz="1400" b="1" dirty="0">
                  <a:solidFill>
                    <a:srgbClr val="606060"/>
                  </a:solidFill>
                  <a:latin typeface="Arial" pitchFamily="34" charset="0"/>
                </a:rPr>
                <a:t> </a:t>
              </a:r>
              <a:r>
                <a:rPr lang="en-US" altLang="pl-PL" sz="1400" b="1" dirty="0" err="1">
                  <a:solidFill>
                    <a:srgbClr val="606060"/>
                  </a:solidFill>
                  <a:latin typeface="Arial" pitchFamily="34" charset="0"/>
                </a:rPr>
                <a:t>ciała</a:t>
              </a:r>
              <a:endParaRPr lang="en-US" altLang="pl-PL" sz="1400" b="1" dirty="0">
                <a:solidFill>
                  <a:srgbClr val="606060"/>
                </a:solidFill>
                <a:latin typeface="Arial" pitchFamily="34" charset="0"/>
              </a:endParaRPr>
            </a:p>
          </p:txBody>
        </p:sp>
        <p:sp>
          <p:nvSpPr>
            <p:cNvPr id="49167" name="Text Box 22"/>
            <p:cNvSpPr txBox="1">
              <a:spLocks noChangeArrowheads="1"/>
            </p:cNvSpPr>
            <p:nvPr/>
          </p:nvSpPr>
          <p:spPr bwMode="auto">
            <a:xfrm>
              <a:off x="3538" y="2767"/>
              <a:ext cx="748" cy="187"/>
            </a:xfrm>
            <a:prstGeom prst="rect">
              <a:avLst/>
            </a:prstGeom>
            <a:ln/>
            <a:extLs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pl-PL" altLang="pl-PL" sz="1400" b="1" dirty="0">
                  <a:solidFill>
                    <a:srgbClr val="606060"/>
                  </a:solidFill>
                  <a:latin typeface="Arial" pitchFamily="34" charset="0"/>
                </a:rPr>
                <a:t>Aktywność</a:t>
              </a:r>
              <a:endParaRPr lang="en-US" altLang="pl-PL" sz="1400" b="1" dirty="0">
                <a:solidFill>
                  <a:srgbClr val="606060"/>
                </a:solidFill>
                <a:latin typeface="Arial" pitchFamily="34" charset="0"/>
              </a:endParaRPr>
            </a:p>
          </p:txBody>
        </p:sp>
        <p:sp>
          <p:nvSpPr>
            <p:cNvPr id="49168" name="Text Box 23"/>
            <p:cNvSpPr txBox="1">
              <a:spLocks noChangeArrowheads="1"/>
            </p:cNvSpPr>
            <p:nvPr/>
          </p:nvSpPr>
          <p:spPr bwMode="auto">
            <a:xfrm>
              <a:off x="4513" y="2775"/>
              <a:ext cx="1043" cy="18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a:solidFill>
                    <a:srgbClr val="606060"/>
                  </a:solidFill>
                  <a:latin typeface="Arial" pitchFamily="34" charset="0"/>
                </a:rPr>
                <a:t>Uczestni</a:t>
              </a:r>
              <a:r>
                <a:rPr lang="pl-PL" altLang="pl-PL" sz="1400" b="1">
                  <a:solidFill>
                    <a:srgbClr val="606060"/>
                  </a:solidFill>
                  <a:latin typeface="Arial" pitchFamily="34" charset="0"/>
                </a:rPr>
                <a:t>czenie</a:t>
              </a:r>
              <a:endParaRPr lang="en-US" altLang="pl-PL" sz="1400" b="1">
                <a:solidFill>
                  <a:srgbClr val="606060"/>
                </a:solidFill>
                <a:latin typeface="Arial" pitchFamily="34" charset="0"/>
              </a:endParaRPr>
            </a:p>
          </p:txBody>
        </p:sp>
        <p:sp>
          <p:nvSpPr>
            <p:cNvPr id="49169" name="Line 24"/>
            <p:cNvSpPr>
              <a:spLocks noChangeShapeType="1"/>
            </p:cNvSpPr>
            <p:nvPr/>
          </p:nvSpPr>
          <p:spPr bwMode="auto">
            <a:xfrm>
              <a:off x="3276" y="2869"/>
              <a:ext cx="262" cy="1"/>
            </a:xfrm>
            <a:prstGeom prst="line">
              <a:avLst/>
            </a:prstGeom>
            <a:ln>
              <a:headEnd type="triangle" w="med" len="me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9170" name="Line 25"/>
            <p:cNvSpPr>
              <a:spLocks noChangeShapeType="1"/>
            </p:cNvSpPr>
            <p:nvPr/>
          </p:nvSpPr>
          <p:spPr bwMode="auto">
            <a:xfrm>
              <a:off x="4248" y="2869"/>
              <a:ext cx="262" cy="1"/>
            </a:xfrm>
            <a:prstGeom prst="line">
              <a:avLst/>
            </a:prstGeom>
            <a:ln>
              <a:headEnd type="triangle" w="med" len="me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sp>
        <p:nvSpPr>
          <p:cNvPr id="49158" name="Oval 27"/>
          <p:cNvSpPr>
            <a:spLocks noChangeArrowheads="1"/>
          </p:cNvSpPr>
          <p:nvPr/>
        </p:nvSpPr>
        <p:spPr bwMode="auto">
          <a:xfrm rot="21300000">
            <a:off x="2842654" y="4017884"/>
            <a:ext cx="2286901" cy="977997"/>
          </a:xfrm>
          <a:prstGeom prst="ellipse">
            <a:avLst/>
          </a:prstGeom>
          <a:noFill/>
          <a:ln w="381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32" name="Text Box 28">
            <a:extLst>
              <a:ext uri="{FF2B5EF4-FFF2-40B4-BE49-F238E27FC236}">
                <a16:creationId xmlns:a16="http://schemas.microsoft.com/office/drawing/2014/main" id="{1A00A8A7-3F83-4FCC-B9DA-978109304B56}"/>
              </a:ext>
            </a:extLst>
          </p:cNvPr>
          <p:cNvSpPr txBox="1">
            <a:spLocks noChangeArrowheads="1"/>
          </p:cNvSpPr>
          <p:nvPr/>
        </p:nvSpPr>
        <p:spPr bwMode="auto">
          <a:xfrm>
            <a:off x="1712329" y="89467"/>
            <a:ext cx="9793360" cy="160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buClr>
                <a:srgbClr val="000000"/>
              </a:buClr>
              <a:buSzPct val="100000"/>
              <a:buFont typeface="Times New Roman" pitchFamily="18" charset="0"/>
              <a:buNone/>
            </a:pPr>
            <a:r>
              <a:rPr lang="de-CH" altLang="pl-PL" b="1" dirty="0">
                <a:solidFill>
                  <a:schemeClr val="tx1"/>
                </a:solidFill>
                <a:latin typeface="+mj-lt"/>
              </a:rPr>
              <a:t>Zintegrowany </a:t>
            </a:r>
            <a:r>
              <a:rPr lang="de-CH" altLang="pl-PL" b="1" dirty="0" err="1">
                <a:solidFill>
                  <a:schemeClr val="tx1"/>
                </a:solidFill>
                <a:latin typeface="+mj-lt"/>
              </a:rPr>
              <a:t>biopsychospołeczny</a:t>
            </a:r>
            <a:r>
              <a:rPr lang="de-CH" altLang="pl-PL" b="1" dirty="0">
                <a:solidFill>
                  <a:schemeClr val="tx1"/>
                </a:solidFill>
                <a:latin typeface="+mj-lt"/>
              </a:rPr>
              <a:t> </a:t>
            </a:r>
            <a:r>
              <a:rPr lang="de-CH" altLang="pl-PL" b="1" dirty="0" err="1">
                <a:solidFill>
                  <a:schemeClr val="tx1"/>
                </a:solidFill>
                <a:latin typeface="+mj-lt"/>
              </a:rPr>
              <a:t>model</a:t>
            </a:r>
            <a:r>
              <a:rPr lang="de-CH" altLang="pl-PL" b="1" dirty="0">
                <a:solidFill>
                  <a:schemeClr val="tx1"/>
                </a:solidFill>
                <a:latin typeface="+mj-lt"/>
              </a:rPr>
              <a:t> </a:t>
            </a:r>
            <a:r>
              <a:rPr lang="de-CH" altLang="pl-PL" b="1" dirty="0" err="1">
                <a:solidFill>
                  <a:schemeClr val="tx1"/>
                </a:solidFill>
                <a:latin typeface="+mj-lt"/>
              </a:rPr>
              <a:t>funkcjonowania</a:t>
            </a:r>
            <a:r>
              <a:rPr lang="de-CH" altLang="pl-PL" b="1" dirty="0">
                <a:solidFill>
                  <a:schemeClr val="tx1"/>
                </a:solidFill>
                <a:latin typeface="+mj-lt"/>
              </a:rPr>
              <a:t> </a:t>
            </a:r>
            <a:br>
              <a:rPr lang="pl-PL" altLang="pl-PL" b="1" dirty="0">
                <a:solidFill>
                  <a:schemeClr val="tx1"/>
                </a:solidFill>
                <a:latin typeface="+mj-lt"/>
              </a:rPr>
            </a:br>
            <a:r>
              <a:rPr lang="de-CH" altLang="pl-PL" b="1" dirty="0">
                <a:solidFill>
                  <a:schemeClr val="tx1"/>
                </a:solidFill>
                <a:latin typeface="+mj-lt"/>
              </a:rPr>
              <a:t>i </a:t>
            </a:r>
            <a:r>
              <a:rPr lang="de-CH" altLang="pl-PL" b="1" dirty="0" err="1">
                <a:solidFill>
                  <a:schemeClr val="tx1"/>
                </a:solidFill>
                <a:latin typeface="+mj-lt"/>
              </a:rPr>
              <a:t>niepełnosprawności</a:t>
            </a:r>
            <a:r>
              <a:rPr lang="de-CH" altLang="pl-PL" b="1" dirty="0">
                <a:solidFill>
                  <a:schemeClr val="tx1"/>
                </a:solidFill>
                <a:latin typeface="+mj-lt"/>
              </a:rPr>
              <a:t> ICF</a:t>
            </a:r>
          </a:p>
        </p:txBody>
      </p:sp>
      <p:sp>
        <p:nvSpPr>
          <p:cNvPr id="33" name="Text Box 26">
            <a:extLst>
              <a:ext uri="{FF2B5EF4-FFF2-40B4-BE49-F238E27FC236}">
                <a16:creationId xmlns:a16="http://schemas.microsoft.com/office/drawing/2014/main" id="{12C6BD59-2D4A-4487-9555-71B8CEAAA551}"/>
              </a:ext>
            </a:extLst>
          </p:cNvPr>
          <p:cNvSpPr txBox="1">
            <a:spLocks noChangeArrowheads="1"/>
          </p:cNvSpPr>
          <p:nvPr/>
        </p:nvSpPr>
        <p:spPr bwMode="auto">
          <a:xfrm>
            <a:off x="4622322" y="2956987"/>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additive="repl">
                                        <p:cTn id="6" dur="1" fill="hold">
                                          <p:stCondLst>
                                            <p:cond delay="0"/>
                                          </p:stCondLst>
                                        </p:cTn>
                                        <p:tgtEl>
                                          <p:spTgt spid="53250"/>
                                        </p:tgtEl>
                                        <p:attrNameLst>
                                          <p:attrName>style.visibility</p:attrName>
                                        </p:attrNameLst>
                                      </p:cBhvr>
                                      <p:to>
                                        <p:strVal val="visible"/>
                                      </p:to>
                                    </p:set>
                                    <p:animEffect transition="in" filter="wipe(left)">
                                      <p:cBhvr additive="repl">
                                        <p:cTn id="7" dur="2000"/>
                                        <p:tgtEl>
                                          <p:spTgt spid="53250"/>
                                        </p:tgtEl>
                                      </p:cBhvr>
                                    </p:animEffect>
                                  </p:childTnLst>
                                </p:cTn>
                              </p:par>
                            </p:childTnLst>
                          </p:cTn>
                        </p:par>
                        <p:par>
                          <p:cTn id="8" fill="hold">
                            <p:stCondLst>
                              <p:cond delay="2000"/>
                            </p:stCondLst>
                            <p:childTnLst>
                              <p:par>
                                <p:cTn id="9" presetID="10" presetClass="entr" fill="hold" nodeType="afterEffect">
                                  <p:stCondLst>
                                    <p:cond delay="250"/>
                                  </p:stCondLst>
                                  <p:childTnLst>
                                    <p:set>
                                      <p:cBhvr additive="repl">
                                        <p:cTn id="10" dur="1" fill="hold">
                                          <p:stCondLst>
                                            <p:cond delay="0"/>
                                          </p:stCondLst>
                                        </p:cTn>
                                        <p:tgtEl>
                                          <p:spTgt spid="33"/>
                                        </p:tgtEl>
                                        <p:attrNameLst>
                                          <p:attrName>style.visibility</p:attrName>
                                        </p:attrNameLst>
                                      </p:cBhvr>
                                      <p:to>
                                        <p:strVal val="visible"/>
                                      </p:to>
                                    </p:set>
                                    <p:animEffect transition="in" filter="fade">
                                      <p:cBhvr additive="repl">
                                        <p:cTn id="1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6E4E7F5E-D8B0-4B5B-A808-ED9AD71A3CEB}"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11</a:t>
            </a:fld>
            <a:endParaRPr lang="de-CH" altLang="pl-PL" sz="1200" b="1">
              <a:solidFill>
                <a:srgbClr val="4D4D4D"/>
              </a:solidFill>
              <a:latin typeface="Verdana" pitchFamily="34" charset="0"/>
            </a:endParaRPr>
          </a:p>
        </p:txBody>
      </p:sp>
      <p:sp>
        <p:nvSpPr>
          <p:cNvPr id="50179" name="AutoShape 2"/>
          <p:cNvSpPr>
            <a:spLocks noChangeArrowheads="1"/>
          </p:cNvSpPr>
          <p:nvPr/>
        </p:nvSpPr>
        <p:spPr bwMode="auto">
          <a:xfrm>
            <a:off x="809628" y="3623560"/>
            <a:ext cx="10326850" cy="2844665"/>
          </a:xfrm>
          <a:prstGeom prst="wedgeRoundRectCallout">
            <a:avLst>
              <a:gd name="adj1" fmla="val -13528"/>
              <a:gd name="adj2" fmla="val 50056"/>
              <a:gd name="adj3" fmla="val 16667"/>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r>
              <a:rPr lang="pl-PL" altLang="pl-PL" sz="2000" i="1" dirty="0">
                <a:solidFill>
                  <a:schemeClr val="tx1"/>
                </a:solidFill>
                <a:latin typeface="Arial" pitchFamily="34" charset="0"/>
              </a:rPr>
              <a:t>W obecnej chwili jestem zależny od wózka inwalidzkiego,  w ciągu ostatniego roku pojawiły się znaczne </a:t>
            </a:r>
            <a:r>
              <a:rPr lang="pl-PL" altLang="pl-PL" sz="2000" b="1" i="1" u="sng" dirty="0">
                <a:solidFill>
                  <a:schemeClr val="tx1"/>
                </a:solidFill>
                <a:latin typeface="Arial" pitchFamily="34" charset="0"/>
              </a:rPr>
              <a:t>zaniki mięśniowe</a:t>
            </a:r>
            <a:r>
              <a:rPr lang="pl-PL" altLang="pl-PL" sz="2000" i="1" u="sng" dirty="0">
                <a:solidFill>
                  <a:schemeClr val="tx1"/>
                </a:solidFill>
                <a:latin typeface="Arial" pitchFamily="34" charset="0"/>
              </a:rPr>
              <a:t>, </a:t>
            </a:r>
            <a:r>
              <a:rPr lang="pl-PL" altLang="pl-PL" sz="2000" i="1" dirty="0">
                <a:solidFill>
                  <a:schemeClr val="tx1"/>
                </a:solidFill>
                <a:latin typeface="Arial" pitchFamily="34" charset="0"/>
              </a:rPr>
              <a:t>które dotyczą całego ciała, w niewielkim stopniu zachowały się</a:t>
            </a:r>
            <a:r>
              <a:rPr lang="pl-PL" altLang="pl-PL" sz="2000" i="1" u="sng" dirty="0">
                <a:solidFill>
                  <a:schemeClr val="tx1"/>
                </a:solidFill>
                <a:latin typeface="Arial" pitchFamily="34" charset="0"/>
              </a:rPr>
              <a:t> </a:t>
            </a:r>
            <a:r>
              <a:rPr lang="pl-PL" altLang="pl-PL" sz="2000" b="1" i="1" u="sng" dirty="0">
                <a:solidFill>
                  <a:schemeClr val="tx1"/>
                </a:solidFill>
                <a:latin typeface="Arial" pitchFamily="34" charset="0"/>
              </a:rPr>
              <a:t>mięśnie rąk</a:t>
            </a:r>
            <a:r>
              <a:rPr lang="pl-PL" altLang="pl-PL" sz="2000" i="1" dirty="0">
                <a:solidFill>
                  <a:schemeClr val="tx1"/>
                </a:solidFill>
                <a:latin typeface="Arial" pitchFamily="34" charset="0"/>
              </a:rPr>
              <a:t>, utraciłem zdolność </a:t>
            </a:r>
            <a:r>
              <a:rPr lang="pl-PL" altLang="pl-PL" sz="2000" b="1" i="1" u="sng" dirty="0">
                <a:solidFill>
                  <a:schemeClr val="tx1"/>
                </a:solidFill>
                <a:latin typeface="Arial" pitchFamily="34" charset="0"/>
              </a:rPr>
              <a:t>kontrolowania oddawania moczu i stolca</a:t>
            </a:r>
            <a:r>
              <a:rPr lang="pl-PL" altLang="pl-PL" sz="2000" i="1" dirty="0">
                <a:solidFill>
                  <a:schemeClr val="tx1"/>
                </a:solidFill>
                <a:latin typeface="Arial" pitchFamily="34" charset="0"/>
              </a:rPr>
              <a:t>, mam </a:t>
            </a:r>
            <a:r>
              <a:rPr lang="pl-PL" altLang="pl-PL" sz="2000" b="1" i="1" u="sng" dirty="0">
                <a:solidFill>
                  <a:schemeClr val="tx1"/>
                </a:solidFill>
                <a:latin typeface="Arial" pitchFamily="34" charset="0"/>
              </a:rPr>
              <a:t>trudności z oddychaniem</a:t>
            </a:r>
            <a:r>
              <a:rPr lang="pl-PL" altLang="pl-PL" sz="2000" i="1" u="sng" dirty="0">
                <a:solidFill>
                  <a:schemeClr val="tx1"/>
                </a:solidFill>
                <a:latin typeface="Arial" pitchFamily="34" charset="0"/>
              </a:rPr>
              <a:t> </a:t>
            </a:r>
            <a:r>
              <a:rPr lang="pl-PL" altLang="pl-PL" sz="2000" i="1" dirty="0">
                <a:solidFill>
                  <a:schemeClr val="tx1"/>
                </a:solidFill>
                <a:latin typeface="Arial" pitchFamily="34" charset="0"/>
              </a:rPr>
              <a:t>oraz </a:t>
            </a:r>
            <a:r>
              <a:rPr lang="pl-PL" altLang="pl-PL" sz="2000" b="1" i="1" u="sng" dirty="0">
                <a:solidFill>
                  <a:schemeClr val="tx1"/>
                </a:solidFill>
                <a:latin typeface="Arial" pitchFamily="34" charset="0"/>
              </a:rPr>
              <a:t>utrzymaniem temperatury ciała</a:t>
            </a:r>
            <a:r>
              <a:rPr lang="pl-PL" altLang="pl-PL" sz="2000" i="1" dirty="0">
                <a:solidFill>
                  <a:schemeClr val="tx1"/>
                </a:solidFill>
                <a:latin typeface="Arial" pitchFamily="34" charset="0"/>
              </a:rPr>
              <a:t>, jakiś czas temu pojawiło się </a:t>
            </a:r>
            <a:r>
              <a:rPr lang="pl-PL" altLang="pl-PL" sz="2000" b="1" i="1" u="sng" dirty="0">
                <a:solidFill>
                  <a:schemeClr val="tx1"/>
                </a:solidFill>
                <a:latin typeface="Arial" pitchFamily="34" charset="0"/>
              </a:rPr>
              <a:t>ograniczenie ruchomości w prawym biodrze</a:t>
            </a:r>
            <a:r>
              <a:rPr lang="pl-PL" altLang="pl-PL" sz="2000" i="1" dirty="0">
                <a:solidFill>
                  <a:schemeClr val="tx1"/>
                </a:solidFill>
                <a:latin typeface="Arial" pitchFamily="34" charset="0"/>
              </a:rPr>
              <a:t>, Pół roku temu zdiagnozowano u mnie </a:t>
            </a:r>
            <a:r>
              <a:rPr lang="pl-PL" altLang="pl-PL" sz="2000" b="1" i="1" u="sng" dirty="0">
                <a:solidFill>
                  <a:schemeClr val="tx1"/>
                </a:solidFill>
                <a:latin typeface="Arial" pitchFamily="34" charset="0"/>
              </a:rPr>
              <a:t>skostnienie neurogenne </a:t>
            </a:r>
            <a:r>
              <a:rPr lang="pl-PL" altLang="pl-PL" sz="2000" i="1" dirty="0">
                <a:solidFill>
                  <a:schemeClr val="tx1"/>
                </a:solidFill>
                <a:latin typeface="Arial" pitchFamily="34" charset="0"/>
              </a:rPr>
              <a:t>w prawym biodrze, od miesiąca zmuszony jestem leczyć </a:t>
            </a:r>
            <a:r>
              <a:rPr lang="pl-PL" altLang="pl-PL" sz="2000" b="1" i="1" u="sng" dirty="0">
                <a:solidFill>
                  <a:schemeClr val="tx1"/>
                </a:solidFill>
                <a:latin typeface="Arial" pitchFamily="34" charset="0"/>
              </a:rPr>
              <a:t>odleżynę</a:t>
            </a:r>
            <a:r>
              <a:rPr lang="pl-PL" altLang="pl-PL" sz="2000" i="1" u="sng" dirty="0">
                <a:solidFill>
                  <a:schemeClr val="tx1"/>
                </a:solidFill>
                <a:latin typeface="Arial" pitchFamily="34" charset="0"/>
              </a:rPr>
              <a:t>, </a:t>
            </a:r>
            <a:r>
              <a:rPr lang="pl-PL" altLang="pl-PL" sz="2000" i="1" dirty="0">
                <a:solidFill>
                  <a:schemeClr val="tx1"/>
                </a:solidFill>
                <a:latin typeface="Arial" pitchFamily="34" charset="0"/>
              </a:rPr>
              <a:t>która pojawiła się na kości ogonowej”. </a:t>
            </a:r>
          </a:p>
          <a:p>
            <a:pPr eaLnBrk="1" hangingPunct="1">
              <a:buClr>
                <a:srgbClr val="000000"/>
              </a:buClr>
              <a:buSzPct val="100000"/>
              <a:buFont typeface="Times New Roman" pitchFamily="18" charset="0"/>
              <a:buNone/>
            </a:pPr>
            <a:r>
              <a:rPr lang="en-US" altLang="pl-PL" sz="1500" dirty="0">
                <a:solidFill>
                  <a:schemeClr val="tx1"/>
                </a:solidFill>
                <a:latin typeface="Arial" pitchFamily="34" charset="0"/>
              </a:rPr>
              <a:t>.</a:t>
            </a:r>
          </a:p>
          <a:p>
            <a:pPr eaLnBrk="1" hangingPunct="1">
              <a:buClr>
                <a:srgbClr val="000000"/>
              </a:buClr>
              <a:buSzPct val="100000"/>
              <a:buFont typeface="Times New Roman" pitchFamily="18" charset="0"/>
              <a:buNone/>
            </a:pPr>
            <a:endParaRPr lang="en-US" altLang="pl-PL" sz="1500" dirty="0">
              <a:solidFill>
                <a:schemeClr val="tx1"/>
              </a:solidFill>
              <a:latin typeface="Verdana" pitchFamily="34" charset="0"/>
            </a:endParaRPr>
          </a:p>
        </p:txBody>
      </p:sp>
      <p:grpSp>
        <p:nvGrpSpPr>
          <p:cNvPr id="50180" name="Group 3"/>
          <p:cNvGrpSpPr>
            <a:grpSpLocks/>
          </p:cNvGrpSpPr>
          <p:nvPr/>
        </p:nvGrpSpPr>
        <p:grpSpPr bwMode="auto">
          <a:xfrm>
            <a:off x="3105305" y="1058159"/>
            <a:ext cx="6255263" cy="2603500"/>
            <a:chOff x="2562" y="1112"/>
            <a:chExt cx="3175" cy="1640"/>
          </a:xfrm>
        </p:grpSpPr>
        <p:sp>
          <p:nvSpPr>
            <p:cNvPr id="50188" name="Text Box 4">
              <a:hlinkClick r:id="rId3" action="ppaction://hlinksldjump"/>
            </p:cNvPr>
            <p:cNvSpPr txBox="1">
              <a:spLocks noChangeArrowheads="1"/>
            </p:cNvSpPr>
            <p:nvPr/>
          </p:nvSpPr>
          <p:spPr bwMode="auto">
            <a:xfrm>
              <a:off x="3465" y="1112"/>
              <a:ext cx="133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pl-PL" altLang="pl-PL" sz="1400" b="1" dirty="0">
                  <a:solidFill>
                    <a:srgbClr val="CC3300"/>
                  </a:solidFill>
                  <a:latin typeface="Arial" pitchFamily="34" charset="0"/>
                </a:rPr>
                <a:t>Schorzenie</a:t>
              </a:r>
              <a:endParaRPr lang="en-US" altLang="pl-PL" sz="1400" b="1" dirty="0">
                <a:solidFill>
                  <a:srgbClr val="CC3300"/>
                </a:solidFill>
                <a:latin typeface="Arial" pitchFamily="34" charset="0"/>
              </a:endParaRPr>
            </a:p>
          </p:txBody>
        </p:sp>
        <p:sp>
          <p:nvSpPr>
            <p:cNvPr id="50189" name="Text Box 5"/>
            <p:cNvSpPr txBox="1">
              <a:spLocks noChangeArrowheads="1"/>
            </p:cNvSpPr>
            <p:nvPr/>
          </p:nvSpPr>
          <p:spPr bwMode="auto">
            <a:xfrm>
              <a:off x="2634" y="2424"/>
              <a:ext cx="13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środowiskowe</a:t>
              </a:r>
            </a:p>
          </p:txBody>
        </p:sp>
        <p:sp>
          <p:nvSpPr>
            <p:cNvPr id="50190" name="Text Box 6"/>
            <p:cNvSpPr txBox="1">
              <a:spLocks noChangeArrowheads="1"/>
            </p:cNvSpPr>
            <p:nvPr/>
          </p:nvSpPr>
          <p:spPr bwMode="auto">
            <a:xfrm>
              <a:off x="4258" y="2424"/>
              <a:ext cx="126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osob</a:t>
              </a:r>
              <a:r>
                <a:rPr lang="pl-PL" altLang="pl-PL" sz="1400" b="1">
                  <a:solidFill>
                    <a:srgbClr val="606060"/>
                  </a:solidFill>
                  <a:latin typeface="Arial" pitchFamily="34" charset="0"/>
                </a:rPr>
                <a:t>owe</a:t>
              </a:r>
              <a:endParaRPr lang="en-US" altLang="pl-PL" sz="1400" b="1">
                <a:solidFill>
                  <a:srgbClr val="606060"/>
                </a:solidFill>
                <a:latin typeface="Arial" pitchFamily="34" charset="0"/>
              </a:endParaRPr>
            </a:p>
          </p:txBody>
        </p:sp>
        <p:grpSp>
          <p:nvGrpSpPr>
            <p:cNvPr id="50191" name="Group 7"/>
            <p:cNvGrpSpPr>
              <a:grpSpLocks/>
            </p:cNvGrpSpPr>
            <p:nvPr/>
          </p:nvGrpSpPr>
          <p:grpSpPr bwMode="auto">
            <a:xfrm>
              <a:off x="3031" y="1981"/>
              <a:ext cx="2273" cy="406"/>
              <a:chOff x="3031" y="1981"/>
              <a:chExt cx="2273" cy="406"/>
            </a:xfrm>
          </p:grpSpPr>
          <p:sp>
            <p:nvSpPr>
              <p:cNvPr id="50202" name="Line 8"/>
              <p:cNvSpPr>
                <a:spLocks noChangeShapeType="1"/>
              </p:cNvSpPr>
              <p:nvPr/>
            </p:nvSpPr>
            <p:spPr bwMode="auto">
              <a:xfrm>
                <a:off x="4880" y="2282"/>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50203" name="Group 9"/>
              <p:cNvGrpSpPr>
                <a:grpSpLocks/>
              </p:cNvGrpSpPr>
              <p:nvPr/>
            </p:nvGrpSpPr>
            <p:grpSpPr bwMode="auto">
              <a:xfrm>
                <a:off x="3031" y="1981"/>
                <a:ext cx="2273" cy="406"/>
                <a:chOff x="3031" y="1981"/>
                <a:chExt cx="2273" cy="406"/>
              </a:xfrm>
            </p:grpSpPr>
            <p:sp>
              <p:nvSpPr>
                <p:cNvPr id="50204" name="Line 10"/>
                <p:cNvSpPr>
                  <a:spLocks noChangeShapeType="1"/>
                </p:cNvSpPr>
                <p:nvPr/>
              </p:nvSpPr>
              <p:spPr bwMode="auto">
                <a:xfrm>
                  <a:off x="3306" y="2282"/>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0205" name="Line 11"/>
                <p:cNvSpPr>
                  <a:spLocks noChangeShapeType="1"/>
                </p:cNvSpPr>
                <p:nvPr/>
              </p:nvSpPr>
              <p:spPr bwMode="auto">
                <a:xfrm>
                  <a:off x="3306" y="2282"/>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0206" name="Line 12"/>
                <p:cNvSpPr>
                  <a:spLocks noChangeShapeType="1"/>
                </p:cNvSpPr>
                <p:nvPr/>
              </p:nvSpPr>
              <p:spPr bwMode="auto">
                <a:xfrm flipV="1">
                  <a:off x="4130" y="1980"/>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0207" name="Line 13"/>
                <p:cNvSpPr>
                  <a:spLocks noChangeShapeType="1"/>
                </p:cNvSpPr>
                <p:nvPr/>
              </p:nvSpPr>
              <p:spPr bwMode="auto">
                <a:xfrm>
                  <a:off x="3031" y="2176"/>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0208" name="Line 14"/>
                <p:cNvSpPr>
                  <a:spLocks noChangeShapeType="1"/>
                </p:cNvSpPr>
                <p:nvPr/>
              </p:nvSpPr>
              <p:spPr bwMode="auto">
                <a:xfrm flipV="1">
                  <a:off x="3031" y="1981"/>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0209" name="Line 15"/>
                <p:cNvSpPr>
                  <a:spLocks noChangeShapeType="1"/>
                </p:cNvSpPr>
                <p:nvPr/>
              </p:nvSpPr>
              <p:spPr bwMode="auto">
                <a:xfrm flipV="1">
                  <a:off x="5304" y="1981"/>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50192" name="Group 16"/>
            <p:cNvGrpSpPr>
              <a:grpSpLocks/>
            </p:cNvGrpSpPr>
            <p:nvPr/>
          </p:nvGrpSpPr>
          <p:grpSpPr bwMode="auto">
            <a:xfrm>
              <a:off x="3031" y="1360"/>
              <a:ext cx="2273" cy="248"/>
              <a:chOff x="3031" y="1360"/>
              <a:chExt cx="2273" cy="248"/>
            </a:xfrm>
          </p:grpSpPr>
          <p:sp>
            <p:nvSpPr>
              <p:cNvPr id="50198" name="Line 17"/>
              <p:cNvSpPr>
                <a:spLocks noChangeShapeType="1"/>
              </p:cNvSpPr>
              <p:nvPr/>
            </p:nvSpPr>
            <p:spPr bwMode="auto">
              <a:xfrm>
                <a:off x="4130" y="1360"/>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0199" name="Line 18"/>
              <p:cNvSpPr>
                <a:spLocks noChangeShapeType="1"/>
              </p:cNvSpPr>
              <p:nvPr/>
            </p:nvSpPr>
            <p:spPr bwMode="auto">
              <a:xfrm>
                <a:off x="3031" y="1470"/>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0200" name="Line 19"/>
              <p:cNvSpPr>
                <a:spLocks noChangeShapeType="1"/>
              </p:cNvSpPr>
              <p:nvPr/>
            </p:nvSpPr>
            <p:spPr bwMode="auto">
              <a:xfrm>
                <a:off x="3031" y="1470"/>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0201" name="Line 20"/>
              <p:cNvSpPr>
                <a:spLocks noChangeShapeType="1"/>
              </p:cNvSpPr>
              <p:nvPr/>
            </p:nvSpPr>
            <p:spPr bwMode="auto">
              <a:xfrm>
                <a:off x="5304" y="1470"/>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0193" name="Text Box 21"/>
            <p:cNvSpPr txBox="1">
              <a:spLocks noChangeArrowheads="1"/>
            </p:cNvSpPr>
            <p:nvPr/>
          </p:nvSpPr>
          <p:spPr bwMode="auto">
            <a:xfrm>
              <a:off x="2562" y="1686"/>
              <a:ext cx="974" cy="44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dirty="0" err="1">
                  <a:solidFill>
                    <a:srgbClr val="C00000"/>
                  </a:solidFill>
                  <a:latin typeface="Arial" pitchFamily="34" charset="0"/>
                </a:rPr>
                <a:t>Funkcje</a:t>
              </a:r>
              <a:r>
                <a:rPr lang="en-US" altLang="pl-PL" sz="1400" b="1" dirty="0">
                  <a:solidFill>
                    <a:srgbClr val="C00000"/>
                  </a:solidFill>
                  <a:latin typeface="Arial" pitchFamily="34" charset="0"/>
                </a:rPr>
                <a:t> </a:t>
              </a:r>
              <a:r>
                <a:rPr lang="pl-PL" altLang="pl-PL" sz="1400" b="1" dirty="0">
                  <a:solidFill>
                    <a:srgbClr val="C00000"/>
                  </a:solidFill>
                  <a:latin typeface="Arial" pitchFamily="34" charset="0"/>
                </a:rPr>
                <a:t>ciała</a:t>
              </a:r>
              <a:r>
                <a:rPr lang="en-US" altLang="pl-PL" sz="1400" b="1" dirty="0">
                  <a:solidFill>
                    <a:srgbClr val="C00000"/>
                  </a:solidFill>
                  <a:latin typeface="Arial" pitchFamily="34" charset="0"/>
                </a:rPr>
                <a:t>/</a:t>
              </a:r>
              <a:r>
                <a:rPr lang="en-US" altLang="pl-PL" sz="1400" b="1" dirty="0" err="1">
                  <a:solidFill>
                    <a:srgbClr val="C00000"/>
                  </a:solidFill>
                  <a:latin typeface="Arial" pitchFamily="34" charset="0"/>
                </a:rPr>
                <a:t>struktury</a:t>
              </a:r>
              <a:r>
                <a:rPr lang="en-US" altLang="pl-PL" sz="1400" b="1" dirty="0">
                  <a:solidFill>
                    <a:srgbClr val="C00000"/>
                  </a:solidFill>
                  <a:latin typeface="Arial" pitchFamily="34" charset="0"/>
                </a:rPr>
                <a:t> </a:t>
              </a:r>
              <a:r>
                <a:rPr lang="en-US" altLang="pl-PL" sz="1400" b="1" dirty="0" err="1">
                  <a:solidFill>
                    <a:srgbClr val="C00000"/>
                  </a:solidFill>
                  <a:latin typeface="Arial" pitchFamily="34" charset="0"/>
                </a:rPr>
                <a:t>ciała</a:t>
              </a:r>
              <a:endParaRPr lang="en-US" altLang="pl-PL" sz="1400" b="1" dirty="0">
                <a:solidFill>
                  <a:srgbClr val="C00000"/>
                </a:solidFill>
                <a:latin typeface="Arial" pitchFamily="34" charset="0"/>
              </a:endParaRPr>
            </a:p>
          </p:txBody>
        </p:sp>
        <p:sp>
          <p:nvSpPr>
            <p:cNvPr id="50194" name="Text Box 22"/>
            <p:cNvSpPr txBox="1">
              <a:spLocks noChangeArrowheads="1"/>
            </p:cNvSpPr>
            <p:nvPr/>
          </p:nvSpPr>
          <p:spPr bwMode="auto">
            <a:xfrm>
              <a:off x="3789" y="1719"/>
              <a:ext cx="722" cy="187"/>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pl-PL" altLang="pl-PL" sz="1400" b="1" dirty="0">
                  <a:solidFill>
                    <a:srgbClr val="606060"/>
                  </a:solidFill>
                  <a:latin typeface="Arial" pitchFamily="34" charset="0"/>
                </a:rPr>
                <a:t>Aktywność</a:t>
              </a:r>
              <a:endParaRPr lang="en-US" altLang="pl-PL" sz="1400" b="1" dirty="0">
                <a:solidFill>
                  <a:srgbClr val="606060"/>
                </a:solidFill>
                <a:latin typeface="Arial" pitchFamily="34" charset="0"/>
              </a:endParaRPr>
            </a:p>
          </p:txBody>
        </p:sp>
        <p:sp>
          <p:nvSpPr>
            <p:cNvPr id="50195" name="Text Box 23"/>
            <p:cNvSpPr txBox="1">
              <a:spLocks noChangeArrowheads="1"/>
            </p:cNvSpPr>
            <p:nvPr/>
          </p:nvSpPr>
          <p:spPr bwMode="auto">
            <a:xfrm>
              <a:off x="4740" y="1727"/>
              <a:ext cx="99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a:solidFill>
                    <a:srgbClr val="606060"/>
                  </a:solidFill>
                  <a:latin typeface="Arial" pitchFamily="34" charset="0"/>
                </a:rPr>
                <a:t>Uczestni</a:t>
              </a:r>
              <a:r>
                <a:rPr lang="pl-PL" altLang="pl-PL" sz="1400" b="1">
                  <a:solidFill>
                    <a:srgbClr val="606060"/>
                  </a:solidFill>
                  <a:latin typeface="Arial" pitchFamily="34" charset="0"/>
                </a:rPr>
                <a:t>czenie</a:t>
              </a:r>
              <a:endParaRPr lang="en-US" altLang="pl-PL" sz="1400" b="1">
                <a:solidFill>
                  <a:srgbClr val="606060"/>
                </a:solidFill>
                <a:latin typeface="Arial" pitchFamily="34" charset="0"/>
              </a:endParaRPr>
            </a:p>
          </p:txBody>
        </p:sp>
        <p:sp>
          <p:nvSpPr>
            <p:cNvPr id="50196" name="Line 24"/>
            <p:cNvSpPr>
              <a:spLocks noChangeShapeType="1"/>
            </p:cNvSpPr>
            <p:nvPr/>
          </p:nvSpPr>
          <p:spPr bwMode="auto">
            <a:xfrm>
              <a:off x="3536" y="1821"/>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0197" name="Line 25"/>
            <p:cNvSpPr>
              <a:spLocks noChangeShapeType="1"/>
            </p:cNvSpPr>
            <p:nvPr/>
          </p:nvSpPr>
          <p:spPr bwMode="auto">
            <a:xfrm>
              <a:off x="4474" y="1821"/>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0185" name="Oval 30"/>
          <p:cNvSpPr>
            <a:spLocks noChangeArrowheads="1"/>
          </p:cNvSpPr>
          <p:nvPr/>
        </p:nvSpPr>
        <p:spPr bwMode="auto">
          <a:xfrm rot="-300000">
            <a:off x="2968292" y="1750654"/>
            <a:ext cx="2308836" cy="1076325"/>
          </a:xfrm>
          <a:prstGeom prst="ellipse">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35" name="Text Box 26">
            <a:extLst>
              <a:ext uri="{FF2B5EF4-FFF2-40B4-BE49-F238E27FC236}">
                <a16:creationId xmlns:a16="http://schemas.microsoft.com/office/drawing/2014/main" id="{54B981FA-8DDC-4A59-B05B-0A8B679B556D}"/>
              </a:ext>
            </a:extLst>
          </p:cNvPr>
          <p:cNvSpPr txBox="1">
            <a:spLocks noChangeArrowheads="1"/>
          </p:cNvSpPr>
          <p:nvPr/>
        </p:nvSpPr>
        <p:spPr bwMode="auto">
          <a:xfrm>
            <a:off x="4753862" y="364422"/>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250"/>
                                  </p:stCondLst>
                                  <p:childTnLst>
                                    <p:set>
                                      <p:cBhvr additive="repl">
                                        <p:cTn id="6" dur="1" fill="hold">
                                          <p:stCondLst>
                                            <p:cond delay="0"/>
                                          </p:stCondLst>
                                        </p:cTn>
                                        <p:tgtEl>
                                          <p:spTgt spid="35"/>
                                        </p:tgtEl>
                                        <p:attrNameLst>
                                          <p:attrName>style.visibility</p:attrName>
                                        </p:attrNameLst>
                                      </p:cBhvr>
                                      <p:to>
                                        <p:strVal val="visible"/>
                                      </p:to>
                                    </p:set>
                                    <p:animEffect transition="in" filter="fade">
                                      <p:cBhvr additive="repl">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4C998686-2010-4DED-8A27-83060AB3A1D8}"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12</a:t>
            </a:fld>
            <a:endParaRPr lang="de-CH" altLang="pl-PL" sz="1200" b="1">
              <a:solidFill>
                <a:srgbClr val="4D4D4D"/>
              </a:solidFill>
              <a:latin typeface="Verdana" pitchFamily="34" charset="0"/>
            </a:endParaRPr>
          </a:p>
        </p:txBody>
      </p:sp>
      <p:sp>
        <p:nvSpPr>
          <p:cNvPr id="51217" name="Text Box 4"/>
          <p:cNvSpPr txBox="1">
            <a:spLocks noChangeArrowheads="1"/>
          </p:cNvSpPr>
          <p:nvPr/>
        </p:nvSpPr>
        <p:spPr bwMode="auto">
          <a:xfrm>
            <a:off x="3387431" y="5354230"/>
            <a:ext cx="21224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dirty="0" err="1">
                <a:solidFill>
                  <a:srgbClr val="606060"/>
                </a:solidFill>
                <a:latin typeface="Arial" pitchFamily="34" charset="0"/>
              </a:rPr>
              <a:t>Czynniki</a:t>
            </a:r>
            <a:r>
              <a:rPr lang="en-US" altLang="pl-PL" sz="1400" b="1" dirty="0">
                <a:solidFill>
                  <a:srgbClr val="606060"/>
                </a:solidFill>
                <a:latin typeface="Arial" pitchFamily="34" charset="0"/>
              </a:rPr>
              <a:t> </a:t>
            </a:r>
            <a:r>
              <a:rPr lang="en-US" altLang="pl-PL" sz="1400" b="1" dirty="0" err="1">
                <a:solidFill>
                  <a:srgbClr val="606060"/>
                </a:solidFill>
                <a:latin typeface="Arial" pitchFamily="34" charset="0"/>
              </a:rPr>
              <a:t>środowiskowe</a:t>
            </a:r>
            <a:endParaRPr lang="en-US" altLang="pl-PL" sz="1400" b="1" dirty="0">
              <a:solidFill>
                <a:srgbClr val="606060"/>
              </a:solidFill>
              <a:latin typeface="Arial" pitchFamily="34" charset="0"/>
            </a:endParaRPr>
          </a:p>
        </p:txBody>
      </p:sp>
      <p:sp>
        <p:nvSpPr>
          <p:cNvPr id="51218" name="Text Box 5"/>
          <p:cNvSpPr txBox="1">
            <a:spLocks noChangeArrowheads="1"/>
          </p:cNvSpPr>
          <p:nvPr/>
        </p:nvSpPr>
        <p:spPr bwMode="auto">
          <a:xfrm>
            <a:off x="5930901" y="5459838"/>
            <a:ext cx="20050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dirty="0" err="1">
                <a:solidFill>
                  <a:srgbClr val="606060"/>
                </a:solidFill>
                <a:latin typeface="Arial" pitchFamily="34" charset="0"/>
              </a:rPr>
              <a:t>Czynniki</a:t>
            </a:r>
            <a:r>
              <a:rPr lang="en-US" altLang="pl-PL" sz="1400" b="1" dirty="0">
                <a:solidFill>
                  <a:srgbClr val="606060"/>
                </a:solidFill>
                <a:latin typeface="Arial" pitchFamily="34" charset="0"/>
              </a:rPr>
              <a:t> </a:t>
            </a:r>
            <a:r>
              <a:rPr lang="en-US" altLang="pl-PL" sz="1400" b="1" dirty="0" err="1">
                <a:solidFill>
                  <a:srgbClr val="606060"/>
                </a:solidFill>
                <a:latin typeface="Arial" pitchFamily="34" charset="0"/>
              </a:rPr>
              <a:t>osob</a:t>
            </a:r>
            <a:r>
              <a:rPr lang="pl-PL" altLang="pl-PL" sz="1400" b="1" dirty="0">
                <a:solidFill>
                  <a:srgbClr val="606060"/>
                </a:solidFill>
                <a:latin typeface="Arial" pitchFamily="34" charset="0"/>
              </a:rPr>
              <a:t>owe</a:t>
            </a:r>
            <a:endParaRPr lang="en-US" altLang="pl-PL" sz="1400" b="1" dirty="0">
              <a:solidFill>
                <a:srgbClr val="606060"/>
              </a:solidFill>
              <a:latin typeface="Arial" pitchFamily="34" charset="0"/>
            </a:endParaRPr>
          </a:p>
        </p:txBody>
      </p:sp>
      <p:grpSp>
        <p:nvGrpSpPr>
          <p:cNvPr id="51219" name="Group 6"/>
          <p:cNvGrpSpPr>
            <a:grpSpLocks/>
          </p:cNvGrpSpPr>
          <p:nvPr/>
        </p:nvGrpSpPr>
        <p:grpSpPr bwMode="auto">
          <a:xfrm>
            <a:off x="3763965" y="4469159"/>
            <a:ext cx="3633789" cy="811213"/>
            <a:chOff x="2608" y="2920"/>
            <a:chExt cx="2289" cy="511"/>
          </a:xfrm>
        </p:grpSpPr>
        <p:sp>
          <p:nvSpPr>
            <p:cNvPr id="51230" name="Line 7"/>
            <p:cNvSpPr>
              <a:spLocks noChangeShapeType="1"/>
            </p:cNvSpPr>
            <p:nvPr/>
          </p:nvSpPr>
          <p:spPr bwMode="auto">
            <a:xfrm>
              <a:off x="4471" y="3324"/>
              <a:ext cx="1" cy="107"/>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51231" name="Group 8"/>
            <p:cNvGrpSpPr>
              <a:grpSpLocks/>
            </p:cNvGrpSpPr>
            <p:nvPr/>
          </p:nvGrpSpPr>
          <p:grpSpPr bwMode="auto">
            <a:xfrm>
              <a:off x="2608" y="2920"/>
              <a:ext cx="2289" cy="510"/>
              <a:chOff x="2608" y="2920"/>
              <a:chExt cx="2289" cy="510"/>
            </a:xfrm>
          </p:grpSpPr>
          <p:sp>
            <p:nvSpPr>
              <p:cNvPr id="51232" name="Line 9"/>
              <p:cNvSpPr>
                <a:spLocks noChangeShapeType="1"/>
              </p:cNvSpPr>
              <p:nvPr/>
            </p:nvSpPr>
            <p:spPr bwMode="auto">
              <a:xfrm>
                <a:off x="2898" y="3324"/>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1233" name="Line 10"/>
              <p:cNvSpPr>
                <a:spLocks noChangeShapeType="1"/>
              </p:cNvSpPr>
              <p:nvPr/>
            </p:nvSpPr>
            <p:spPr bwMode="auto">
              <a:xfrm>
                <a:off x="2898" y="3324"/>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1234" name="Line 11"/>
              <p:cNvSpPr>
                <a:spLocks noChangeShapeType="1"/>
              </p:cNvSpPr>
              <p:nvPr/>
            </p:nvSpPr>
            <p:spPr bwMode="auto">
              <a:xfrm flipV="1">
                <a:off x="3722" y="2920"/>
                <a:ext cx="2" cy="422"/>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1235" name="Line 12"/>
              <p:cNvSpPr>
                <a:spLocks noChangeShapeType="1"/>
              </p:cNvSpPr>
              <p:nvPr/>
            </p:nvSpPr>
            <p:spPr bwMode="auto">
              <a:xfrm>
                <a:off x="2609" y="3251"/>
                <a:ext cx="2287" cy="0"/>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1236" name="Line 13"/>
              <p:cNvSpPr>
                <a:spLocks noChangeShapeType="1"/>
              </p:cNvSpPr>
              <p:nvPr/>
            </p:nvSpPr>
            <p:spPr bwMode="auto">
              <a:xfrm flipV="1">
                <a:off x="2608" y="3023"/>
                <a:ext cx="1" cy="227"/>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1237" name="Line 14"/>
              <p:cNvSpPr>
                <a:spLocks noChangeShapeType="1"/>
              </p:cNvSpPr>
              <p:nvPr/>
            </p:nvSpPr>
            <p:spPr bwMode="auto">
              <a:xfrm flipV="1">
                <a:off x="4896" y="3023"/>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51220" name="Group 15"/>
          <p:cNvGrpSpPr>
            <a:grpSpLocks/>
          </p:cNvGrpSpPr>
          <p:nvPr/>
        </p:nvGrpSpPr>
        <p:grpSpPr bwMode="auto">
          <a:xfrm>
            <a:off x="3763965" y="3495756"/>
            <a:ext cx="3609976" cy="395288"/>
            <a:chOff x="2623" y="2402"/>
            <a:chExt cx="2274" cy="249"/>
          </a:xfrm>
        </p:grpSpPr>
        <p:sp>
          <p:nvSpPr>
            <p:cNvPr id="51226" name="Line 16"/>
            <p:cNvSpPr>
              <a:spLocks noChangeShapeType="1"/>
            </p:cNvSpPr>
            <p:nvPr/>
          </p:nvSpPr>
          <p:spPr bwMode="auto">
            <a:xfrm flipH="1">
              <a:off x="3723" y="2402"/>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1227" name="Line 17"/>
            <p:cNvSpPr>
              <a:spLocks noChangeShapeType="1"/>
            </p:cNvSpPr>
            <p:nvPr/>
          </p:nvSpPr>
          <p:spPr bwMode="auto">
            <a:xfrm>
              <a:off x="2623" y="2512"/>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1228" name="Line 18"/>
            <p:cNvSpPr>
              <a:spLocks noChangeShapeType="1"/>
            </p:cNvSpPr>
            <p:nvPr/>
          </p:nvSpPr>
          <p:spPr bwMode="auto">
            <a:xfrm>
              <a:off x="2623" y="2512"/>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1229" name="Line 19"/>
            <p:cNvSpPr>
              <a:spLocks noChangeShapeType="1"/>
            </p:cNvSpPr>
            <p:nvPr/>
          </p:nvSpPr>
          <p:spPr bwMode="auto">
            <a:xfrm>
              <a:off x="4896" y="2512"/>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1221" name="Text Box 20"/>
          <p:cNvSpPr txBox="1">
            <a:spLocks noChangeArrowheads="1"/>
          </p:cNvSpPr>
          <p:nvPr/>
        </p:nvSpPr>
        <p:spPr bwMode="auto">
          <a:xfrm>
            <a:off x="4943476" y="4484241"/>
            <a:ext cx="15462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51222" name="Text Box 21"/>
          <p:cNvSpPr txBox="1">
            <a:spLocks noChangeArrowheads="1"/>
          </p:cNvSpPr>
          <p:nvPr/>
        </p:nvSpPr>
        <p:spPr bwMode="auto">
          <a:xfrm>
            <a:off x="4900615" y="4107737"/>
            <a:ext cx="1146175" cy="29686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pl-PL" altLang="pl-PL" sz="1400" b="1" dirty="0">
                <a:solidFill>
                  <a:srgbClr val="C00000"/>
                </a:solidFill>
                <a:latin typeface="Arial" pitchFamily="34" charset="0"/>
              </a:rPr>
              <a:t>Aktywność</a:t>
            </a:r>
            <a:endParaRPr lang="en-US" altLang="pl-PL" sz="1400" b="1" dirty="0">
              <a:solidFill>
                <a:srgbClr val="C00000"/>
              </a:solidFill>
              <a:latin typeface="Arial" pitchFamily="34" charset="0"/>
            </a:endParaRPr>
          </a:p>
        </p:txBody>
      </p:sp>
      <p:sp>
        <p:nvSpPr>
          <p:cNvPr id="51223" name="Text Box 22"/>
          <p:cNvSpPr txBox="1">
            <a:spLocks noChangeArrowheads="1"/>
          </p:cNvSpPr>
          <p:nvPr/>
        </p:nvSpPr>
        <p:spPr bwMode="auto">
          <a:xfrm>
            <a:off x="6502400" y="4196829"/>
            <a:ext cx="1584325" cy="298450"/>
          </a:xfrm>
          <a:prstGeom prst="rect">
            <a:avLst/>
          </a:prstGeom>
          <a:solidFill>
            <a:schemeClr val="bg1"/>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dirty="0" err="1">
                <a:solidFill>
                  <a:srgbClr val="C00000"/>
                </a:solidFill>
                <a:latin typeface="Arial" pitchFamily="34" charset="0"/>
              </a:rPr>
              <a:t>Uczestnic</a:t>
            </a:r>
            <a:r>
              <a:rPr lang="pl-PL" altLang="pl-PL" sz="1400" b="1" dirty="0">
                <a:solidFill>
                  <a:srgbClr val="C00000"/>
                </a:solidFill>
                <a:latin typeface="Arial" pitchFamily="34" charset="0"/>
              </a:rPr>
              <a:t>zenie</a:t>
            </a:r>
            <a:endParaRPr lang="en-US" altLang="pl-PL" sz="1400" b="1" dirty="0">
              <a:solidFill>
                <a:srgbClr val="C00000"/>
              </a:solidFill>
              <a:latin typeface="Arial" pitchFamily="34" charset="0"/>
            </a:endParaRPr>
          </a:p>
        </p:txBody>
      </p:sp>
      <p:sp>
        <p:nvSpPr>
          <p:cNvPr id="51224" name="Line 23"/>
          <p:cNvSpPr>
            <a:spLocks noChangeShapeType="1"/>
          </p:cNvSpPr>
          <p:nvPr/>
        </p:nvSpPr>
        <p:spPr bwMode="auto">
          <a:xfrm>
            <a:off x="4448675" y="4235819"/>
            <a:ext cx="401638" cy="158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1225" name="Line 24"/>
          <p:cNvSpPr>
            <a:spLocks noChangeShapeType="1"/>
          </p:cNvSpPr>
          <p:nvPr/>
        </p:nvSpPr>
        <p:spPr bwMode="auto">
          <a:xfrm>
            <a:off x="6040836" y="4314378"/>
            <a:ext cx="401638" cy="158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5321" name="Text Box 25"/>
          <p:cNvSpPr txBox="1">
            <a:spLocks noChangeArrowheads="1"/>
          </p:cNvSpPr>
          <p:nvPr/>
        </p:nvSpPr>
        <p:spPr bwMode="auto">
          <a:xfrm>
            <a:off x="1919858" y="217694"/>
            <a:ext cx="84963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125"/>
              </a:spcBef>
              <a:buClr>
                <a:srgbClr val="000000"/>
              </a:buClr>
              <a:buSzPct val="100000"/>
            </a:pPr>
            <a:r>
              <a:rPr lang="pl-PL" altLang="pl-PL" sz="1800" b="1" dirty="0">
                <a:solidFill>
                  <a:schemeClr val="accent1"/>
                </a:solidFill>
                <a:latin typeface="Verdana" pitchFamily="34" charset="0"/>
              </a:rPr>
              <a:t>Aktywność</a:t>
            </a:r>
            <a:r>
              <a:rPr lang="en-US" altLang="pl-PL" sz="1800" dirty="0">
                <a:solidFill>
                  <a:schemeClr val="tx1"/>
                </a:solidFill>
                <a:latin typeface="Verdana" pitchFamily="34" charset="0"/>
              </a:rPr>
              <a:t> to </a:t>
            </a:r>
            <a:r>
              <a:rPr lang="en-US" altLang="pl-PL" sz="1800" dirty="0" err="1">
                <a:solidFill>
                  <a:schemeClr val="tx1"/>
                </a:solidFill>
                <a:latin typeface="Verdana" pitchFamily="34" charset="0"/>
              </a:rPr>
              <a:t>wykonanie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przez</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daną</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osobę</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zadania</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lub</a:t>
            </a:r>
            <a:r>
              <a:rPr lang="en-US" altLang="pl-PL" sz="1800" dirty="0">
                <a:solidFill>
                  <a:schemeClr val="tx1"/>
                </a:solidFill>
                <a:latin typeface="Verdana" pitchFamily="34" charset="0"/>
              </a:rPr>
              <a:t> </a:t>
            </a:r>
            <a:r>
              <a:rPr lang="pl-PL" altLang="pl-PL" sz="1800" dirty="0">
                <a:solidFill>
                  <a:schemeClr val="tx1"/>
                </a:solidFill>
                <a:latin typeface="Verdana" pitchFamily="34" charset="0"/>
              </a:rPr>
              <a:t>podjęcie </a:t>
            </a:r>
            <a:r>
              <a:rPr lang="en-US" altLang="pl-PL" sz="1800" dirty="0" err="1">
                <a:solidFill>
                  <a:schemeClr val="tx1"/>
                </a:solidFill>
                <a:latin typeface="Verdana" pitchFamily="34" charset="0"/>
              </a:rPr>
              <a:t>działania</a:t>
            </a:r>
            <a:r>
              <a:rPr lang="en-US" altLang="pl-PL" sz="1800" dirty="0">
                <a:solidFill>
                  <a:schemeClr val="tx1"/>
                </a:solidFill>
                <a:latin typeface="Verdana" pitchFamily="34" charset="0"/>
              </a:rPr>
              <a:t> </a:t>
            </a:r>
          </a:p>
          <a:p>
            <a:pPr>
              <a:spcBef>
                <a:spcPts val="1125"/>
              </a:spcBef>
              <a:buClr>
                <a:srgbClr val="000000"/>
              </a:buClr>
              <a:buSzPct val="100000"/>
            </a:pPr>
            <a:r>
              <a:rPr lang="en-US" altLang="pl-PL" sz="1800" b="1" dirty="0" err="1">
                <a:solidFill>
                  <a:schemeClr val="accent1"/>
                </a:solidFill>
                <a:latin typeface="Verdana" pitchFamily="34" charset="0"/>
              </a:rPr>
              <a:t>Uczestnic</a:t>
            </a:r>
            <a:r>
              <a:rPr lang="pl-PL" altLang="pl-PL" sz="1800" b="1" dirty="0">
                <a:solidFill>
                  <a:schemeClr val="accent1"/>
                </a:solidFill>
                <a:latin typeface="Verdana" pitchFamily="34" charset="0"/>
              </a:rPr>
              <a:t>zenie</a:t>
            </a:r>
            <a:r>
              <a:rPr lang="en-US" altLang="pl-PL" sz="1800" dirty="0">
                <a:solidFill>
                  <a:schemeClr val="tx1"/>
                </a:solidFill>
                <a:latin typeface="Verdana" pitchFamily="34" charset="0"/>
              </a:rPr>
              <a:t> to </a:t>
            </a:r>
            <a:r>
              <a:rPr lang="en-US" altLang="pl-PL" sz="1800" dirty="0" err="1">
                <a:solidFill>
                  <a:schemeClr val="tx1"/>
                </a:solidFill>
                <a:latin typeface="Verdana" pitchFamily="34" charset="0"/>
              </a:rPr>
              <a:t>zaangażowanie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się</a:t>
            </a:r>
            <a:r>
              <a:rPr lang="en-US" altLang="pl-PL" sz="1800" dirty="0">
                <a:solidFill>
                  <a:schemeClr val="tx1"/>
                </a:solidFill>
                <a:latin typeface="Verdana" pitchFamily="34" charset="0"/>
              </a:rPr>
              <a:t> </a:t>
            </a:r>
            <a:r>
              <a:rPr lang="pl-PL" altLang="pl-PL" sz="1800" dirty="0">
                <a:solidFill>
                  <a:schemeClr val="tx1"/>
                </a:solidFill>
                <a:latin typeface="Verdana" pitchFamily="34" charset="0"/>
              </a:rPr>
              <a:t>osoby </a:t>
            </a:r>
            <a:r>
              <a:rPr lang="en-US" altLang="pl-PL" sz="1800" dirty="0">
                <a:solidFill>
                  <a:schemeClr val="tx1"/>
                </a:solidFill>
                <a:latin typeface="Verdana" pitchFamily="34" charset="0"/>
              </a:rPr>
              <a:t>w </a:t>
            </a:r>
            <a:r>
              <a:rPr lang="en-US" altLang="pl-PL" sz="1800" dirty="0" err="1">
                <a:solidFill>
                  <a:schemeClr val="tx1"/>
                </a:solidFill>
                <a:latin typeface="Verdana" pitchFamily="34" charset="0"/>
              </a:rPr>
              <a:t>sytuacj</a:t>
            </a:r>
            <a:r>
              <a:rPr lang="pl-PL" altLang="pl-PL" sz="1800" dirty="0">
                <a:solidFill>
                  <a:schemeClr val="tx1"/>
                </a:solidFill>
                <a:latin typeface="Verdana" pitchFamily="34" charset="0"/>
              </a:rPr>
              <a:t>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życiow</a:t>
            </a:r>
            <a:r>
              <a:rPr lang="pl-PL" altLang="pl-PL" sz="1800" dirty="0">
                <a:solidFill>
                  <a:schemeClr val="tx1"/>
                </a:solidFill>
                <a:latin typeface="Verdana" pitchFamily="34" charset="0"/>
              </a:rPr>
              <a:t>e</a:t>
            </a:r>
            <a:endParaRPr lang="en-US" altLang="pl-PL" sz="1800" dirty="0">
              <a:solidFill>
                <a:schemeClr val="tx1"/>
              </a:solidFill>
              <a:latin typeface="Verdana" pitchFamily="34" charset="0"/>
            </a:endParaRPr>
          </a:p>
          <a:p>
            <a:pPr>
              <a:spcBef>
                <a:spcPts val="1125"/>
              </a:spcBef>
              <a:buClr>
                <a:srgbClr val="000000"/>
              </a:buClr>
              <a:buSzPct val="100000"/>
            </a:pPr>
            <a:r>
              <a:rPr lang="en-US" altLang="pl-PL" sz="1800" b="1" dirty="0" err="1">
                <a:solidFill>
                  <a:schemeClr val="accent1"/>
                </a:solidFill>
                <a:latin typeface="Verdana" pitchFamily="34" charset="0"/>
              </a:rPr>
              <a:t>Ograniczenia</a:t>
            </a:r>
            <a:r>
              <a:rPr lang="en-US" altLang="pl-PL" sz="1800" b="1" dirty="0">
                <a:solidFill>
                  <a:schemeClr val="accent1"/>
                </a:solidFill>
                <a:latin typeface="Verdana" pitchFamily="34" charset="0"/>
              </a:rPr>
              <a:t> w </a:t>
            </a:r>
            <a:r>
              <a:rPr lang="en-US" altLang="pl-PL" sz="1800" b="1" dirty="0" err="1">
                <a:solidFill>
                  <a:schemeClr val="accent1"/>
                </a:solidFill>
                <a:latin typeface="Verdana" pitchFamily="34" charset="0"/>
              </a:rPr>
              <a:t>zakresie</a:t>
            </a:r>
            <a:r>
              <a:rPr lang="en-US" altLang="pl-PL" sz="1800" b="1" dirty="0">
                <a:solidFill>
                  <a:schemeClr val="accent1"/>
                </a:solidFill>
                <a:latin typeface="Verdana" pitchFamily="34" charset="0"/>
              </a:rPr>
              <a:t> </a:t>
            </a:r>
            <a:r>
              <a:rPr lang="pl-PL" altLang="pl-PL" sz="1800" b="1" dirty="0" err="1">
                <a:solidFill>
                  <a:schemeClr val="accent1"/>
                </a:solidFill>
                <a:latin typeface="Verdana" pitchFamily="34" charset="0"/>
              </a:rPr>
              <a:t>aktywnośc</a:t>
            </a:r>
            <a:r>
              <a:rPr lang="en-US" altLang="pl-PL" sz="1800" b="1" dirty="0">
                <a:solidFill>
                  <a:schemeClr val="accent1"/>
                </a:solidFill>
                <a:latin typeface="Verdana" pitchFamily="34" charset="0"/>
              </a:rPr>
              <a:t>i</a:t>
            </a:r>
            <a:r>
              <a:rPr lang="en-US" altLang="pl-PL" sz="1800" dirty="0">
                <a:solidFill>
                  <a:schemeClr val="tx1"/>
                </a:solidFill>
                <a:latin typeface="Verdana" pitchFamily="34" charset="0"/>
              </a:rPr>
              <a:t> to </a:t>
            </a:r>
            <a:r>
              <a:rPr lang="en-US" altLang="pl-PL" sz="1800" dirty="0" err="1">
                <a:solidFill>
                  <a:schemeClr val="tx1"/>
                </a:solidFill>
                <a:latin typeface="Verdana" pitchFamily="34" charset="0"/>
              </a:rPr>
              <a:t>trudności</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związane</a:t>
            </a:r>
            <a:r>
              <a:rPr lang="en-US" altLang="pl-PL" sz="1800" dirty="0">
                <a:solidFill>
                  <a:schemeClr val="tx1"/>
                </a:solidFill>
                <a:latin typeface="Verdana" pitchFamily="34" charset="0"/>
              </a:rPr>
              <a:t> z </a:t>
            </a:r>
            <a:r>
              <a:rPr lang="pl-PL" altLang="pl-PL" sz="1800" dirty="0">
                <a:solidFill>
                  <a:schemeClr val="tx1"/>
                </a:solidFill>
                <a:latin typeface="Verdana" pitchFamily="34" charset="0"/>
              </a:rPr>
              <a:t>podejmowaniem działań</a:t>
            </a:r>
            <a:endParaRPr lang="en-US" altLang="pl-PL" sz="1800" dirty="0">
              <a:solidFill>
                <a:schemeClr val="tx1"/>
              </a:solidFill>
              <a:latin typeface="Verdana" pitchFamily="34" charset="0"/>
            </a:endParaRPr>
          </a:p>
          <a:p>
            <a:pPr>
              <a:spcBef>
                <a:spcPts val="1125"/>
              </a:spcBef>
              <a:buClr>
                <a:srgbClr val="000000"/>
              </a:buClr>
              <a:buSzPct val="100000"/>
            </a:pPr>
            <a:r>
              <a:rPr lang="en-US" altLang="pl-PL" sz="1800" b="1" dirty="0" err="1">
                <a:solidFill>
                  <a:schemeClr val="accent1"/>
                </a:solidFill>
                <a:latin typeface="Verdana" pitchFamily="34" charset="0"/>
              </a:rPr>
              <a:t>Ograniczenia</a:t>
            </a:r>
            <a:r>
              <a:rPr lang="en-US" altLang="pl-PL" sz="1800" b="1" dirty="0">
                <a:solidFill>
                  <a:schemeClr val="accent1"/>
                </a:solidFill>
                <a:latin typeface="Verdana" pitchFamily="34" charset="0"/>
              </a:rPr>
              <a:t> w </a:t>
            </a:r>
            <a:r>
              <a:rPr lang="en-US" altLang="pl-PL" sz="1800" b="1" dirty="0" err="1">
                <a:solidFill>
                  <a:schemeClr val="accent1"/>
                </a:solidFill>
                <a:latin typeface="Verdana" pitchFamily="34" charset="0"/>
              </a:rPr>
              <a:t>zakresie</a:t>
            </a:r>
            <a:r>
              <a:rPr lang="en-US" altLang="pl-PL" sz="1800" b="1" dirty="0">
                <a:solidFill>
                  <a:schemeClr val="accent1"/>
                </a:solidFill>
                <a:latin typeface="Verdana" pitchFamily="34" charset="0"/>
              </a:rPr>
              <a:t> </a:t>
            </a:r>
            <a:r>
              <a:rPr lang="en-US" altLang="pl-PL" sz="1800" b="1" dirty="0" err="1">
                <a:solidFill>
                  <a:schemeClr val="accent1"/>
                </a:solidFill>
                <a:latin typeface="Verdana" pitchFamily="34" charset="0"/>
              </a:rPr>
              <a:t>uczestnic</a:t>
            </a:r>
            <a:r>
              <a:rPr lang="pl-PL" altLang="pl-PL" sz="1800" b="1" dirty="0" err="1">
                <a:solidFill>
                  <a:schemeClr val="accent1"/>
                </a:solidFill>
                <a:latin typeface="Verdana" pitchFamily="34" charset="0"/>
              </a:rPr>
              <a:t>zenia</a:t>
            </a:r>
            <a:r>
              <a:rPr lang="en-US" altLang="pl-PL" sz="1800" b="1" dirty="0">
                <a:solidFill>
                  <a:schemeClr val="tx1"/>
                </a:solidFill>
                <a:latin typeface="Verdana" pitchFamily="34" charset="0"/>
              </a:rPr>
              <a:t> </a:t>
            </a:r>
            <a:r>
              <a:rPr lang="en-US" altLang="pl-PL" sz="1800" dirty="0">
                <a:solidFill>
                  <a:schemeClr val="tx1"/>
                </a:solidFill>
                <a:latin typeface="Verdana" pitchFamily="34" charset="0"/>
              </a:rPr>
              <a:t>to </a:t>
            </a:r>
            <a:r>
              <a:rPr lang="en-US" altLang="pl-PL" sz="1800" dirty="0" err="1">
                <a:solidFill>
                  <a:schemeClr val="tx1"/>
                </a:solidFill>
                <a:latin typeface="Verdana" pitchFamily="34" charset="0"/>
              </a:rPr>
              <a:t>problemy</a:t>
            </a:r>
            <a:r>
              <a:rPr lang="en-US" altLang="pl-PL" sz="1800" dirty="0">
                <a:solidFill>
                  <a:schemeClr val="tx1"/>
                </a:solidFill>
                <a:latin typeface="Verdana" pitchFamily="34" charset="0"/>
              </a:rPr>
              <a:t> </a:t>
            </a:r>
            <a:r>
              <a:rPr lang="pl-PL" altLang="pl-PL" sz="1800" dirty="0">
                <a:solidFill>
                  <a:schemeClr val="tx1"/>
                </a:solidFill>
                <a:latin typeface="Verdana" pitchFamily="34" charset="0"/>
              </a:rPr>
              <a:t>utrudniające osobie </a:t>
            </a:r>
            <a:r>
              <a:rPr lang="en-US" altLang="pl-PL" sz="1800" dirty="0" err="1">
                <a:solidFill>
                  <a:schemeClr val="tx1"/>
                </a:solidFill>
                <a:latin typeface="Verdana" pitchFamily="34" charset="0"/>
              </a:rPr>
              <a:t>zaangażowanie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się</a:t>
            </a:r>
            <a:r>
              <a:rPr lang="en-US" altLang="pl-PL" sz="1800" dirty="0">
                <a:solidFill>
                  <a:schemeClr val="tx1"/>
                </a:solidFill>
                <a:latin typeface="Verdana" pitchFamily="34" charset="0"/>
              </a:rPr>
              <a:t> w </a:t>
            </a:r>
            <a:r>
              <a:rPr lang="en-US" altLang="pl-PL" sz="1800" dirty="0" err="1">
                <a:solidFill>
                  <a:schemeClr val="tx1"/>
                </a:solidFill>
                <a:latin typeface="Verdana" pitchFamily="34" charset="0"/>
              </a:rPr>
              <a:t>sytuacj</a:t>
            </a:r>
            <a:r>
              <a:rPr lang="pl-PL" altLang="pl-PL" sz="1800" dirty="0">
                <a:solidFill>
                  <a:schemeClr val="tx1"/>
                </a:solidFill>
                <a:latin typeface="Verdana" pitchFamily="34" charset="0"/>
              </a:rPr>
              <a:t>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życiow</a:t>
            </a:r>
            <a:r>
              <a:rPr lang="pl-PL" altLang="pl-PL" sz="1800" dirty="0">
                <a:solidFill>
                  <a:schemeClr val="tx1"/>
                </a:solidFill>
                <a:latin typeface="Verdana" pitchFamily="34" charset="0"/>
              </a:rPr>
              <a:t>e</a:t>
            </a:r>
            <a:endParaRPr lang="en-US" altLang="pl-PL" sz="1800" dirty="0">
              <a:solidFill>
                <a:schemeClr val="tx1"/>
              </a:solidFill>
              <a:latin typeface="Verdana" pitchFamily="34" charset="0"/>
            </a:endParaRPr>
          </a:p>
        </p:txBody>
      </p:sp>
      <p:sp>
        <p:nvSpPr>
          <p:cNvPr id="51207" name="Oval 34"/>
          <p:cNvSpPr>
            <a:spLocks noChangeArrowheads="1"/>
          </p:cNvSpPr>
          <p:nvPr/>
        </p:nvSpPr>
        <p:spPr bwMode="auto">
          <a:xfrm rot="21300000">
            <a:off x="4753983" y="3710609"/>
            <a:ext cx="3482975" cy="1059451"/>
          </a:xfrm>
          <a:prstGeom prst="ellipse">
            <a:avLst/>
          </a:prstGeom>
          <a:noFill/>
          <a:ln w="381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solidFill>
                <a:schemeClr val="accent1"/>
              </a:solidFill>
            </a:endParaRPr>
          </a:p>
        </p:txBody>
      </p:sp>
      <p:sp>
        <p:nvSpPr>
          <p:cNvPr id="38" name="Text Box 31"/>
          <p:cNvSpPr txBox="1">
            <a:spLocks noChangeArrowheads="1"/>
          </p:cNvSpPr>
          <p:nvPr/>
        </p:nvSpPr>
        <p:spPr bwMode="auto">
          <a:xfrm>
            <a:off x="3095384" y="3952361"/>
            <a:ext cx="166176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siła </a:t>
            </a:r>
            <a:r>
              <a:rPr lang="de-CH" altLang="pl-PL" sz="800" dirty="0" err="1">
                <a:solidFill>
                  <a:srgbClr val="606060"/>
                </a:solidFill>
                <a:latin typeface="Verdana" pitchFamily="34" charset="0"/>
              </a:rPr>
              <a:t>mięśniowa</a:t>
            </a:r>
            <a:r>
              <a:rPr lang="de-CH" altLang="pl-PL" sz="800" dirty="0">
                <a:solidFill>
                  <a:srgbClr val="606060"/>
                </a:solidFill>
                <a:latin typeface="Verdana" pitchFamily="34" charset="0"/>
              </a:rPr>
              <a:t> </a:t>
            </a:r>
            <a:r>
              <a:rPr lang="de-CH" altLang="pl-PL" sz="800" dirty="0" err="1">
                <a:solidFill>
                  <a:srgbClr val="606060"/>
                </a:solidFill>
                <a:latin typeface="Verdana" pitchFamily="34" charset="0"/>
              </a:rPr>
              <a:t>ramio</a:t>
            </a:r>
            <a:r>
              <a:rPr lang="pl-PL" altLang="pl-PL" sz="800" dirty="0" err="1">
                <a:solidFill>
                  <a:srgbClr val="606060"/>
                </a:solidFill>
                <a:latin typeface="Verdana" pitchFamily="34" charset="0"/>
              </a:rPr>
              <a:t>n,zaniki</a:t>
            </a:r>
            <a:r>
              <a:rPr lang="pl-PL" altLang="pl-PL" sz="800" dirty="0">
                <a:solidFill>
                  <a:srgbClr val="606060"/>
                </a:solidFill>
                <a:latin typeface="Verdana" pitchFamily="34" charset="0"/>
              </a:rPr>
              <a:t> mięśniowe, kontrola oddawania moczu i stolca, ograniczenia </a:t>
            </a:r>
            <a:r>
              <a:rPr lang="pl-PL" altLang="pl-PL" sz="800" dirty="0" err="1">
                <a:solidFill>
                  <a:srgbClr val="606060"/>
                </a:solidFill>
                <a:latin typeface="Verdana" pitchFamily="34" charset="0"/>
              </a:rPr>
              <a:t>ruchomości,trudności</a:t>
            </a:r>
            <a:r>
              <a:rPr lang="pl-PL" altLang="pl-PL" sz="800" dirty="0">
                <a:solidFill>
                  <a:srgbClr val="606060"/>
                </a:solidFill>
                <a:latin typeface="Verdana" pitchFamily="34" charset="0"/>
              </a:rPr>
              <a:t> z oddychaniem i utrzymaniem temperatury ciała, odleżyna, skostnienie </a:t>
            </a:r>
            <a:br>
              <a:rPr lang="pl-PL" altLang="pl-PL" sz="800" dirty="0">
                <a:solidFill>
                  <a:srgbClr val="606060"/>
                </a:solidFill>
                <a:latin typeface="Verdana" pitchFamily="34" charset="0"/>
              </a:rPr>
            </a:br>
            <a:endParaRPr lang="de-CH" altLang="pl-PL" sz="800" dirty="0">
              <a:solidFill>
                <a:srgbClr val="606060"/>
              </a:solidFill>
              <a:latin typeface="Verdana" pitchFamily="34" charset="0"/>
            </a:endParaRPr>
          </a:p>
        </p:txBody>
      </p:sp>
      <p:sp>
        <p:nvSpPr>
          <p:cNvPr id="31" name="Text Box 26">
            <a:extLst>
              <a:ext uri="{FF2B5EF4-FFF2-40B4-BE49-F238E27FC236}">
                <a16:creationId xmlns:a16="http://schemas.microsoft.com/office/drawing/2014/main" id="{1F6657E8-0AEE-40D8-84FE-DC4DF1DF04C4}"/>
              </a:ext>
            </a:extLst>
          </p:cNvPr>
          <p:cNvSpPr txBox="1">
            <a:spLocks noChangeArrowheads="1"/>
          </p:cNvSpPr>
          <p:nvPr/>
        </p:nvSpPr>
        <p:spPr bwMode="auto">
          <a:xfrm>
            <a:off x="4224340" y="2784681"/>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additive="repl">
                                        <p:cTn id="6" dur="1" fill="hold">
                                          <p:stCondLst>
                                            <p:cond delay="0"/>
                                          </p:stCondLst>
                                        </p:cTn>
                                        <p:tgtEl>
                                          <p:spTgt spid="55321"/>
                                        </p:tgtEl>
                                        <p:attrNameLst>
                                          <p:attrName>style.visibility</p:attrName>
                                        </p:attrNameLst>
                                      </p:cBhvr>
                                      <p:to>
                                        <p:strVal val="visible"/>
                                      </p:to>
                                    </p:set>
                                    <p:animEffect transition="in" filter="wipe(left)">
                                      <p:cBhvr additive="repl">
                                        <p:cTn id="7" dur="1000"/>
                                        <p:tgtEl>
                                          <p:spTgt spid="55321"/>
                                        </p:tgtEl>
                                      </p:cBhvr>
                                    </p:animEffect>
                                  </p:childTnLst>
                                </p:cTn>
                              </p:par>
                            </p:childTnLst>
                          </p:cTn>
                        </p:par>
                        <p:par>
                          <p:cTn id="8" fill="hold">
                            <p:stCondLst>
                              <p:cond delay="1000"/>
                            </p:stCondLst>
                            <p:childTnLst>
                              <p:par>
                                <p:cTn id="9" presetID="10" presetClass="entr" fill="hold" nodeType="afterEffect">
                                  <p:stCondLst>
                                    <p:cond delay="250"/>
                                  </p:stCondLst>
                                  <p:childTnLst>
                                    <p:set>
                                      <p:cBhvr additive="repl">
                                        <p:cTn id="10" dur="1" fill="hold">
                                          <p:stCondLst>
                                            <p:cond delay="0"/>
                                          </p:stCondLst>
                                        </p:cTn>
                                        <p:tgtEl>
                                          <p:spTgt spid="31"/>
                                        </p:tgtEl>
                                        <p:attrNameLst>
                                          <p:attrName>style.visibility</p:attrName>
                                        </p:attrNameLst>
                                      </p:cBhvr>
                                      <p:to>
                                        <p:strVal val="visible"/>
                                      </p:to>
                                    </p:set>
                                    <p:animEffect transition="in" filter="fade">
                                      <p:cBhvr additive="repl">
                                        <p:cTn id="1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720B2543-066D-48D3-88B7-1C9E92DB9062}"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13</a:t>
            </a:fld>
            <a:endParaRPr lang="de-CH" altLang="pl-PL" sz="1200" b="1">
              <a:solidFill>
                <a:srgbClr val="4D4D4D"/>
              </a:solidFill>
              <a:latin typeface="Verdana" pitchFamily="34" charset="0"/>
            </a:endParaRPr>
          </a:p>
        </p:txBody>
      </p:sp>
      <p:sp>
        <p:nvSpPr>
          <p:cNvPr id="52227" name="AutoShape 2"/>
          <p:cNvSpPr>
            <a:spLocks noChangeArrowheads="1"/>
          </p:cNvSpPr>
          <p:nvPr/>
        </p:nvSpPr>
        <p:spPr bwMode="auto">
          <a:xfrm>
            <a:off x="1197771" y="4152110"/>
            <a:ext cx="9925271" cy="2116134"/>
          </a:xfrm>
          <a:prstGeom prst="wedgeRoundRectCallout">
            <a:avLst>
              <a:gd name="adj1" fmla="val -18195"/>
              <a:gd name="adj2" fmla="val 48629"/>
              <a:gd name="adj3" fmla="val 16667"/>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r>
              <a:rPr lang="en-US" altLang="pl-PL" sz="1800" dirty="0">
                <a:solidFill>
                  <a:srgbClr val="606060"/>
                </a:solidFill>
                <a:latin typeface="Verdana" pitchFamily="34" charset="0"/>
              </a:rPr>
              <a:t>„</a:t>
            </a:r>
            <a:r>
              <a:rPr lang="pl-PL" altLang="pl-PL" sz="1800" i="1" u="sng" dirty="0"/>
              <a:t> </a:t>
            </a:r>
            <a:r>
              <a:rPr lang="pl-PL" altLang="pl-PL" sz="1800" i="1" dirty="0">
                <a:solidFill>
                  <a:schemeClr val="tx1"/>
                </a:solidFill>
                <a:latin typeface="Arial" pitchFamily="34" charset="0"/>
              </a:rPr>
              <a:t>Mam trudności z </a:t>
            </a:r>
            <a:r>
              <a:rPr lang="pl-PL" altLang="pl-PL" sz="1800" b="1" i="1" u="sng" dirty="0">
                <a:solidFill>
                  <a:schemeClr val="tx1"/>
                </a:solidFill>
                <a:latin typeface="Arial" pitchFamily="34" charset="0"/>
              </a:rPr>
              <a:t>obróceniem się na bok i utrzymaniem się w pozycji siedzące</a:t>
            </a:r>
            <a:r>
              <a:rPr lang="pl-PL" altLang="pl-PL" sz="1800" b="1" i="1" dirty="0">
                <a:solidFill>
                  <a:schemeClr val="tx1"/>
                </a:solidFill>
                <a:latin typeface="Arial" pitchFamily="34" charset="0"/>
              </a:rPr>
              <a:t>j</a:t>
            </a:r>
            <a:r>
              <a:rPr lang="pl-PL" altLang="pl-PL" sz="1800" i="1" dirty="0">
                <a:solidFill>
                  <a:schemeClr val="tx1"/>
                </a:solidFill>
                <a:latin typeface="Arial" pitchFamily="34" charset="0"/>
              </a:rPr>
              <a:t>, </a:t>
            </a:r>
            <a:r>
              <a:rPr lang="pl-PL" altLang="pl-PL" sz="1800" b="1" i="1" u="sng" dirty="0">
                <a:solidFill>
                  <a:schemeClr val="tx1"/>
                </a:solidFill>
                <a:latin typeface="Arial" pitchFamily="34" charset="0"/>
              </a:rPr>
              <a:t>zakładam tylko </a:t>
            </a:r>
            <a:r>
              <a:rPr lang="pl-PL" altLang="pl-PL" sz="1800" i="1" dirty="0">
                <a:solidFill>
                  <a:schemeClr val="tx1"/>
                </a:solidFill>
                <a:latin typeface="Arial" pitchFamily="34" charset="0"/>
              </a:rPr>
              <a:t>koszulkę, ale zajmuje mi to dużo czasu, potrzebuję</a:t>
            </a:r>
            <a:r>
              <a:rPr lang="pl-PL" altLang="pl-PL" sz="1800" i="1" u="sng" dirty="0">
                <a:solidFill>
                  <a:schemeClr val="tx1"/>
                </a:solidFill>
                <a:latin typeface="Arial" pitchFamily="34" charset="0"/>
              </a:rPr>
              <a:t> </a:t>
            </a:r>
            <a:r>
              <a:rPr lang="pl-PL" altLang="pl-PL" sz="1800" i="1" dirty="0">
                <a:solidFill>
                  <a:schemeClr val="tx1"/>
                </a:solidFill>
                <a:latin typeface="Arial" pitchFamily="34" charset="0"/>
              </a:rPr>
              <a:t>pomocy w </a:t>
            </a:r>
            <a:r>
              <a:rPr lang="pl-PL" altLang="pl-PL" sz="1800" b="1" i="1" u="sng" dirty="0">
                <a:solidFill>
                  <a:schemeClr val="tx1"/>
                </a:solidFill>
                <a:latin typeface="Arial" pitchFamily="34" charset="0"/>
              </a:rPr>
              <a:t>toalecie</a:t>
            </a:r>
            <a:r>
              <a:rPr lang="pl-PL" altLang="pl-PL" sz="1800" i="1" dirty="0">
                <a:solidFill>
                  <a:schemeClr val="tx1"/>
                </a:solidFill>
                <a:latin typeface="Arial" pitchFamily="34" charset="0"/>
              </a:rPr>
              <a:t>, a </a:t>
            </a:r>
            <a:r>
              <a:rPr lang="pl-PL" altLang="pl-PL" sz="1800" b="1" i="1" u="sng" dirty="0">
                <a:solidFill>
                  <a:schemeClr val="tx1"/>
                </a:solidFill>
                <a:latin typeface="Arial" pitchFamily="34" charset="0"/>
              </a:rPr>
              <a:t>wózkiem poruszam </a:t>
            </a:r>
            <a:r>
              <a:rPr lang="pl-PL" altLang="pl-PL" sz="1800" i="1" dirty="0">
                <a:solidFill>
                  <a:schemeClr val="tx1"/>
                </a:solidFill>
                <a:latin typeface="Arial" pitchFamily="34" charset="0"/>
              </a:rPr>
              <a:t>się tylko w obrębie pokoju, mam trudności z </a:t>
            </a:r>
            <a:r>
              <a:rPr lang="pl-PL" altLang="pl-PL" sz="1800" b="1" i="1" u="sng" dirty="0">
                <a:solidFill>
                  <a:schemeClr val="tx1"/>
                </a:solidFill>
                <a:latin typeface="Arial" pitchFamily="34" charset="0"/>
              </a:rPr>
              <a:t>myciem się</a:t>
            </a:r>
            <a:r>
              <a:rPr lang="pl-PL" altLang="pl-PL" sz="1800" i="1" dirty="0">
                <a:solidFill>
                  <a:schemeClr val="tx1"/>
                </a:solidFill>
                <a:latin typeface="Arial" pitchFamily="34" charset="0"/>
              </a:rPr>
              <a:t>, a przy </a:t>
            </a:r>
            <a:r>
              <a:rPr lang="pl-PL" altLang="pl-PL" sz="1800" b="1" i="1" u="sng" dirty="0">
                <a:solidFill>
                  <a:schemeClr val="tx1"/>
                </a:solidFill>
                <a:latin typeface="Arial" pitchFamily="34" charset="0"/>
              </a:rPr>
              <a:t>kąpieli </a:t>
            </a:r>
            <a:r>
              <a:rPr lang="pl-PL" altLang="pl-PL" sz="1800" i="1" dirty="0">
                <a:solidFill>
                  <a:schemeClr val="tx1"/>
                </a:solidFill>
                <a:latin typeface="Arial" pitchFamily="34" charset="0"/>
              </a:rPr>
              <a:t>wymagam zupełnej pomocy</a:t>
            </a:r>
            <a:r>
              <a:rPr lang="pl-PL" altLang="pl-PL" sz="1800" b="1" i="1" u="sng" dirty="0">
                <a:solidFill>
                  <a:schemeClr val="tx1"/>
                </a:solidFill>
                <a:latin typeface="Arial" pitchFamily="34" charset="0"/>
              </a:rPr>
              <a:t> </a:t>
            </a:r>
            <a:r>
              <a:rPr lang="pl-PL" altLang="pl-PL" sz="1800" i="1" dirty="0">
                <a:solidFill>
                  <a:schemeClr val="tx1"/>
                </a:solidFill>
                <a:latin typeface="Arial" pitchFamily="34" charset="0"/>
              </a:rPr>
              <a:t>Trudno mi spotykać się z</a:t>
            </a:r>
            <a:r>
              <a:rPr lang="pl-PL" altLang="pl-PL" sz="1800" b="1" i="1" u="sng" dirty="0">
                <a:solidFill>
                  <a:schemeClr val="tx1"/>
                </a:solidFill>
                <a:latin typeface="Arial" pitchFamily="34" charset="0"/>
              </a:rPr>
              <a:t> przyjaciółmi,</a:t>
            </a:r>
            <a:r>
              <a:rPr lang="pl-PL" altLang="pl-PL" sz="1800" i="1" dirty="0">
                <a:solidFill>
                  <a:schemeClr val="tx1"/>
                </a:solidFill>
                <a:latin typeface="Arial" pitchFamily="34" charset="0"/>
              </a:rPr>
              <a:t> część z nich straciłem i brakuje mi </a:t>
            </a:r>
            <a:r>
              <a:rPr lang="pl-PL" altLang="pl-PL" sz="1800" b="1" i="1" u="sng" dirty="0">
                <a:solidFill>
                  <a:schemeClr val="tx1"/>
                </a:solidFill>
                <a:latin typeface="Arial" pitchFamily="34" charset="0"/>
              </a:rPr>
              <a:t>rozmów</a:t>
            </a:r>
            <a:r>
              <a:rPr lang="pl-PL" altLang="pl-PL" sz="1800" i="1" dirty="0">
                <a:solidFill>
                  <a:schemeClr val="tx1"/>
                </a:solidFill>
                <a:latin typeface="Arial" pitchFamily="34" charset="0"/>
              </a:rPr>
              <a:t>, nie mogę już niestety uprawiać swojego ulubionego </a:t>
            </a:r>
            <a:r>
              <a:rPr lang="pl-PL" altLang="pl-PL" sz="1800" b="1" i="1" u="sng" dirty="0">
                <a:solidFill>
                  <a:schemeClr val="tx1"/>
                </a:solidFill>
                <a:latin typeface="Arial" pitchFamily="34" charset="0"/>
              </a:rPr>
              <a:t>sportu </a:t>
            </a:r>
            <a:r>
              <a:rPr lang="pl-PL" altLang="pl-PL" sz="1800" i="1" dirty="0">
                <a:solidFill>
                  <a:schemeClr val="tx1"/>
                </a:solidFill>
                <a:latin typeface="Arial" pitchFamily="34" charset="0"/>
              </a:rPr>
              <a:t>i straciłem</a:t>
            </a:r>
            <a:r>
              <a:rPr lang="pl-PL" altLang="pl-PL" sz="1800" b="1" i="1" u="sng" dirty="0">
                <a:solidFill>
                  <a:schemeClr val="tx1"/>
                </a:solidFill>
                <a:latin typeface="Arial" pitchFamily="34" charset="0"/>
              </a:rPr>
              <a:t> pracę</a:t>
            </a:r>
            <a:r>
              <a:rPr lang="pl-PL" altLang="pl-PL" sz="1800" i="1" dirty="0">
                <a:solidFill>
                  <a:schemeClr val="tx1"/>
                </a:solidFill>
                <a:latin typeface="Arial" pitchFamily="34" charset="0"/>
              </a:rPr>
              <a:t>, bardzo lubiłem </a:t>
            </a:r>
            <a:r>
              <a:rPr lang="pl-PL" altLang="pl-PL" sz="1800" b="1" i="1" u="sng" dirty="0">
                <a:solidFill>
                  <a:schemeClr val="tx1"/>
                </a:solidFill>
                <a:latin typeface="Arial" pitchFamily="34" charset="0"/>
              </a:rPr>
              <a:t>podróże</a:t>
            </a:r>
            <a:r>
              <a:rPr lang="pl-PL" altLang="pl-PL" sz="1800" i="1" dirty="0">
                <a:solidFill>
                  <a:schemeClr val="tx1"/>
                </a:solidFill>
                <a:latin typeface="Arial" pitchFamily="34" charset="0"/>
              </a:rPr>
              <a:t>, które teraz stały się niemożliwe”</a:t>
            </a:r>
            <a:endParaRPr lang="en-US" altLang="pl-PL" sz="1800" dirty="0">
              <a:solidFill>
                <a:schemeClr val="tx1"/>
              </a:solidFill>
              <a:latin typeface="Arial" pitchFamily="34" charset="0"/>
            </a:endParaRPr>
          </a:p>
        </p:txBody>
      </p:sp>
      <p:grpSp>
        <p:nvGrpSpPr>
          <p:cNvPr id="52228" name="Group 3"/>
          <p:cNvGrpSpPr>
            <a:grpSpLocks/>
          </p:cNvGrpSpPr>
          <p:nvPr/>
        </p:nvGrpSpPr>
        <p:grpSpPr bwMode="auto">
          <a:xfrm>
            <a:off x="1751805" y="1301750"/>
            <a:ext cx="6525420" cy="2603500"/>
            <a:chOff x="2562" y="765"/>
            <a:chExt cx="3175" cy="1640"/>
          </a:xfrm>
        </p:grpSpPr>
        <p:sp>
          <p:nvSpPr>
            <p:cNvPr id="52243" name="Text Box 4"/>
            <p:cNvSpPr txBox="1">
              <a:spLocks noChangeArrowheads="1"/>
            </p:cNvSpPr>
            <p:nvPr/>
          </p:nvSpPr>
          <p:spPr bwMode="auto">
            <a:xfrm>
              <a:off x="3465" y="765"/>
              <a:ext cx="133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pl-PL" altLang="pl-PL" sz="1400" b="1" dirty="0">
                  <a:solidFill>
                    <a:srgbClr val="CC3300"/>
                  </a:solidFill>
                  <a:latin typeface="Arial" pitchFamily="34" charset="0"/>
                </a:rPr>
                <a:t>Schorzenie</a:t>
              </a:r>
              <a:endParaRPr lang="en-US" altLang="pl-PL" sz="1400" b="1" dirty="0">
                <a:solidFill>
                  <a:srgbClr val="CC3300"/>
                </a:solidFill>
                <a:latin typeface="Arial" pitchFamily="34" charset="0"/>
              </a:endParaRPr>
            </a:p>
          </p:txBody>
        </p:sp>
        <p:sp>
          <p:nvSpPr>
            <p:cNvPr id="52244" name="Text Box 5"/>
            <p:cNvSpPr txBox="1">
              <a:spLocks noChangeArrowheads="1"/>
            </p:cNvSpPr>
            <p:nvPr/>
          </p:nvSpPr>
          <p:spPr bwMode="auto">
            <a:xfrm>
              <a:off x="2634" y="2077"/>
              <a:ext cx="13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środowiskowe</a:t>
              </a:r>
            </a:p>
          </p:txBody>
        </p:sp>
        <p:sp>
          <p:nvSpPr>
            <p:cNvPr id="52245" name="Text Box 6"/>
            <p:cNvSpPr txBox="1">
              <a:spLocks noChangeArrowheads="1"/>
            </p:cNvSpPr>
            <p:nvPr/>
          </p:nvSpPr>
          <p:spPr bwMode="auto">
            <a:xfrm>
              <a:off x="4258" y="2077"/>
              <a:ext cx="126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osob</a:t>
              </a:r>
              <a:r>
                <a:rPr lang="pl-PL" altLang="pl-PL" sz="1400" b="1">
                  <a:solidFill>
                    <a:srgbClr val="606060"/>
                  </a:solidFill>
                  <a:latin typeface="Arial" pitchFamily="34" charset="0"/>
                </a:rPr>
                <a:t>owe</a:t>
              </a:r>
              <a:endParaRPr lang="en-US" altLang="pl-PL" sz="1400" b="1">
                <a:solidFill>
                  <a:srgbClr val="606060"/>
                </a:solidFill>
                <a:latin typeface="Arial" pitchFamily="34" charset="0"/>
              </a:endParaRPr>
            </a:p>
          </p:txBody>
        </p:sp>
        <p:grpSp>
          <p:nvGrpSpPr>
            <p:cNvPr id="52246" name="Group 7"/>
            <p:cNvGrpSpPr>
              <a:grpSpLocks/>
            </p:cNvGrpSpPr>
            <p:nvPr/>
          </p:nvGrpSpPr>
          <p:grpSpPr bwMode="auto">
            <a:xfrm>
              <a:off x="3031" y="1634"/>
              <a:ext cx="2273" cy="407"/>
              <a:chOff x="3031" y="1634"/>
              <a:chExt cx="2273" cy="407"/>
            </a:xfrm>
          </p:grpSpPr>
          <p:sp>
            <p:nvSpPr>
              <p:cNvPr id="52257" name="Line 8"/>
              <p:cNvSpPr>
                <a:spLocks noChangeShapeType="1"/>
              </p:cNvSpPr>
              <p:nvPr/>
            </p:nvSpPr>
            <p:spPr bwMode="auto">
              <a:xfrm>
                <a:off x="4880" y="1935"/>
                <a:ext cx="1" cy="107"/>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52258" name="Group 9"/>
              <p:cNvGrpSpPr>
                <a:grpSpLocks/>
              </p:cNvGrpSpPr>
              <p:nvPr/>
            </p:nvGrpSpPr>
            <p:grpSpPr bwMode="auto">
              <a:xfrm>
                <a:off x="3031" y="1634"/>
                <a:ext cx="2273" cy="406"/>
                <a:chOff x="3031" y="1634"/>
                <a:chExt cx="2273" cy="406"/>
              </a:xfrm>
            </p:grpSpPr>
            <p:sp>
              <p:nvSpPr>
                <p:cNvPr id="52259" name="Line 10"/>
                <p:cNvSpPr>
                  <a:spLocks noChangeShapeType="1"/>
                </p:cNvSpPr>
                <p:nvPr/>
              </p:nvSpPr>
              <p:spPr bwMode="auto">
                <a:xfrm>
                  <a:off x="3306" y="1935"/>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2260" name="Line 11"/>
                <p:cNvSpPr>
                  <a:spLocks noChangeShapeType="1"/>
                </p:cNvSpPr>
                <p:nvPr/>
              </p:nvSpPr>
              <p:spPr bwMode="auto">
                <a:xfrm>
                  <a:off x="3306" y="1935"/>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2261" name="Line 12"/>
                <p:cNvSpPr>
                  <a:spLocks noChangeShapeType="1"/>
                </p:cNvSpPr>
                <p:nvPr/>
              </p:nvSpPr>
              <p:spPr bwMode="auto">
                <a:xfrm flipV="1">
                  <a:off x="4130" y="1633"/>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2262" name="Line 13"/>
                <p:cNvSpPr>
                  <a:spLocks noChangeShapeType="1"/>
                </p:cNvSpPr>
                <p:nvPr/>
              </p:nvSpPr>
              <p:spPr bwMode="auto">
                <a:xfrm>
                  <a:off x="3031" y="1829"/>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2263" name="Line 14"/>
                <p:cNvSpPr>
                  <a:spLocks noChangeShapeType="1"/>
                </p:cNvSpPr>
                <p:nvPr/>
              </p:nvSpPr>
              <p:spPr bwMode="auto">
                <a:xfrm flipV="1">
                  <a:off x="3031" y="1634"/>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2264" name="Line 15"/>
                <p:cNvSpPr>
                  <a:spLocks noChangeShapeType="1"/>
                </p:cNvSpPr>
                <p:nvPr/>
              </p:nvSpPr>
              <p:spPr bwMode="auto">
                <a:xfrm flipV="1">
                  <a:off x="5304" y="1634"/>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52247" name="Group 16"/>
            <p:cNvGrpSpPr>
              <a:grpSpLocks/>
            </p:cNvGrpSpPr>
            <p:nvPr/>
          </p:nvGrpSpPr>
          <p:grpSpPr bwMode="auto">
            <a:xfrm>
              <a:off x="3031" y="1013"/>
              <a:ext cx="2273" cy="248"/>
              <a:chOff x="3031" y="1013"/>
              <a:chExt cx="2273" cy="248"/>
            </a:xfrm>
          </p:grpSpPr>
          <p:sp>
            <p:nvSpPr>
              <p:cNvPr id="52253" name="Line 17"/>
              <p:cNvSpPr>
                <a:spLocks noChangeShapeType="1"/>
              </p:cNvSpPr>
              <p:nvPr/>
            </p:nvSpPr>
            <p:spPr bwMode="auto">
              <a:xfrm>
                <a:off x="4130" y="1013"/>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2254" name="Line 18"/>
              <p:cNvSpPr>
                <a:spLocks noChangeShapeType="1"/>
              </p:cNvSpPr>
              <p:nvPr/>
            </p:nvSpPr>
            <p:spPr bwMode="auto">
              <a:xfrm>
                <a:off x="3031" y="1123"/>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2255" name="Line 19"/>
              <p:cNvSpPr>
                <a:spLocks noChangeShapeType="1"/>
              </p:cNvSpPr>
              <p:nvPr/>
            </p:nvSpPr>
            <p:spPr bwMode="auto">
              <a:xfrm>
                <a:off x="3031" y="1123"/>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2256" name="Line 20"/>
              <p:cNvSpPr>
                <a:spLocks noChangeShapeType="1"/>
              </p:cNvSpPr>
              <p:nvPr/>
            </p:nvSpPr>
            <p:spPr bwMode="auto">
              <a:xfrm>
                <a:off x="5304" y="1123"/>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2248" name="Text Box 21"/>
            <p:cNvSpPr txBox="1">
              <a:spLocks noChangeArrowheads="1"/>
            </p:cNvSpPr>
            <p:nvPr/>
          </p:nvSpPr>
          <p:spPr bwMode="auto">
            <a:xfrm>
              <a:off x="2562" y="1339"/>
              <a:ext cx="974"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52249" name="Text Box 22"/>
            <p:cNvSpPr txBox="1">
              <a:spLocks noChangeArrowheads="1"/>
            </p:cNvSpPr>
            <p:nvPr/>
          </p:nvSpPr>
          <p:spPr bwMode="auto">
            <a:xfrm>
              <a:off x="3789" y="1372"/>
              <a:ext cx="722" cy="1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pl-PL" altLang="pl-PL" sz="1400" b="1">
                  <a:solidFill>
                    <a:srgbClr val="C00000"/>
                  </a:solidFill>
                  <a:latin typeface="Arial" pitchFamily="34" charset="0"/>
                </a:rPr>
                <a:t>Aktywność</a:t>
              </a:r>
              <a:endParaRPr lang="en-US" altLang="pl-PL" sz="1400" b="1">
                <a:solidFill>
                  <a:srgbClr val="C00000"/>
                </a:solidFill>
                <a:latin typeface="Arial" pitchFamily="34" charset="0"/>
              </a:endParaRPr>
            </a:p>
          </p:txBody>
        </p:sp>
        <p:sp>
          <p:nvSpPr>
            <p:cNvPr id="52250" name="Text Box 23"/>
            <p:cNvSpPr txBox="1">
              <a:spLocks noChangeArrowheads="1"/>
            </p:cNvSpPr>
            <p:nvPr/>
          </p:nvSpPr>
          <p:spPr bwMode="auto">
            <a:xfrm>
              <a:off x="4694" y="1380"/>
              <a:ext cx="1043" cy="1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dirty="0" err="1">
                  <a:solidFill>
                    <a:srgbClr val="C00000"/>
                  </a:solidFill>
                  <a:latin typeface="Arial" pitchFamily="34" charset="0"/>
                </a:rPr>
                <a:t>Uczestnic</a:t>
              </a:r>
              <a:r>
                <a:rPr lang="pl-PL" altLang="pl-PL" sz="1400" b="1" dirty="0">
                  <a:solidFill>
                    <a:srgbClr val="C00000"/>
                  </a:solidFill>
                  <a:latin typeface="Arial" pitchFamily="34" charset="0"/>
                </a:rPr>
                <a:t>zenie</a:t>
              </a:r>
              <a:endParaRPr lang="en-US" altLang="pl-PL" sz="1400" b="1" dirty="0">
                <a:solidFill>
                  <a:srgbClr val="C00000"/>
                </a:solidFill>
                <a:latin typeface="Arial" pitchFamily="34" charset="0"/>
              </a:endParaRPr>
            </a:p>
          </p:txBody>
        </p:sp>
        <p:sp>
          <p:nvSpPr>
            <p:cNvPr id="52251" name="Line 24"/>
            <p:cNvSpPr>
              <a:spLocks noChangeShapeType="1"/>
            </p:cNvSpPr>
            <p:nvPr/>
          </p:nvSpPr>
          <p:spPr bwMode="auto">
            <a:xfrm>
              <a:off x="3536" y="1474"/>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2252" name="Line 25"/>
            <p:cNvSpPr>
              <a:spLocks noChangeShapeType="1"/>
            </p:cNvSpPr>
            <p:nvPr/>
          </p:nvSpPr>
          <p:spPr bwMode="auto">
            <a:xfrm>
              <a:off x="4474" y="1474"/>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2230" name="Oval 27"/>
          <p:cNvSpPr>
            <a:spLocks noChangeArrowheads="1"/>
          </p:cNvSpPr>
          <p:nvPr/>
        </p:nvSpPr>
        <p:spPr bwMode="auto">
          <a:xfrm rot="-360000">
            <a:off x="4250650" y="1773105"/>
            <a:ext cx="3901541" cy="1196446"/>
          </a:xfrm>
          <a:prstGeom prst="ellipse">
            <a:avLst/>
          </a:prstGeom>
          <a:noFill/>
          <a:ln w="381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41" name="Text Box 31"/>
          <p:cNvSpPr txBox="1">
            <a:spLocks noChangeArrowheads="1"/>
          </p:cNvSpPr>
          <p:nvPr/>
        </p:nvSpPr>
        <p:spPr bwMode="auto">
          <a:xfrm>
            <a:off x="1736527" y="1899467"/>
            <a:ext cx="166176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siła </a:t>
            </a:r>
            <a:r>
              <a:rPr lang="de-CH" altLang="pl-PL" sz="800" dirty="0" err="1">
                <a:solidFill>
                  <a:srgbClr val="606060"/>
                </a:solidFill>
                <a:latin typeface="Verdana" pitchFamily="34" charset="0"/>
              </a:rPr>
              <a:t>mięśniowa</a:t>
            </a:r>
            <a:r>
              <a:rPr lang="de-CH" altLang="pl-PL" sz="800" dirty="0">
                <a:solidFill>
                  <a:srgbClr val="606060"/>
                </a:solidFill>
                <a:latin typeface="Verdana" pitchFamily="34" charset="0"/>
              </a:rPr>
              <a:t> </a:t>
            </a:r>
            <a:r>
              <a:rPr lang="de-CH" altLang="pl-PL" sz="800" dirty="0" err="1">
                <a:solidFill>
                  <a:srgbClr val="606060"/>
                </a:solidFill>
                <a:latin typeface="Verdana" pitchFamily="34" charset="0"/>
              </a:rPr>
              <a:t>ramio</a:t>
            </a:r>
            <a:r>
              <a:rPr lang="pl-PL" altLang="pl-PL" sz="800" dirty="0" err="1">
                <a:solidFill>
                  <a:srgbClr val="606060"/>
                </a:solidFill>
                <a:latin typeface="Verdana" pitchFamily="34" charset="0"/>
              </a:rPr>
              <a:t>n,zaniki</a:t>
            </a:r>
            <a:r>
              <a:rPr lang="pl-PL" altLang="pl-PL" sz="800" dirty="0">
                <a:solidFill>
                  <a:srgbClr val="606060"/>
                </a:solidFill>
                <a:latin typeface="Verdana" pitchFamily="34" charset="0"/>
              </a:rPr>
              <a:t> mięśniowe, kontrola oddawania moczu i stolca, ograniczenia </a:t>
            </a:r>
            <a:r>
              <a:rPr lang="pl-PL" altLang="pl-PL" sz="800" dirty="0" err="1">
                <a:solidFill>
                  <a:srgbClr val="606060"/>
                </a:solidFill>
                <a:latin typeface="Verdana" pitchFamily="34" charset="0"/>
              </a:rPr>
              <a:t>ruchomości,trudności</a:t>
            </a:r>
            <a:r>
              <a:rPr lang="pl-PL" altLang="pl-PL" sz="800" dirty="0">
                <a:solidFill>
                  <a:srgbClr val="606060"/>
                </a:solidFill>
                <a:latin typeface="Verdana" pitchFamily="34" charset="0"/>
              </a:rPr>
              <a:t> z oddychaniem i utrzymaniem temperatury ciała, odleżyna, skostnienie </a:t>
            </a:r>
            <a:br>
              <a:rPr lang="pl-PL" altLang="pl-PL" sz="800" dirty="0">
                <a:solidFill>
                  <a:srgbClr val="606060"/>
                </a:solidFill>
                <a:latin typeface="Verdana" pitchFamily="34" charset="0"/>
              </a:rPr>
            </a:br>
            <a:endParaRPr lang="de-CH" altLang="pl-PL" sz="800" dirty="0">
              <a:solidFill>
                <a:srgbClr val="606060"/>
              </a:solidFill>
              <a:latin typeface="Verdana" pitchFamily="34" charset="0"/>
            </a:endParaRPr>
          </a:p>
        </p:txBody>
      </p:sp>
      <p:sp>
        <p:nvSpPr>
          <p:cNvPr id="36" name="Text Box 26">
            <a:extLst>
              <a:ext uri="{FF2B5EF4-FFF2-40B4-BE49-F238E27FC236}">
                <a16:creationId xmlns:a16="http://schemas.microsoft.com/office/drawing/2014/main" id="{F530FD51-7323-4E53-9A85-51FA60C3A5C2}"/>
              </a:ext>
            </a:extLst>
          </p:cNvPr>
          <p:cNvSpPr txBox="1">
            <a:spLocks noChangeArrowheads="1"/>
          </p:cNvSpPr>
          <p:nvPr/>
        </p:nvSpPr>
        <p:spPr bwMode="auto">
          <a:xfrm>
            <a:off x="3654088" y="471786"/>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250"/>
                                  </p:stCondLst>
                                  <p:childTnLst>
                                    <p:set>
                                      <p:cBhvr additive="repl">
                                        <p:cTn id="6" dur="1" fill="hold">
                                          <p:stCondLst>
                                            <p:cond delay="0"/>
                                          </p:stCondLst>
                                        </p:cTn>
                                        <p:tgtEl>
                                          <p:spTgt spid="36"/>
                                        </p:tgtEl>
                                        <p:attrNameLst>
                                          <p:attrName>style.visibility</p:attrName>
                                        </p:attrNameLst>
                                      </p:cBhvr>
                                      <p:to>
                                        <p:strVal val="visible"/>
                                      </p:to>
                                    </p:set>
                                    <p:animEffect transition="in" filter="fade">
                                      <p:cBhvr additive="repl">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F19EEA3B-A883-4185-A072-5FAAF3BECD1D}"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14</a:t>
            </a:fld>
            <a:endParaRPr lang="de-CH" altLang="pl-PL" sz="1200" b="1">
              <a:solidFill>
                <a:srgbClr val="4D4D4D"/>
              </a:solidFill>
              <a:latin typeface="Verdana" pitchFamily="34" charset="0"/>
            </a:endParaRPr>
          </a:p>
        </p:txBody>
      </p:sp>
      <p:sp>
        <p:nvSpPr>
          <p:cNvPr id="53276" name="Text Box 4"/>
          <p:cNvSpPr txBox="1">
            <a:spLocks noChangeArrowheads="1"/>
          </p:cNvSpPr>
          <p:nvPr/>
        </p:nvSpPr>
        <p:spPr bwMode="auto">
          <a:xfrm>
            <a:off x="2865309" y="5702632"/>
            <a:ext cx="2122487" cy="520700"/>
          </a:xfrm>
          <a:prstGeom prst="rect">
            <a:avLst/>
          </a:prstGeom>
          <a:solidFill>
            <a:schemeClr val="bg1"/>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dirty="0" err="1">
                <a:solidFill>
                  <a:srgbClr val="C00000"/>
                </a:solidFill>
                <a:latin typeface="Arial" pitchFamily="34" charset="0"/>
              </a:rPr>
              <a:t>Czynniki</a:t>
            </a:r>
            <a:r>
              <a:rPr lang="en-US" altLang="pl-PL" sz="1400" b="1" dirty="0">
                <a:solidFill>
                  <a:srgbClr val="C00000"/>
                </a:solidFill>
                <a:latin typeface="Arial" pitchFamily="34" charset="0"/>
              </a:rPr>
              <a:t> </a:t>
            </a:r>
            <a:r>
              <a:rPr lang="en-US" altLang="pl-PL" sz="1400" b="1" dirty="0" err="1">
                <a:solidFill>
                  <a:srgbClr val="C00000"/>
                </a:solidFill>
                <a:latin typeface="Arial" pitchFamily="34" charset="0"/>
              </a:rPr>
              <a:t>środowiskowe</a:t>
            </a:r>
            <a:endParaRPr lang="en-US" altLang="pl-PL" sz="1400" b="1" dirty="0">
              <a:solidFill>
                <a:srgbClr val="C00000"/>
              </a:solidFill>
              <a:latin typeface="Arial" pitchFamily="34" charset="0"/>
            </a:endParaRPr>
          </a:p>
        </p:txBody>
      </p:sp>
      <p:sp>
        <p:nvSpPr>
          <p:cNvPr id="53277" name="Text Box 5"/>
          <p:cNvSpPr txBox="1">
            <a:spLocks noChangeArrowheads="1"/>
          </p:cNvSpPr>
          <p:nvPr/>
        </p:nvSpPr>
        <p:spPr bwMode="auto">
          <a:xfrm>
            <a:off x="5535613" y="5888603"/>
            <a:ext cx="20050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dirty="0" err="1">
                <a:solidFill>
                  <a:srgbClr val="606060"/>
                </a:solidFill>
                <a:latin typeface="Arial" pitchFamily="34" charset="0"/>
              </a:rPr>
              <a:t>Czynniki</a:t>
            </a:r>
            <a:r>
              <a:rPr lang="en-US" altLang="pl-PL" sz="1400" b="1" dirty="0">
                <a:solidFill>
                  <a:srgbClr val="606060"/>
                </a:solidFill>
                <a:latin typeface="Arial" pitchFamily="34" charset="0"/>
              </a:rPr>
              <a:t> </a:t>
            </a:r>
            <a:r>
              <a:rPr lang="en-US" altLang="pl-PL" sz="1400" b="1" dirty="0" err="1">
                <a:solidFill>
                  <a:srgbClr val="606060"/>
                </a:solidFill>
                <a:latin typeface="Arial" pitchFamily="34" charset="0"/>
              </a:rPr>
              <a:t>osob</a:t>
            </a:r>
            <a:r>
              <a:rPr lang="pl-PL" altLang="pl-PL" sz="1400" b="1" dirty="0">
                <a:solidFill>
                  <a:srgbClr val="606060"/>
                </a:solidFill>
                <a:latin typeface="Arial" pitchFamily="34" charset="0"/>
              </a:rPr>
              <a:t>owe</a:t>
            </a:r>
            <a:endParaRPr lang="en-US" altLang="pl-PL" sz="1400" b="1" dirty="0">
              <a:solidFill>
                <a:srgbClr val="606060"/>
              </a:solidFill>
              <a:latin typeface="Arial" pitchFamily="34" charset="0"/>
            </a:endParaRPr>
          </a:p>
        </p:txBody>
      </p:sp>
      <p:grpSp>
        <p:nvGrpSpPr>
          <p:cNvPr id="53278" name="Group 6"/>
          <p:cNvGrpSpPr>
            <a:grpSpLocks/>
          </p:cNvGrpSpPr>
          <p:nvPr/>
        </p:nvGrpSpPr>
        <p:grpSpPr bwMode="auto">
          <a:xfrm>
            <a:off x="3500438" y="4981112"/>
            <a:ext cx="3606800" cy="646113"/>
            <a:chOff x="2850" y="3119"/>
            <a:chExt cx="2272" cy="407"/>
          </a:xfrm>
        </p:grpSpPr>
        <p:sp>
          <p:nvSpPr>
            <p:cNvPr id="53289" name="Line 7"/>
            <p:cNvSpPr>
              <a:spLocks noChangeShapeType="1"/>
            </p:cNvSpPr>
            <p:nvPr/>
          </p:nvSpPr>
          <p:spPr bwMode="auto">
            <a:xfrm>
              <a:off x="4698" y="3420"/>
              <a:ext cx="1" cy="107"/>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53290" name="Group 8"/>
            <p:cNvGrpSpPr>
              <a:grpSpLocks/>
            </p:cNvGrpSpPr>
            <p:nvPr/>
          </p:nvGrpSpPr>
          <p:grpSpPr bwMode="auto">
            <a:xfrm>
              <a:off x="2850" y="3119"/>
              <a:ext cx="2272" cy="407"/>
              <a:chOff x="2850" y="3119"/>
              <a:chExt cx="2272" cy="407"/>
            </a:xfrm>
          </p:grpSpPr>
          <p:sp>
            <p:nvSpPr>
              <p:cNvPr id="53291" name="Line 9"/>
              <p:cNvSpPr>
                <a:spLocks noChangeShapeType="1"/>
              </p:cNvSpPr>
              <p:nvPr/>
            </p:nvSpPr>
            <p:spPr bwMode="auto">
              <a:xfrm>
                <a:off x="3125" y="3421"/>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3292" name="Line 10"/>
              <p:cNvSpPr>
                <a:spLocks noChangeShapeType="1"/>
              </p:cNvSpPr>
              <p:nvPr/>
            </p:nvSpPr>
            <p:spPr bwMode="auto">
              <a:xfrm>
                <a:off x="3125" y="3421"/>
                <a:ext cx="15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3293" name="Line 11"/>
              <p:cNvSpPr>
                <a:spLocks noChangeShapeType="1"/>
              </p:cNvSpPr>
              <p:nvPr/>
            </p:nvSpPr>
            <p:spPr bwMode="auto">
              <a:xfrm flipV="1">
                <a:off x="3949" y="3118"/>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3294" name="Line 12"/>
              <p:cNvSpPr>
                <a:spLocks noChangeShapeType="1"/>
              </p:cNvSpPr>
              <p:nvPr/>
            </p:nvSpPr>
            <p:spPr bwMode="auto">
              <a:xfrm>
                <a:off x="2850" y="3313"/>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3295" name="Line 13"/>
              <p:cNvSpPr>
                <a:spLocks noChangeShapeType="1"/>
              </p:cNvSpPr>
              <p:nvPr/>
            </p:nvSpPr>
            <p:spPr bwMode="auto">
              <a:xfrm flipV="1">
                <a:off x="2850" y="3118"/>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3296" name="Line 14"/>
              <p:cNvSpPr>
                <a:spLocks noChangeShapeType="1"/>
              </p:cNvSpPr>
              <p:nvPr/>
            </p:nvSpPr>
            <p:spPr bwMode="auto">
              <a:xfrm flipV="1">
                <a:off x="5122" y="3118"/>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53279" name="Group 15"/>
          <p:cNvGrpSpPr>
            <a:grpSpLocks/>
          </p:cNvGrpSpPr>
          <p:nvPr/>
        </p:nvGrpSpPr>
        <p:grpSpPr bwMode="auto">
          <a:xfrm>
            <a:off x="3500438" y="3553035"/>
            <a:ext cx="3606800" cy="393700"/>
            <a:chOff x="2850" y="2498"/>
            <a:chExt cx="2272" cy="248"/>
          </a:xfrm>
        </p:grpSpPr>
        <p:sp>
          <p:nvSpPr>
            <p:cNvPr id="53285" name="Line 16"/>
            <p:cNvSpPr>
              <a:spLocks noChangeShapeType="1"/>
            </p:cNvSpPr>
            <p:nvPr/>
          </p:nvSpPr>
          <p:spPr bwMode="auto">
            <a:xfrm>
              <a:off x="3949" y="2498"/>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3286" name="Line 17"/>
            <p:cNvSpPr>
              <a:spLocks noChangeShapeType="1"/>
            </p:cNvSpPr>
            <p:nvPr/>
          </p:nvSpPr>
          <p:spPr bwMode="auto">
            <a:xfrm>
              <a:off x="2850" y="2609"/>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3287" name="Line 18"/>
            <p:cNvSpPr>
              <a:spLocks noChangeShapeType="1"/>
            </p:cNvSpPr>
            <p:nvPr/>
          </p:nvSpPr>
          <p:spPr bwMode="auto">
            <a:xfrm>
              <a:off x="2850" y="2609"/>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3288" name="Line 19"/>
            <p:cNvSpPr>
              <a:spLocks noChangeShapeType="1"/>
            </p:cNvSpPr>
            <p:nvPr/>
          </p:nvSpPr>
          <p:spPr bwMode="auto">
            <a:xfrm>
              <a:off x="5122" y="2609"/>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3280" name="Text Box 20"/>
          <p:cNvSpPr txBox="1">
            <a:spLocks noChangeArrowheads="1"/>
          </p:cNvSpPr>
          <p:nvPr/>
        </p:nvSpPr>
        <p:spPr bwMode="auto">
          <a:xfrm>
            <a:off x="5303839" y="4483100"/>
            <a:ext cx="15462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53283" name="Line 23"/>
          <p:cNvSpPr>
            <a:spLocks noChangeShapeType="1"/>
          </p:cNvSpPr>
          <p:nvPr/>
        </p:nvSpPr>
        <p:spPr bwMode="auto">
          <a:xfrm>
            <a:off x="4186660" y="4561776"/>
            <a:ext cx="401637" cy="158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3284" name="Line 24"/>
          <p:cNvSpPr>
            <a:spLocks noChangeShapeType="1"/>
          </p:cNvSpPr>
          <p:nvPr/>
        </p:nvSpPr>
        <p:spPr bwMode="auto">
          <a:xfrm>
            <a:off x="6269933" y="4582761"/>
            <a:ext cx="401637" cy="158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7369" name="Text Box 25"/>
          <p:cNvSpPr txBox="1">
            <a:spLocks noChangeArrowheads="1"/>
          </p:cNvSpPr>
          <p:nvPr/>
        </p:nvSpPr>
        <p:spPr bwMode="auto">
          <a:xfrm>
            <a:off x="1952625" y="952487"/>
            <a:ext cx="84963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125"/>
              </a:spcBef>
              <a:buClr>
                <a:srgbClr val="000000"/>
              </a:buClr>
              <a:buSzPct val="100000"/>
            </a:pPr>
            <a:r>
              <a:rPr lang="en-US" altLang="pl-PL" sz="1800" b="1" dirty="0" err="1">
                <a:solidFill>
                  <a:schemeClr val="accent1"/>
                </a:solidFill>
                <a:latin typeface="Verdana" pitchFamily="34" charset="0"/>
              </a:rPr>
              <a:t>Czynniki</a:t>
            </a:r>
            <a:r>
              <a:rPr lang="en-US" altLang="pl-PL" sz="1800" b="1" dirty="0">
                <a:solidFill>
                  <a:schemeClr val="accent1"/>
                </a:solidFill>
                <a:latin typeface="Verdana" pitchFamily="34" charset="0"/>
              </a:rPr>
              <a:t> </a:t>
            </a:r>
            <a:r>
              <a:rPr lang="en-US" altLang="pl-PL" sz="1800" b="1" dirty="0" err="1">
                <a:solidFill>
                  <a:schemeClr val="accent1"/>
                </a:solidFill>
                <a:latin typeface="Verdana" pitchFamily="34" charset="0"/>
              </a:rPr>
              <a:t>środowiskowe</a:t>
            </a:r>
            <a:r>
              <a:rPr lang="en-US" altLang="pl-PL" sz="1800" dirty="0">
                <a:solidFill>
                  <a:schemeClr val="tx1"/>
                </a:solidFill>
                <a:latin typeface="Verdana" pitchFamily="34" charset="0"/>
              </a:rPr>
              <a:t> t</a:t>
            </a:r>
            <a:r>
              <a:rPr lang="pl-PL" altLang="pl-PL" sz="1800" dirty="0">
                <a:solidFill>
                  <a:schemeClr val="tx1"/>
                </a:solidFill>
                <a:latin typeface="Verdana" pitchFamily="34" charset="0"/>
              </a:rPr>
              <a:t>worzą fizyczne i społeczne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środowisko</a:t>
            </a:r>
            <a:r>
              <a:rPr lang="pl-PL" altLang="pl-PL" sz="1800" dirty="0">
                <a:solidFill>
                  <a:schemeClr val="tx1"/>
                </a:solidFill>
                <a:latin typeface="Verdana" pitchFamily="34" charset="0"/>
              </a:rPr>
              <a:t> oraz system postaw, w którym żyją ludzie</a:t>
            </a:r>
            <a:endParaRPr lang="en-US" altLang="pl-PL" sz="1800" dirty="0">
              <a:solidFill>
                <a:schemeClr val="tx1"/>
              </a:solidFill>
              <a:latin typeface="Verdana" pitchFamily="34" charset="0"/>
            </a:endParaRPr>
          </a:p>
          <a:p>
            <a:pPr algn="just">
              <a:spcBef>
                <a:spcPts val="1125"/>
              </a:spcBef>
              <a:buClr>
                <a:srgbClr val="000000"/>
              </a:buClr>
              <a:buSzPct val="100000"/>
            </a:pPr>
            <a:r>
              <a:rPr lang="en-US" altLang="pl-PL" sz="1800" dirty="0" err="1">
                <a:solidFill>
                  <a:schemeClr val="tx1"/>
                </a:solidFill>
                <a:latin typeface="Verdana" pitchFamily="34" charset="0"/>
              </a:rPr>
              <a:t>Czynniki</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środowiskowe</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są</a:t>
            </a:r>
            <a:r>
              <a:rPr lang="en-US" altLang="pl-PL" sz="1800" dirty="0">
                <a:solidFill>
                  <a:schemeClr val="tx1"/>
                </a:solidFill>
                <a:latin typeface="Verdana" pitchFamily="34" charset="0"/>
              </a:rPr>
              <a:t> </a:t>
            </a:r>
            <a:r>
              <a:rPr lang="en-US" altLang="pl-PL" sz="1800" dirty="0" err="1">
                <a:solidFill>
                  <a:schemeClr val="tx1"/>
                </a:solidFill>
                <a:latin typeface="Verdana" pitchFamily="34" charset="0"/>
              </a:rPr>
              <a:t>niezależne</a:t>
            </a:r>
            <a:r>
              <a:rPr lang="en-US" altLang="pl-PL" sz="1800" dirty="0">
                <a:solidFill>
                  <a:schemeClr val="tx1"/>
                </a:solidFill>
                <a:latin typeface="Verdana" pitchFamily="34" charset="0"/>
              </a:rPr>
              <a:t> od </a:t>
            </a:r>
            <a:r>
              <a:rPr lang="en-US" altLang="pl-PL" sz="1800" dirty="0" err="1">
                <a:solidFill>
                  <a:schemeClr val="tx1"/>
                </a:solidFill>
                <a:latin typeface="Verdana" pitchFamily="34" charset="0"/>
              </a:rPr>
              <a:t>jednostki</a:t>
            </a:r>
            <a:r>
              <a:rPr lang="en-US" altLang="pl-PL" sz="1800" dirty="0">
                <a:solidFill>
                  <a:schemeClr val="tx1"/>
                </a:solidFill>
                <a:latin typeface="Verdana" pitchFamily="34" charset="0"/>
              </a:rPr>
              <a:t> i </a:t>
            </a:r>
            <a:r>
              <a:rPr lang="en-US" altLang="pl-PL" sz="1800" dirty="0" err="1">
                <a:solidFill>
                  <a:schemeClr val="tx1"/>
                </a:solidFill>
                <a:latin typeface="Verdana" pitchFamily="34" charset="0"/>
              </a:rPr>
              <a:t>mogą</a:t>
            </a:r>
            <a:r>
              <a:rPr lang="en-US" altLang="pl-PL" sz="1800" dirty="0">
                <a:solidFill>
                  <a:schemeClr val="tx1"/>
                </a:solidFill>
                <a:latin typeface="Verdana" pitchFamily="34" charset="0"/>
              </a:rPr>
              <a:t> </a:t>
            </a:r>
            <a:r>
              <a:rPr lang="pl-PL" altLang="pl-PL" sz="1800" dirty="0">
                <a:solidFill>
                  <a:schemeClr val="tx1"/>
                </a:solidFill>
                <a:latin typeface="Verdana" pitchFamily="34" charset="0"/>
              </a:rPr>
              <a:t>ułatwiać bądź utrudniać jej funkcjonowanie, wchodząc w bezpośrednie interakcje z funkcjami i strukturami ciała oraz aktywnościami i uczestniczeniem</a:t>
            </a:r>
            <a:endParaRPr lang="en-US" altLang="pl-PL" sz="1800" dirty="0">
              <a:solidFill>
                <a:schemeClr val="tx1"/>
              </a:solidFill>
              <a:latin typeface="Verdana" pitchFamily="34" charset="0"/>
            </a:endParaRPr>
          </a:p>
        </p:txBody>
      </p:sp>
      <p:sp>
        <p:nvSpPr>
          <p:cNvPr id="53272" name="Text Box 31"/>
          <p:cNvSpPr txBox="1">
            <a:spLocks noChangeArrowheads="1"/>
          </p:cNvSpPr>
          <p:nvPr/>
        </p:nvSpPr>
        <p:spPr bwMode="auto">
          <a:xfrm>
            <a:off x="2835146" y="4078851"/>
            <a:ext cx="166176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siła </a:t>
            </a:r>
            <a:r>
              <a:rPr lang="de-CH" altLang="pl-PL" sz="800" dirty="0" err="1">
                <a:solidFill>
                  <a:srgbClr val="606060"/>
                </a:solidFill>
                <a:latin typeface="Verdana" pitchFamily="34" charset="0"/>
              </a:rPr>
              <a:t>mięśniowa</a:t>
            </a:r>
            <a:r>
              <a:rPr lang="de-CH" altLang="pl-PL" sz="800" dirty="0">
                <a:solidFill>
                  <a:srgbClr val="606060"/>
                </a:solidFill>
                <a:latin typeface="Verdana" pitchFamily="34" charset="0"/>
              </a:rPr>
              <a:t> </a:t>
            </a:r>
            <a:r>
              <a:rPr lang="de-CH" altLang="pl-PL" sz="800" dirty="0" err="1">
                <a:solidFill>
                  <a:srgbClr val="606060"/>
                </a:solidFill>
                <a:latin typeface="Verdana" pitchFamily="34" charset="0"/>
              </a:rPr>
              <a:t>ramio</a:t>
            </a:r>
            <a:r>
              <a:rPr lang="pl-PL" altLang="pl-PL" sz="800" dirty="0" err="1">
                <a:solidFill>
                  <a:srgbClr val="606060"/>
                </a:solidFill>
                <a:latin typeface="Verdana" pitchFamily="34" charset="0"/>
              </a:rPr>
              <a:t>n,zaniki</a:t>
            </a:r>
            <a:r>
              <a:rPr lang="pl-PL" altLang="pl-PL" sz="800" dirty="0">
                <a:solidFill>
                  <a:srgbClr val="606060"/>
                </a:solidFill>
                <a:latin typeface="Verdana" pitchFamily="34" charset="0"/>
              </a:rPr>
              <a:t> mięśniowe, kontrola oddawania moczu i stolca, ograniczenia </a:t>
            </a:r>
            <a:r>
              <a:rPr lang="pl-PL" altLang="pl-PL" sz="800" dirty="0" err="1">
                <a:solidFill>
                  <a:srgbClr val="606060"/>
                </a:solidFill>
                <a:latin typeface="Verdana" pitchFamily="34" charset="0"/>
              </a:rPr>
              <a:t>ruchomości,trudności</a:t>
            </a:r>
            <a:r>
              <a:rPr lang="pl-PL" altLang="pl-PL" sz="800" dirty="0">
                <a:solidFill>
                  <a:srgbClr val="606060"/>
                </a:solidFill>
                <a:latin typeface="Verdana" pitchFamily="34" charset="0"/>
              </a:rPr>
              <a:t> z oddychaniem i utrzymaniem temperatury ciała, odleżyna, skostnienie </a:t>
            </a:r>
            <a:br>
              <a:rPr lang="pl-PL" altLang="pl-PL" sz="800" dirty="0">
                <a:solidFill>
                  <a:srgbClr val="606060"/>
                </a:solidFill>
                <a:latin typeface="Verdana" pitchFamily="34" charset="0"/>
              </a:rPr>
            </a:br>
            <a:endParaRPr lang="de-CH" altLang="pl-PL" sz="800" dirty="0">
              <a:solidFill>
                <a:srgbClr val="606060"/>
              </a:solidFill>
              <a:latin typeface="Verdana" pitchFamily="34" charset="0"/>
            </a:endParaRPr>
          </a:p>
        </p:txBody>
      </p:sp>
      <p:sp>
        <p:nvSpPr>
          <p:cNvPr id="53267" name="Text Box 38"/>
          <p:cNvSpPr txBox="1">
            <a:spLocks noChangeArrowheads="1"/>
          </p:cNvSpPr>
          <p:nvPr/>
        </p:nvSpPr>
        <p:spPr bwMode="auto">
          <a:xfrm>
            <a:off x="4609382" y="4289283"/>
            <a:ext cx="1639466"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pl-PL" altLang="pl-PL" sz="800" dirty="0">
                <a:solidFill>
                  <a:srgbClr val="606060"/>
                </a:solidFill>
                <a:latin typeface="Verdana" pitchFamily="34" charset="0"/>
              </a:rPr>
              <a:t>Obracanie się, utrzymanie pozycji siedzącej, </a:t>
            </a:r>
            <a:r>
              <a:rPr lang="de-CH" altLang="pl-PL" sz="800" dirty="0" err="1">
                <a:solidFill>
                  <a:srgbClr val="606060"/>
                </a:solidFill>
                <a:latin typeface="Verdana" pitchFamily="34" charset="0"/>
              </a:rPr>
              <a:t>chodzenie</a:t>
            </a:r>
            <a:r>
              <a:rPr lang="de-CH" altLang="pl-PL" sz="800" dirty="0">
                <a:solidFill>
                  <a:srgbClr val="606060"/>
                </a:solidFill>
                <a:latin typeface="Verdana" pitchFamily="34" charset="0"/>
              </a:rPr>
              <a:t> do </a:t>
            </a:r>
            <a:r>
              <a:rPr lang="de-CH" altLang="pl-PL" sz="800" dirty="0" err="1">
                <a:solidFill>
                  <a:srgbClr val="606060"/>
                </a:solidFill>
                <a:latin typeface="Verdana" pitchFamily="34" charset="0"/>
              </a:rPr>
              <a:t>toalety</a:t>
            </a:r>
            <a:r>
              <a:rPr lang="pl-PL" altLang="pl-PL" sz="800" dirty="0">
                <a:solidFill>
                  <a:srgbClr val="606060"/>
                </a:solidFill>
                <a:latin typeface="Verdana" pitchFamily="34" charset="0"/>
              </a:rPr>
              <a:t>,poruszanie się wózkiem, mycie się, kąpiel</a:t>
            </a:r>
            <a:endParaRPr lang="de-CH" altLang="pl-PL" sz="800" dirty="0">
              <a:solidFill>
                <a:srgbClr val="606060"/>
              </a:solidFill>
              <a:latin typeface="Verdana" pitchFamily="34" charset="0"/>
            </a:endParaRPr>
          </a:p>
        </p:txBody>
      </p:sp>
      <p:sp>
        <p:nvSpPr>
          <p:cNvPr id="53257" name="Oval 45"/>
          <p:cNvSpPr>
            <a:spLocks noChangeArrowheads="1"/>
          </p:cNvSpPr>
          <p:nvPr/>
        </p:nvSpPr>
        <p:spPr bwMode="auto">
          <a:xfrm rot="21300000">
            <a:off x="2997856" y="5617263"/>
            <a:ext cx="1879600" cy="762972"/>
          </a:xfrm>
          <a:prstGeom prst="ellipse">
            <a:avLst/>
          </a:prstGeom>
          <a:noFill/>
          <a:ln w="381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49" name="Text Box 43"/>
          <p:cNvSpPr txBox="1">
            <a:spLocks noChangeArrowheads="1"/>
          </p:cNvSpPr>
          <p:nvPr/>
        </p:nvSpPr>
        <p:spPr bwMode="auto">
          <a:xfrm>
            <a:off x="6796894" y="4403409"/>
            <a:ext cx="148746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spotkania z </a:t>
            </a:r>
            <a:r>
              <a:rPr lang="de-CH" altLang="pl-PL" sz="800" dirty="0" err="1">
                <a:solidFill>
                  <a:srgbClr val="606060"/>
                </a:solidFill>
                <a:latin typeface="Verdana" pitchFamily="34" charset="0"/>
              </a:rPr>
              <a:t>przyjaciółmi</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rozmowy, </a:t>
            </a:r>
            <a:r>
              <a:rPr lang="pl-PL" altLang="pl-PL" sz="800" dirty="0" err="1">
                <a:solidFill>
                  <a:srgbClr val="606060"/>
                </a:solidFill>
                <a:latin typeface="Verdana" pitchFamily="34" charset="0"/>
              </a:rPr>
              <a:t>sportpr,praca</a:t>
            </a:r>
            <a:r>
              <a:rPr lang="pl-PL" altLang="pl-PL" sz="800" dirty="0">
                <a:solidFill>
                  <a:srgbClr val="606060"/>
                </a:solidFill>
                <a:latin typeface="Verdana" pitchFamily="34" charset="0"/>
              </a:rPr>
              <a:t>, podróże</a:t>
            </a:r>
            <a:endParaRPr lang="de-CH" altLang="pl-PL" sz="800" dirty="0">
              <a:solidFill>
                <a:srgbClr val="606060"/>
              </a:solidFill>
              <a:latin typeface="Verdana" pitchFamily="34" charset="0"/>
            </a:endParaRPr>
          </a:p>
        </p:txBody>
      </p:sp>
      <p:sp>
        <p:nvSpPr>
          <p:cNvPr id="31" name="Text Box 26">
            <a:extLst>
              <a:ext uri="{FF2B5EF4-FFF2-40B4-BE49-F238E27FC236}">
                <a16:creationId xmlns:a16="http://schemas.microsoft.com/office/drawing/2014/main" id="{8EC997A0-2203-4177-855D-0836045B0618}"/>
              </a:ext>
            </a:extLst>
          </p:cNvPr>
          <p:cNvSpPr txBox="1">
            <a:spLocks noChangeArrowheads="1"/>
          </p:cNvSpPr>
          <p:nvPr/>
        </p:nvSpPr>
        <p:spPr bwMode="auto">
          <a:xfrm>
            <a:off x="3937001" y="2698134"/>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additive="repl">
                                        <p:cTn id="6" dur="1" fill="hold">
                                          <p:stCondLst>
                                            <p:cond delay="0"/>
                                          </p:stCondLst>
                                        </p:cTn>
                                        <p:tgtEl>
                                          <p:spTgt spid="57369"/>
                                        </p:tgtEl>
                                        <p:attrNameLst>
                                          <p:attrName>style.visibility</p:attrName>
                                        </p:attrNameLst>
                                      </p:cBhvr>
                                      <p:to>
                                        <p:strVal val="visible"/>
                                      </p:to>
                                    </p:set>
                                    <p:animEffect transition="in" filter="wipe(left)">
                                      <p:cBhvr additive="repl">
                                        <p:cTn id="7" dur="1000"/>
                                        <p:tgtEl>
                                          <p:spTgt spid="57369"/>
                                        </p:tgtEl>
                                      </p:cBhvr>
                                    </p:animEffect>
                                  </p:childTnLst>
                                </p:cTn>
                              </p:par>
                            </p:childTnLst>
                          </p:cTn>
                        </p:par>
                        <p:par>
                          <p:cTn id="8" fill="hold">
                            <p:stCondLst>
                              <p:cond delay="1000"/>
                            </p:stCondLst>
                            <p:childTnLst>
                              <p:par>
                                <p:cTn id="9" presetID="10" presetClass="entr" fill="hold" nodeType="afterEffect">
                                  <p:stCondLst>
                                    <p:cond delay="250"/>
                                  </p:stCondLst>
                                  <p:childTnLst>
                                    <p:set>
                                      <p:cBhvr additive="repl">
                                        <p:cTn id="10" dur="1" fill="hold">
                                          <p:stCondLst>
                                            <p:cond delay="0"/>
                                          </p:stCondLst>
                                        </p:cTn>
                                        <p:tgtEl>
                                          <p:spTgt spid="31"/>
                                        </p:tgtEl>
                                        <p:attrNameLst>
                                          <p:attrName>style.visibility</p:attrName>
                                        </p:attrNameLst>
                                      </p:cBhvr>
                                      <p:to>
                                        <p:strVal val="visible"/>
                                      </p:to>
                                    </p:set>
                                    <p:animEffect transition="in" filter="fade">
                                      <p:cBhvr additive="repl">
                                        <p:cTn id="1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8426450" y="6393782"/>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B135ABDF-8B57-43E2-B196-723186EA66B7}"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15</a:t>
            </a:fld>
            <a:endParaRPr lang="de-CH" altLang="pl-PL" sz="1200" b="1">
              <a:solidFill>
                <a:srgbClr val="4D4D4D"/>
              </a:solidFill>
              <a:latin typeface="Verdana" pitchFamily="34" charset="0"/>
            </a:endParaRPr>
          </a:p>
        </p:txBody>
      </p:sp>
      <p:sp>
        <p:nvSpPr>
          <p:cNvPr id="54275" name="AutoShape 2"/>
          <p:cNvSpPr>
            <a:spLocks noChangeArrowheads="1"/>
          </p:cNvSpPr>
          <p:nvPr/>
        </p:nvSpPr>
        <p:spPr bwMode="auto">
          <a:xfrm>
            <a:off x="1551153" y="4294469"/>
            <a:ext cx="10004841" cy="1881808"/>
          </a:xfrm>
          <a:prstGeom prst="wedgeRoundRectCallout">
            <a:avLst>
              <a:gd name="adj1" fmla="val -19792"/>
              <a:gd name="adj2" fmla="val 48656"/>
              <a:gd name="adj3" fmla="val 16667"/>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r>
              <a:rPr lang="en-US" altLang="pl-PL" sz="1800" i="1" dirty="0">
                <a:solidFill>
                  <a:schemeClr val="tx1"/>
                </a:solidFill>
                <a:latin typeface="Arial" pitchFamily="34" charset="0"/>
              </a:rPr>
              <a:t>„</a:t>
            </a:r>
            <a:r>
              <a:rPr lang="pl-PL" altLang="pl-PL" sz="1800" i="1" dirty="0">
                <a:solidFill>
                  <a:schemeClr val="tx1"/>
                </a:solidFill>
                <a:latin typeface="Arial" pitchFamily="34" charset="0"/>
              </a:rPr>
              <a:t> Moi </a:t>
            </a:r>
            <a:r>
              <a:rPr lang="pl-PL" altLang="pl-PL" sz="1800" b="1" i="1" u="sng" dirty="0">
                <a:solidFill>
                  <a:schemeClr val="tx1"/>
                </a:solidFill>
                <a:latin typeface="Arial" pitchFamily="34" charset="0"/>
              </a:rPr>
              <a:t>rodzice</a:t>
            </a:r>
            <a:r>
              <a:rPr lang="pl-PL" altLang="pl-PL" sz="1800" b="1" i="1" dirty="0">
                <a:solidFill>
                  <a:schemeClr val="tx1"/>
                </a:solidFill>
                <a:latin typeface="Arial" pitchFamily="34" charset="0"/>
              </a:rPr>
              <a:t> </a:t>
            </a:r>
            <a:r>
              <a:rPr lang="pl-PL" altLang="pl-PL" sz="1800" i="1" dirty="0">
                <a:solidFill>
                  <a:schemeClr val="tx1"/>
                </a:solidFill>
                <a:latin typeface="Arial" pitchFamily="34" charset="0"/>
              </a:rPr>
              <a:t>bardzo mi pomagają, ale do naszego mieszkania prowadzą </a:t>
            </a:r>
            <a:r>
              <a:rPr lang="pl-PL" altLang="pl-PL" sz="1800" b="1" i="1" u="sng" dirty="0">
                <a:solidFill>
                  <a:schemeClr val="tx1"/>
                </a:solidFill>
                <a:latin typeface="Arial" pitchFamily="34" charset="0"/>
              </a:rPr>
              <a:t>schody, wąskie drzwi </a:t>
            </a:r>
            <a:r>
              <a:rPr lang="pl-PL" altLang="pl-PL" sz="1800" i="1" dirty="0">
                <a:solidFill>
                  <a:schemeClr val="tx1"/>
                </a:solidFill>
                <a:latin typeface="Arial" pitchFamily="34" charset="0"/>
              </a:rPr>
              <a:t>uniemożliwiają mi dostanie się do łazienki</a:t>
            </a:r>
            <a:r>
              <a:rPr lang="pl-PL" altLang="pl-PL" sz="1800" b="1" i="1" dirty="0">
                <a:solidFill>
                  <a:schemeClr val="tx1"/>
                </a:solidFill>
                <a:latin typeface="Arial" pitchFamily="34" charset="0"/>
              </a:rPr>
              <a:t>, </a:t>
            </a:r>
            <a:r>
              <a:rPr lang="pl-PL" altLang="pl-PL" sz="1800" b="1" i="1" u="sng" dirty="0">
                <a:solidFill>
                  <a:schemeClr val="tx1"/>
                </a:solidFill>
                <a:latin typeface="Arial" pitchFamily="34" charset="0"/>
              </a:rPr>
              <a:t>wózek</a:t>
            </a:r>
            <a:r>
              <a:rPr lang="pl-PL" altLang="pl-PL" sz="1800" b="1" i="1" dirty="0">
                <a:solidFill>
                  <a:schemeClr val="tx1"/>
                </a:solidFill>
                <a:latin typeface="Arial" pitchFamily="34" charset="0"/>
              </a:rPr>
              <a:t> </a:t>
            </a:r>
            <a:r>
              <a:rPr lang="pl-PL" altLang="pl-PL" sz="1800" i="1" dirty="0">
                <a:solidFill>
                  <a:schemeClr val="tx1"/>
                </a:solidFill>
                <a:latin typeface="Arial" pitchFamily="34" charset="0"/>
              </a:rPr>
              <a:t>z którego korzystam jest ciężki i duży, trudno się na nim poruszać i nie mieści się w </a:t>
            </a:r>
            <a:r>
              <a:rPr lang="pl-PL" altLang="pl-PL" sz="1800" b="1" i="1" u="sng" dirty="0">
                <a:solidFill>
                  <a:schemeClr val="tx1"/>
                </a:solidFill>
                <a:latin typeface="Arial" pitchFamily="34" charset="0"/>
              </a:rPr>
              <a:t>samochodzie </a:t>
            </a:r>
            <a:r>
              <a:rPr lang="pl-PL" altLang="pl-PL" sz="1800" i="1" dirty="0">
                <a:solidFill>
                  <a:schemeClr val="tx1"/>
                </a:solidFill>
                <a:latin typeface="Arial" pitchFamily="34" charset="0"/>
              </a:rPr>
              <a:t>rodziców. Wciąż nie mogę pogodzić się z tym, że zapomnieli o mnie </a:t>
            </a:r>
            <a:r>
              <a:rPr lang="pl-PL" altLang="pl-PL" sz="1800" b="1" i="1" u="sng" dirty="0">
                <a:solidFill>
                  <a:schemeClr val="tx1"/>
                </a:solidFill>
                <a:latin typeface="Arial" pitchFamily="34" charset="0"/>
              </a:rPr>
              <a:t>przyjaciele,</a:t>
            </a:r>
            <a:r>
              <a:rPr lang="pl-PL" altLang="pl-PL" sz="1800" i="1" dirty="0">
                <a:solidFill>
                  <a:schemeClr val="tx1"/>
                </a:solidFill>
                <a:latin typeface="Arial" pitchFamily="34" charset="0"/>
              </a:rPr>
              <a:t> ale wsparciem są dla mnie </a:t>
            </a:r>
            <a:r>
              <a:rPr lang="pl-PL" altLang="pl-PL" sz="1800" b="1" i="1" u="sng" dirty="0">
                <a:solidFill>
                  <a:schemeClr val="tx1"/>
                </a:solidFill>
                <a:latin typeface="Arial" pitchFamily="34" charset="0"/>
              </a:rPr>
              <a:t>wolontariusze</a:t>
            </a:r>
            <a:endParaRPr lang="en-US" altLang="pl-PL" sz="1800" b="1" i="1" u="sng" dirty="0">
              <a:solidFill>
                <a:schemeClr val="tx1"/>
              </a:solidFill>
              <a:latin typeface="Arial" pitchFamily="34" charset="0"/>
            </a:endParaRPr>
          </a:p>
        </p:txBody>
      </p:sp>
      <p:sp>
        <p:nvSpPr>
          <p:cNvPr id="54303" name="Text Box 5"/>
          <p:cNvSpPr txBox="1">
            <a:spLocks noChangeArrowheads="1"/>
          </p:cNvSpPr>
          <p:nvPr/>
        </p:nvSpPr>
        <p:spPr bwMode="auto">
          <a:xfrm>
            <a:off x="3024983" y="3633766"/>
            <a:ext cx="2122487" cy="520700"/>
          </a:xfrm>
          <a:prstGeom prst="rect">
            <a:avLst/>
          </a:prstGeom>
          <a:solidFill>
            <a:schemeClr val="bg1"/>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dirty="0" err="1">
                <a:solidFill>
                  <a:srgbClr val="C00000"/>
                </a:solidFill>
                <a:latin typeface="Arial" pitchFamily="34" charset="0"/>
              </a:rPr>
              <a:t>Czynniki</a:t>
            </a:r>
            <a:r>
              <a:rPr lang="en-US" altLang="pl-PL" sz="1400" b="1" dirty="0">
                <a:solidFill>
                  <a:srgbClr val="C00000"/>
                </a:solidFill>
                <a:latin typeface="Arial" pitchFamily="34" charset="0"/>
              </a:rPr>
              <a:t> </a:t>
            </a:r>
            <a:r>
              <a:rPr lang="en-US" altLang="pl-PL" sz="1400" b="1" dirty="0" err="1">
                <a:solidFill>
                  <a:srgbClr val="C00000"/>
                </a:solidFill>
                <a:latin typeface="Arial" pitchFamily="34" charset="0"/>
              </a:rPr>
              <a:t>środowiskowe</a:t>
            </a:r>
            <a:endParaRPr lang="en-US" altLang="pl-PL" sz="1400" b="1" dirty="0">
              <a:solidFill>
                <a:srgbClr val="C00000"/>
              </a:solidFill>
              <a:latin typeface="Arial" pitchFamily="34" charset="0"/>
            </a:endParaRPr>
          </a:p>
        </p:txBody>
      </p:sp>
      <p:sp>
        <p:nvSpPr>
          <p:cNvPr id="54304" name="Text Box 6"/>
          <p:cNvSpPr txBox="1">
            <a:spLocks noChangeArrowheads="1"/>
          </p:cNvSpPr>
          <p:nvPr/>
        </p:nvSpPr>
        <p:spPr bwMode="auto">
          <a:xfrm>
            <a:off x="5646665" y="3716620"/>
            <a:ext cx="20050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600" b="1" dirty="0" err="1">
                <a:solidFill>
                  <a:srgbClr val="606060"/>
                </a:solidFill>
                <a:latin typeface="Arial" pitchFamily="34" charset="0"/>
              </a:rPr>
              <a:t>Czynniki</a:t>
            </a:r>
            <a:r>
              <a:rPr lang="en-US" altLang="pl-PL" sz="1600" b="1" dirty="0">
                <a:solidFill>
                  <a:srgbClr val="606060"/>
                </a:solidFill>
                <a:latin typeface="Arial" pitchFamily="34" charset="0"/>
              </a:rPr>
              <a:t> </a:t>
            </a:r>
            <a:r>
              <a:rPr lang="en-US" altLang="pl-PL" sz="1600" b="1" dirty="0" err="1">
                <a:solidFill>
                  <a:srgbClr val="606060"/>
                </a:solidFill>
                <a:latin typeface="Arial" pitchFamily="34" charset="0"/>
              </a:rPr>
              <a:t>osob</a:t>
            </a:r>
            <a:r>
              <a:rPr lang="pl-PL" altLang="pl-PL" sz="1600" b="1" dirty="0">
                <a:solidFill>
                  <a:srgbClr val="606060"/>
                </a:solidFill>
                <a:latin typeface="Arial" pitchFamily="34" charset="0"/>
              </a:rPr>
              <a:t>owe</a:t>
            </a:r>
            <a:endParaRPr lang="en-US" altLang="pl-PL" sz="1600" b="1" dirty="0">
              <a:solidFill>
                <a:srgbClr val="606060"/>
              </a:solidFill>
              <a:latin typeface="Arial" pitchFamily="34" charset="0"/>
            </a:endParaRPr>
          </a:p>
        </p:txBody>
      </p:sp>
      <p:grpSp>
        <p:nvGrpSpPr>
          <p:cNvPr id="54305" name="Group 7"/>
          <p:cNvGrpSpPr>
            <a:grpSpLocks/>
          </p:cNvGrpSpPr>
          <p:nvPr/>
        </p:nvGrpSpPr>
        <p:grpSpPr bwMode="auto">
          <a:xfrm>
            <a:off x="3675859" y="2888947"/>
            <a:ext cx="3608387" cy="646113"/>
            <a:chOff x="3054" y="1776"/>
            <a:chExt cx="2273" cy="407"/>
          </a:xfrm>
        </p:grpSpPr>
        <p:sp>
          <p:nvSpPr>
            <p:cNvPr id="54316" name="Line 8"/>
            <p:cNvSpPr>
              <a:spLocks noChangeShapeType="1"/>
            </p:cNvSpPr>
            <p:nvPr/>
          </p:nvSpPr>
          <p:spPr bwMode="auto">
            <a:xfrm>
              <a:off x="4903" y="2077"/>
              <a:ext cx="1" cy="107"/>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sz="2000"/>
            </a:p>
          </p:txBody>
        </p:sp>
        <p:grpSp>
          <p:nvGrpSpPr>
            <p:cNvPr id="54317" name="Group 9"/>
            <p:cNvGrpSpPr>
              <a:grpSpLocks/>
            </p:cNvGrpSpPr>
            <p:nvPr/>
          </p:nvGrpSpPr>
          <p:grpSpPr bwMode="auto">
            <a:xfrm>
              <a:off x="3054" y="1776"/>
              <a:ext cx="2273" cy="406"/>
              <a:chOff x="3054" y="1776"/>
              <a:chExt cx="2273" cy="406"/>
            </a:xfrm>
          </p:grpSpPr>
          <p:sp>
            <p:nvSpPr>
              <p:cNvPr id="54318" name="Line 10"/>
              <p:cNvSpPr>
                <a:spLocks noChangeShapeType="1"/>
              </p:cNvSpPr>
              <p:nvPr/>
            </p:nvSpPr>
            <p:spPr bwMode="auto">
              <a:xfrm>
                <a:off x="3329" y="2077"/>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sz="2000"/>
              </a:p>
            </p:txBody>
          </p:sp>
          <p:sp>
            <p:nvSpPr>
              <p:cNvPr id="54319" name="Line 11"/>
              <p:cNvSpPr>
                <a:spLocks noChangeShapeType="1"/>
              </p:cNvSpPr>
              <p:nvPr/>
            </p:nvSpPr>
            <p:spPr bwMode="auto">
              <a:xfrm>
                <a:off x="3329" y="2077"/>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sz="2000"/>
              </a:p>
            </p:txBody>
          </p:sp>
          <p:sp>
            <p:nvSpPr>
              <p:cNvPr id="54320" name="Line 12"/>
              <p:cNvSpPr>
                <a:spLocks noChangeShapeType="1"/>
              </p:cNvSpPr>
              <p:nvPr/>
            </p:nvSpPr>
            <p:spPr bwMode="auto">
              <a:xfrm flipV="1">
                <a:off x="4153" y="1775"/>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sz="2000"/>
              </a:p>
            </p:txBody>
          </p:sp>
          <p:sp>
            <p:nvSpPr>
              <p:cNvPr id="54321" name="Line 13"/>
              <p:cNvSpPr>
                <a:spLocks noChangeShapeType="1"/>
              </p:cNvSpPr>
              <p:nvPr/>
            </p:nvSpPr>
            <p:spPr bwMode="auto">
              <a:xfrm>
                <a:off x="3054" y="1971"/>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sz="2000"/>
              </a:p>
            </p:txBody>
          </p:sp>
          <p:sp>
            <p:nvSpPr>
              <p:cNvPr id="54322" name="Line 14"/>
              <p:cNvSpPr>
                <a:spLocks noChangeShapeType="1"/>
              </p:cNvSpPr>
              <p:nvPr/>
            </p:nvSpPr>
            <p:spPr bwMode="auto">
              <a:xfrm flipV="1">
                <a:off x="3054" y="1776"/>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sz="2000"/>
              </a:p>
            </p:txBody>
          </p:sp>
          <p:sp>
            <p:nvSpPr>
              <p:cNvPr id="54323" name="Line 15"/>
              <p:cNvSpPr>
                <a:spLocks noChangeShapeType="1"/>
              </p:cNvSpPr>
              <p:nvPr/>
            </p:nvSpPr>
            <p:spPr bwMode="auto">
              <a:xfrm flipV="1">
                <a:off x="5327" y="1776"/>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sz="2000"/>
              </a:p>
            </p:txBody>
          </p:sp>
        </p:grpSp>
      </p:grpSp>
      <p:grpSp>
        <p:nvGrpSpPr>
          <p:cNvPr id="54306" name="Group 16"/>
          <p:cNvGrpSpPr>
            <a:grpSpLocks/>
          </p:cNvGrpSpPr>
          <p:nvPr/>
        </p:nvGrpSpPr>
        <p:grpSpPr bwMode="auto">
          <a:xfrm>
            <a:off x="3664894" y="1709789"/>
            <a:ext cx="3608387" cy="393700"/>
            <a:chOff x="3054" y="1155"/>
            <a:chExt cx="2273" cy="248"/>
          </a:xfrm>
        </p:grpSpPr>
        <p:sp>
          <p:nvSpPr>
            <p:cNvPr id="54312" name="Line 17"/>
            <p:cNvSpPr>
              <a:spLocks noChangeShapeType="1"/>
            </p:cNvSpPr>
            <p:nvPr/>
          </p:nvSpPr>
          <p:spPr bwMode="auto">
            <a:xfrm>
              <a:off x="4153" y="1155"/>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sz="2000"/>
            </a:p>
          </p:txBody>
        </p:sp>
        <p:sp>
          <p:nvSpPr>
            <p:cNvPr id="54313" name="Line 18"/>
            <p:cNvSpPr>
              <a:spLocks noChangeShapeType="1"/>
            </p:cNvSpPr>
            <p:nvPr/>
          </p:nvSpPr>
          <p:spPr bwMode="auto">
            <a:xfrm>
              <a:off x="3054" y="1265"/>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sz="2000"/>
            </a:p>
          </p:txBody>
        </p:sp>
        <p:sp>
          <p:nvSpPr>
            <p:cNvPr id="54314" name="Line 19"/>
            <p:cNvSpPr>
              <a:spLocks noChangeShapeType="1"/>
            </p:cNvSpPr>
            <p:nvPr/>
          </p:nvSpPr>
          <p:spPr bwMode="auto">
            <a:xfrm>
              <a:off x="3054" y="1265"/>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sz="2000"/>
            </a:p>
          </p:txBody>
        </p:sp>
        <p:sp>
          <p:nvSpPr>
            <p:cNvPr id="54315" name="Line 20"/>
            <p:cNvSpPr>
              <a:spLocks noChangeShapeType="1"/>
            </p:cNvSpPr>
            <p:nvPr/>
          </p:nvSpPr>
          <p:spPr bwMode="auto">
            <a:xfrm>
              <a:off x="5327" y="1265"/>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sz="2000"/>
            </a:p>
          </p:txBody>
        </p:sp>
      </p:grpSp>
      <p:sp>
        <p:nvSpPr>
          <p:cNvPr id="54307" name="Text Box 21"/>
          <p:cNvSpPr txBox="1">
            <a:spLocks noChangeArrowheads="1"/>
          </p:cNvSpPr>
          <p:nvPr/>
        </p:nvSpPr>
        <p:spPr bwMode="auto">
          <a:xfrm>
            <a:off x="5627689" y="2351088"/>
            <a:ext cx="15462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sz="2800"/>
          </a:p>
        </p:txBody>
      </p:sp>
      <p:sp>
        <p:nvSpPr>
          <p:cNvPr id="54310" name="Line 24"/>
          <p:cNvSpPr>
            <a:spLocks noChangeShapeType="1"/>
          </p:cNvSpPr>
          <p:nvPr/>
        </p:nvSpPr>
        <p:spPr bwMode="auto">
          <a:xfrm>
            <a:off x="4277668" y="2522045"/>
            <a:ext cx="401637" cy="158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sz="2000"/>
          </a:p>
        </p:txBody>
      </p:sp>
      <p:sp>
        <p:nvSpPr>
          <p:cNvPr id="54311" name="Line 25"/>
          <p:cNvSpPr>
            <a:spLocks noChangeShapeType="1"/>
          </p:cNvSpPr>
          <p:nvPr/>
        </p:nvSpPr>
        <p:spPr bwMode="auto">
          <a:xfrm>
            <a:off x="6400801" y="2503467"/>
            <a:ext cx="401637" cy="158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sz="2000"/>
          </a:p>
        </p:txBody>
      </p:sp>
      <p:sp>
        <p:nvSpPr>
          <p:cNvPr id="54284" name="Oval 48"/>
          <p:cNvSpPr>
            <a:spLocks noChangeArrowheads="1"/>
          </p:cNvSpPr>
          <p:nvPr/>
        </p:nvSpPr>
        <p:spPr bwMode="auto">
          <a:xfrm rot="21300000">
            <a:off x="3047851" y="3577725"/>
            <a:ext cx="2074863" cy="658664"/>
          </a:xfrm>
          <a:prstGeom prst="ellipse">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54285" name="Text Box 49"/>
          <p:cNvSpPr txBox="1">
            <a:spLocks noChangeArrowheads="1"/>
          </p:cNvSpPr>
          <p:nvPr/>
        </p:nvSpPr>
        <p:spPr bwMode="auto">
          <a:xfrm>
            <a:off x="1004095" y="-10031"/>
            <a:ext cx="8715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buClr>
                <a:srgbClr val="000000"/>
              </a:buClr>
              <a:buSzPct val="100000"/>
              <a:buFont typeface="Times New Roman" pitchFamily="18" charset="0"/>
              <a:buNone/>
            </a:pPr>
            <a:r>
              <a:rPr lang="de-CH" altLang="pl-PL" b="1" dirty="0">
                <a:solidFill>
                  <a:schemeClr val="tx1"/>
                </a:solidFill>
                <a:latin typeface="+mj-lt"/>
              </a:rPr>
              <a:t>Zintegrowany </a:t>
            </a:r>
            <a:r>
              <a:rPr lang="de-CH" altLang="pl-PL" b="1" dirty="0" err="1">
                <a:solidFill>
                  <a:schemeClr val="tx1"/>
                </a:solidFill>
                <a:latin typeface="+mj-lt"/>
              </a:rPr>
              <a:t>biopsychospołeczny</a:t>
            </a:r>
            <a:r>
              <a:rPr lang="de-CH" altLang="pl-PL" b="1" dirty="0">
                <a:solidFill>
                  <a:schemeClr val="tx1"/>
                </a:solidFill>
                <a:latin typeface="+mj-lt"/>
              </a:rPr>
              <a:t> </a:t>
            </a:r>
            <a:r>
              <a:rPr lang="de-CH" altLang="pl-PL" b="1" dirty="0" err="1">
                <a:solidFill>
                  <a:schemeClr val="tx1"/>
                </a:solidFill>
                <a:latin typeface="+mj-lt"/>
              </a:rPr>
              <a:t>model</a:t>
            </a:r>
            <a:r>
              <a:rPr lang="de-CH" altLang="pl-PL" b="1" dirty="0">
                <a:solidFill>
                  <a:schemeClr val="tx1"/>
                </a:solidFill>
                <a:latin typeface="+mj-lt"/>
              </a:rPr>
              <a:t> </a:t>
            </a:r>
            <a:r>
              <a:rPr lang="de-CH" altLang="pl-PL" b="1" dirty="0" err="1">
                <a:solidFill>
                  <a:schemeClr val="tx1"/>
                </a:solidFill>
                <a:latin typeface="+mj-lt"/>
              </a:rPr>
              <a:t>funkcjonowania</a:t>
            </a:r>
            <a:r>
              <a:rPr lang="de-CH" altLang="pl-PL" b="1" dirty="0">
                <a:solidFill>
                  <a:schemeClr val="tx1"/>
                </a:solidFill>
                <a:latin typeface="+mj-lt"/>
              </a:rPr>
              <a:t> </a:t>
            </a:r>
            <a:br>
              <a:rPr lang="pl-PL" altLang="pl-PL" b="1" dirty="0">
                <a:solidFill>
                  <a:schemeClr val="tx1"/>
                </a:solidFill>
                <a:latin typeface="+mj-lt"/>
              </a:rPr>
            </a:br>
            <a:r>
              <a:rPr lang="de-CH" altLang="pl-PL" b="1" dirty="0">
                <a:solidFill>
                  <a:schemeClr val="tx1"/>
                </a:solidFill>
                <a:latin typeface="+mj-lt"/>
              </a:rPr>
              <a:t>i </a:t>
            </a:r>
            <a:r>
              <a:rPr lang="de-CH" altLang="pl-PL" b="1" dirty="0" err="1">
                <a:solidFill>
                  <a:schemeClr val="tx1"/>
                </a:solidFill>
                <a:latin typeface="+mj-lt"/>
              </a:rPr>
              <a:t>niepełnosprawności</a:t>
            </a:r>
            <a:r>
              <a:rPr lang="de-CH" altLang="pl-PL" b="1" dirty="0">
                <a:solidFill>
                  <a:schemeClr val="tx1"/>
                </a:solidFill>
                <a:latin typeface="+mj-lt"/>
              </a:rPr>
              <a:t> ICF</a:t>
            </a:r>
          </a:p>
        </p:txBody>
      </p:sp>
      <p:sp>
        <p:nvSpPr>
          <p:cNvPr id="52" name="Text Box 31"/>
          <p:cNvSpPr txBox="1">
            <a:spLocks noChangeArrowheads="1"/>
          </p:cNvSpPr>
          <p:nvPr/>
        </p:nvSpPr>
        <p:spPr bwMode="auto">
          <a:xfrm>
            <a:off x="2816722" y="2061934"/>
            <a:ext cx="1661765" cy="16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900" dirty="0">
                <a:solidFill>
                  <a:srgbClr val="606060"/>
                </a:solidFill>
                <a:latin typeface="Verdana" pitchFamily="34" charset="0"/>
              </a:rPr>
              <a:t>siła </a:t>
            </a:r>
            <a:r>
              <a:rPr lang="de-CH" altLang="pl-PL" sz="900" dirty="0" err="1">
                <a:solidFill>
                  <a:srgbClr val="606060"/>
                </a:solidFill>
                <a:latin typeface="Verdana" pitchFamily="34" charset="0"/>
              </a:rPr>
              <a:t>mięśniowa</a:t>
            </a:r>
            <a:r>
              <a:rPr lang="de-CH" altLang="pl-PL" sz="900" dirty="0">
                <a:solidFill>
                  <a:srgbClr val="606060"/>
                </a:solidFill>
                <a:latin typeface="Verdana" pitchFamily="34" charset="0"/>
              </a:rPr>
              <a:t> </a:t>
            </a:r>
            <a:r>
              <a:rPr lang="de-CH" altLang="pl-PL" sz="900" dirty="0" err="1">
                <a:solidFill>
                  <a:srgbClr val="606060"/>
                </a:solidFill>
                <a:latin typeface="Verdana" pitchFamily="34" charset="0"/>
              </a:rPr>
              <a:t>ramio</a:t>
            </a:r>
            <a:r>
              <a:rPr lang="pl-PL" altLang="pl-PL" sz="900" dirty="0" err="1">
                <a:solidFill>
                  <a:srgbClr val="606060"/>
                </a:solidFill>
                <a:latin typeface="Verdana" pitchFamily="34" charset="0"/>
              </a:rPr>
              <a:t>n,zaniki</a:t>
            </a:r>
            <a:r>
              <a:rPr lang="pl-PL" altLang="pl-PL" sz="900" dirty="0">
                <a:solidFill>
                  <a:srgbClr val="606060"/>
                </a:solidFill>
                <a:latin typeface="Verdana" pitchFamily="34" charset="0"/>
              </a:rPr>
              <a:t> mięśniowe, kontrola oddawania moczu i stolca, ograniczenia </a:t>
            </a:r>
            <a:r>
              <a:rPr lang="pl-PL" altLang="pl-PL" sz="900" dirty="0" err="1">
                <a:solidFill>
                  <a:srgbClr val="606060"/>
                </a:solidFill>
                <a:latin typeface="Verdana" pitchFamily="34" charset="0"/>
              </a:rPr>
              <a:t>ruchomości,trudności</a:t>
            </a:r>
            <a:r>
              <a:rPr lang="pl-PL" altLang="pl-PL" sz="900" dirty="0">
                <a:solidFill>
                  <a:srgbClr val="606060"/>
                </a:solidFill>
                <a:latin typeface="Verdana" pitchFamily="34" charset="0"/>
              </a:rPr>
              <a:t> z oddychaniem i utrzymaniem temperatury ciała, odleżyna, skostnienie </a:t>
            </a:r>
            <a:br>
              <a:rPr lang="pl-PL" altLang="pl-PL" sz="900" dirty="0">
                <a:solidFill>
                  <a:srgbClr val="606060"/>
                </a:solidFill>
                <a:latin typeface="Verdana" pitchFamily="34" charset="0"/>
              </a:rPr>
            </a:br>
            <a:endParaRPr lang="de-CH" altLang="pl-PL" sz="900" dirty="0">
              <a:solidFill>
                <a:srgbClr val="606060"/>
              </a:solidFill>
              <a:latin typeface="Verdana" pitchFamily="34" charset="0"/>
            </a:endParaRPr>
          </a:p>
        </p:txBody>
      </p:sp>
      <p:sp>
        <p:nvSpPr>
          <p:cNvPr id="53" name="Text Box 38"/>
          <p:cNvSpPr txBox="1">
            <a:spLocks noChangeArrowheads="1"/>
          </p:cNvSpPr>
          <p:nvPr/>
        </p:nvSpPr>
        <p:spPr bwMode="auto">
          <a:xfrm>
            <a:off x="4641832" y="2230401"/>
            <a:ext cx="1639466"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pl-PL" altLang="pl-PL" sz="900" dirty="0">
                <a:solidFill>
                  <a:srgbClr val="606060"/>
                </a:solidFill>
                <a:latin typeface="Verdana" pitchFamily="34" charset="0"/>
              </a:rPr>
              <a:t>Obracanie się, utrzymanie pozycji siedzącej, </a:t>
            </a:r>
            <a:r>
              <a:rPr lang="de-CH" altLang="pl-PL" sz="900" dirty="0" err="1">
                <a:solidFill>
                  <a:srgbClr val="606060"/>
                </a:solidFill>
                <a:latin typeface="Verdana" pitchFamily="34" charset="0"/>
              </a:rPr>
              <a:t>chodzenie</a:t>
            </a:r>
            <a:r>
              <a:rPr lang="de-CH" altLang="pl-PL" sz="900" dirty="0">
                <a:solidFill>
                  <a:srgbClr val="606060"/>
                </a:solidFill>
                <a:latin typeface="Verdana" pitchFamily="34" charset="0"/>
              </a:rPr>
              <a:t> do </a:t>
            </a:r>
            <a:r>
              <a:rPr lang="de-CH" altLang="pl-PL" sz="900" dirty="0" err="1">
                <a:solidFill>
                  <a:srgbClr val="606060"/>
                </a:solidFill>
                <a:latin typeface="Verdana" pitchFamily="34" charset="0"/>
              </a:rPr>
              <a:t>toalety</a:t>
            </a:r>
            <a:r>
              <a:rPr lang="pl-PL" altLang="pl-PL" sz="900" dirty="0">
                <a:solidFill>
                  <a:srgbClr val="606060"/>
                </a:solidFill>
                <a:latin typeface="Verdana" pitchFamily="34" charset="0"/>
              </a:rPr>
              <a:t>,poruszanie się wózkiem, mycie się, kąpiel</a:t>
            </a:r>
            <a:endParaRPr lang="de-CH" altLang="pl-PL" sz="900" dirty="0">
              <a:solidFill>
                <a:srgbClr val="606060"/>
              </a:solidFill>
              <a:latin typeface="Verdana" pitchFamily="34" charset="0"/>
            </a:endParaRPr>
          </a:p>
        </p:txBody>
      </p:sp>
      <p:sp>
        <p:nvSpPr>
          <p:cNvPr id="54" name="Text Box 43"/>
          <p:cNvSpPr txBox="1">
            <a:spLocks noChangeArrowheads="1"/>
          </p:cNvSpPr>
          <p:nvPr/>
        </p:nvSpPr>
        <p:spPr bwMode="auto">
          <a:xfrm>
            <a:off x="6748621" y="2291710"/>
            <a:ext cx="1487463" cy="7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900" dirty="0">
                <a:solidFill>
                  <a:srgbClr val="606060"/>
                </a:solidFill>
                <a:latin typeface="Verdana" pitchFamily="34" charset="0"/>
              </a:rPr>
              <a:t>spotkania z </a:t>
            </a:r>
            <a:r>
              <a:rPr lang="de-CH" altLang="pl-PL" sz="900" dirty="0" err="1">
                <a:solidFill>
                  <a:srgbClr val="606060"/>
                </a:solidFill>
                <a:latin typeface="Verdana" pitchFamily="34" charset="0"/>
              </a:rPr>
              <a:t>przyjaciółmi</a:t>
            </a:r>
            <a:br>
              <a:rPr lang="pl-PL" altLang="pl-PL" sz="900" dirty="0">
                <a:solidFill>
                  <a:srgbClr val="606060"/>
                </a:solidFill>
                <a:latin typeface="Verdana" pitchFamily="34" charset="0"/>
              </a:rPr>
            </a:br>
            <a:r>
              <a:rPr lang="pl-PL" altLang="pl-PL" sz="900" dirty="0">
                <a:solidFill>
                  <a:srgbClr val="606060"/>
                </a:solidFill>
                <a:latin typeface="Verdana" pitchFamily="34" charset="0"/>
              </a:rPr>
              <a:t>rozmowy, </a:t>
            </a:r>
            <a:r>
              <a:rPr lang="pl-PL" altLang="pl-PL" sz="900" dirty="0" err="1">
                <a:solidFill>
                  <a:srgbClr val="606060"/>
                </a:solidFill>
                <a:latin typeface="Verdana" pitchFamily="34" charset="0"/>
              </a:rPr>
              <a:t>sportpr,praca</a:t>
            </a:r>
            <a:r>
              <a:rPr lang="pl-PL" altLang="pl-PL" sz="900" dirty="0">
                <a:solidFill>
                  <a:srgbClr val="606060"/>
                </a:solidFill>
                <a:latin typeface="Verdana" pitchFamily="34" charset="0"/>
              </a:rPr>
              <a:t>, podróże</a:t>
            </a:r>
            <a:endParaRPr lang="de-CH" altLang="pl-PL" sz="900" dirty="0">
              <a:solidFill>
                <a:srgbClr val="606060"/>
              </a:solidFill>
              <a:latin typeface="Verdana" pitchFamily="34" charset="0"/>
            </a:endParaRPr>
          </a:p>
        </p:txBody>
      </p:sp>
      <p:sp>
        <p:nvSpPr>
          <p:cNvPr id="35" name="Text Box 26">
            <a:extLst>
              <a:ext uri="{FF2B5EF4-FFF2-40B4-BE49-F238E27FC236}">
                <a16:creationId xmlns:a16="http://schemas.microsoft.com/office/drawing/2014/main" id="{5B3C0796-68B2-4C05-9BA4-08BF48DD21FF}"/>
              </a:ext>
            </a:extLst>
          </p:cNvPr>
          <p:cNvSpPr txBox="1">
            <a:spLocks noChangeArrowheads="1"/>
          </p:cNvSpPr>
          <p:nvPr/>
        </p:nvSpPr>
        <p:spPr bwMode="auto">
          <a:xfrm>
            <a:off x="4085282" y="954067"/>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250"/>
                                  </p:stCondLst>
                                  <p:childTnLst>
                                    <p:set>
                                      <p:cBhvr additive="repl">
                                        <p:cTn id="6" dur="1" fill="hold">
                                          <p:stCondLst>
                                            <p:cond delay="0"/>
                                          </p:stCondLst>
                                        </p:cTn>
                                        <p:tgtEl>
                                          <p:spTgt spid="35"/>
                                        </p:tgtEl>
                                        <p:attrNameLst>
                                          <p:attrName>style.visibility</p:attrName>
                                        </p:attrNameLst>
                                      </p:cBhvr>
                                      <p:to>
                                        <p:strVal val="visible"/>
                                      </p:to>
                                    </p:set>
                                    <p:animEffect transition="in" filter="fade">
                                      <p:cBhvr additive="repl">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7164BDE2-6149-42F9-8506-C28CB05F42E8}"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16</a:t>
            </a:fld>
            <a:endParaRPr lang="de-CH" altLang="pl-PL" sz="1200" b="1">
              <a:solidFill>
                <a:srgbClr val="4D4D4D"/>
              </a:solidFill>
              <a:latin typeface="Verdana" pitchFamily="34" charset="0"/>
            </a:endParaRPr>
          </a:p>
        </p:txBody>
      </p:sp>
      <p:sp>
        <p:nvSpPr>
          <p:cNvPr id="55332" name="Text Box 5"/>
          <p:cNvSpPr txBox="1">
            <a:spLocks noChangeArrowheads="1"/>
          </p:cNvSpPr>
          <p:nvPr/>
        </p:nvSpPr>
        <p:spPr bwMode="auto">
          <a:xfrm>
            <a:off x="5471132" y="5480162"/>
            <a:ext cx="2339368" cy="279180"/>
          </a:xfrm>
          <a:prstGeom prst="rect">
            <a:avLst/>
          </a:prstGeom>
          <a:solidFill>
            <a:schemeClr val="bg1"/>
          </a:solidFill>
          <a:ln>
            <a:noFill/>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pl-PL" altLang="pl-PL" sz="1200" b="1" dirty="0">
                <a:solidFill>
                  <a:srgbClr val="CC3300"/>
                </a:solidFill>
                <a:latin typeface="Arial" pitchFamily="34" charset="0"/>
              </a:rPr>
              <a:t>Czynniki osobowe</a:t>
            </a:r>
            <a:endParaRPr lang="en-US" altLang="pl-PL" sz="1200" b="1" dirty="0">
              <a:solidFill>
                <a:srgbClr val="CC3300"/>
              </a:solidFill>
              <a:latin typeface="Arial" pitchFamily="34" charset="0"/>
            </a:endParaRPr>
          </a:p>
        </p:txBody>
      </p:sp>
      <p:grpSp>
        <p:nvGrpSpPr>
          <p:cNvPr id="55333" name="Group 6"/>
          <p:cNvGrpSpPr>
            <a:grpSpLocks/>
          </p:cNvGrpSpPr>
          <p:nvPr/>
        </p:nvGrpSpPr>
        <p:grpSpPr bwMode="auto">
          <a:xfrm>
            <a:off x="3255892" y="4735557"/>
            <a:ext cx="4210121" cy="717507"/>
            <a:chOff x="2850" y="3029"/>
            <a:chExt cx="2273" cy="406"/>
          </a:xfrm>
        </p:grpSpPr>
        <p:sp>
          <p:nvSpPr>
            <p:cNvPr id="55344" name="Line 7"/>
            <p:cNvSpPr>
              <a:spLocks noChangeShapeType="1"/>
            </p:cNvSpPr>
            <p:nvPr/>
          </p:nvSpPr>
          <p:spPr bwMode="auto">
            <a:xfrm>
              <a:off x="4698" y="3330"/>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55345" name="Group 8"/>
            <p:cNvGrpSpPr>
              <a:grpSpLocks/>
            </p:cNvGrpSpPr>
            <p:nvPr/>
          </p:nvGrpSpPr>
          <p:grpSpPr bwMode="auto">
            <a:xfrm>
              <a:off x="2850" y="3029"/>
              <a:ext cx="2273" cy="406"/>
              <a:chOff x="2850" y="3029"/>
              <a:chExt cx="2273" cy="406"/>
            </a:xfrm>
          </p:grpSpPr>
          <p:sp>
            <p:nvSpPr>
              <p:cNvPr id="55346" name="Line 9"/>
              <p:cNvSpPr>
                <a:spLocks noChangeShapeType="1"/>
              </p:cNvSpPr>
              <p:nvPr/>
            </p:nvSpPr>
            <p:spPr bwMode="auto">
              <a:xfrm>
                <a:off x="3125" y="3330"/>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5347" name="Line 10"/>
              <p:cNvSpPr>
                <a:spLocks noChangeShapeType="1"/>
              </p:cNvSpPr>
              <p:nvPr/>
            </p:nvSpPr>
            <p:spPr bwMode="auto">
              <a:xfrm>
                <a:off x="3125" y="3330"/>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5348" name="Line 11"/>
              <p:cNvSpPr>
                <a:spLocks noChangeShapeType="1"/>
              </p:cNvSpPr>
              <p:nvPr/>
            </p:nvSpPr>
            <p:spPr bwMode="auto">
              <a:xfrm flipV="1">
                <a:off x="3949" y="3028"/>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5349" name="Line 12"/>
              <p:cNvSpPr>
                <a:spLocks noChangeShapeType="1"/>
              </p:cNvSpPr>
              <p:nvPr/>
            </p:nvSpPr>
            <p:spPr bwMode="auto">
              <a:xfrm>
                <a:off x="2850" y="3224"/>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5350" name="Line 13"/>
              <p:cNvSpPr>
                <a:spLocks noChangeShapeType="1"/>
              </p:cNvSpPr>
              <p:nvPr/>
            </p:nvSpPr>
            <p:spPr bwMode="auto">
              <a:xfrm flipV="1">
                <a:off x="2850" y="3029"/>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5351" name="Line 14"/>
              <p:cNvSpPr>
                <a:spLocks noChangeShapeType="1"/>
              </p:cNvSpPr>
              <p:nvPr/>
            </p:nvSpPr>
            <p:spPr bwMode="auto">
              <a:xfrm flipV="1">
                <a:off x="5123" y="3029"/>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55334" name="Group 15"/>
          <p:cNvGrpSpPr>
            <a:grpSpLocks/>
          </p:cNvGrpSpPr>
          <p:nvPr/>
        </p:nvGrpSpPr>
        <p:grpSpPr bwMode="auto">
          <a:xfrm>
            <a:off x="3255892" y="3778120"/>
            <a:ext cx="4210121" cy="438280"/>
            <a:chOff x="2850" y="2408"/>
            <a:chExt cx="2273" cy="248"/>
          </a:xfrm>
        </p:grpSpPr>
        <p:sp>
          <p:nvSpPr>
            <p:cNvPr id="55340" name="Line 16"/>
            <p:cNvSpPr>
              <a:spLocks noChangeShapeType="1"/>
            </p:cNvSpPr>
            <p:nvPr/>
          </p:nvSpPr>
          <p:spPr bwMode="auto">
            <a:xfrm>
              <a:off x="3949" y="2408"/>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5341" name="Line 17"/>
            <p:cNvSpPr>
              <a:spLocks noChangeShapeType="1"/>
            </p:cNvSpPr>
            <p:nvPr/>
          </p:nvSpPr>
          <p:spPr bwMode="auto">
            <a:xfrm>
              <a:off x="2850" y="2518"/>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5342" name="Line 18"/>
            <p:cNvSpPr>
              <a:spLocks noChangeShapeType="1"/>
            </p:cNvSpPr>
            <p:nvPr/>
          </p:nvSpPr>
          <p:spPr bwMode="auto">
            <a:xfrm>
              <a:off x="2850" y="2518"/>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5343" name="Line 19"/>
            <p:cNvSpPr>
              <a:spLocks noChangeShapeType="1"/>
            </p:cNvSpPr>
            <p:nvPr/>
          </p:nvSpPr>
          <p:spPr bwMode="auto">
            <a:xfrm>
              <a:off x="5123" y="2518"/>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5335" name="Text Box 20"/>
          <p:cNvSpPr txBox="1">
            <a:spLocks noChangeArrowheads="1"/>
          </p:cNvSpPr>
          <p:nvPr/>
        </p:nvSpPr>
        <p:spPr bwMode="auto">
          <a:xfrm>
            <a:off x="2855241" y="4306970"/>
            <a:ext cx="1804073" cy="32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55338" name="Line 23"/>
          <p:cNvSpPr>
            <a:spLocks noChangeShapeType="1"/>
          </p:cNvSpPr>
          <p:nvPr/>
        </p:nvSpPr>
        <p:spPr bwMode="auto">
          <a:xfrm>
            <a:off x="4270323" y="4554358"/>
            <a:ext cx="468614" cy="176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5339" name="Line 24"/>
          <p:cNvSpPr>
            <a:spLocks noChangeShapeType="1"/>
          </p:cNvSpPr>
          <p:nvPr/>
        </p:nvSpPr>
        <p:spPr bwMode="auto">
          <a:xfrm>
            <a:off x="6081413" y="4554358"/>
            <a:ext cx="468614" cy="1768"/>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9417" name="Text Box 25"/>
          <p:cNvSpPr txBox="1">
            <a:spLocks noChangeArrowheads="1"/>
          </p:cNvSpPr>
          <p:nvPr/>
        </p:nvSpPr>
        <p:spPr bwMode="auto">
          <a:xfrm>
            <a:off x="1881188" y="1214439"/>
            <a:ext cx="84963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just">
              <a:spcBef>
                <a:spcPts val="1125"/>
              </a:spcBef>
              <a:buClr>
                <a:srgbClr val="000000"/>
              </a:buClr>
              <a:buSzPct val="100000"/>
            </a:pPr>
            <a:r>
              <a:rPr lang="en-US" altLang="pl-PL" sz="1800" b="1" dirty="0" err="1">
                <a:solidFill>
                  <a:schemeClr val="accent1"/>
                </a:solidFill>
                <a:latin typeface="Verdana" pitchFamily="34" charset="0"/>
              </a:rPr>
              <a:t>Cz</a:t>
            </a:r>
            <a:r>
              <a:rPr lang="pl-PL" altLang="pl-PL" sz="1800" b="1" dirty="0">
                <a:solidFill>
                  <a:schemeClr val="accent1"/>
                </a:solidFill>
                <a:latin typeface="Verdana" pitchFamily="34" charset="0"/>
              </a:rPr>
              <a:t>y</a:t>
            </a:r>
            <a:r>
              <a:rPr lang="en-US" altLang="pl-PL" sz="1800" b="1" dirty="0" err="1">
                <a:solidFill>
                  <a:schemeClr val="accent1"/>
                </a:solidFill>
                <a:latin typeface="Verdana" pitchFamily="34" charset="0"/>
              </a:rPr>
              <a:t>nniki</a:t>
            </a:r>
            <a:r>
              <a:rPr lang="en-US" altLang="pl-PL" sz="1800" b="1" dirty="0">
                <a:solidFill>
                  <a:schemeClr val="accent1"/>
                </a:solidFill>
                <a:latin typeface="Verdana" pitchFamily="34" charset="0"/>
              </a:rPr>
              <a:t> </a:t>
            </a:r>
            <a:r>
              <a:rPr lang="en-US" altLang="pl-PL" sz="1800" b="1" dirty="0" err="1">
                <a:solidFill>
                  <a:schemeClr val="accent1"/>
                </a:solidFill>
                <a:latin typeface="Verdana" pitchFamily="34" charset="0"/>
              </a:rPr>
              <a:t>osob</a:t>
            </a:r>
            <a:r>
              <a:rPr lang="pl-PL" altLang="pl-PL" sz="1800" b="1" dirty="0">
                <a:solidFill>
                  <a:schemeClr val="accent1"/>
                </a:solidFill>
                <a:latin typeface="Verdana" pitchFamily="34" charset="0"/>
              </a:rPr>
              <a:t>owe</a:t>
            </a:r>
            <a:r>
              <a:rPr lang="en-US" altLang="pl-PL" sz="1800" dirty="0">
                <a:solidFill>
                  <a:schemeClr val="tx1"/>
                </a:solidFill>
                <a:latin typeface="Verdana" pitchFamily="34" charset="0"/>
              </a:rPr>
              <a:t>  </a:t>
            </a:r>
            <a:r>
              <a:rPr lang="pl-PL" altLang="pl-PL" sz="1800" dirty="0">
                <a:solidFill>
                  <a:schemeClr val="tx1"/>
                </a:solidFill>
                <a:latin typeface="Verdana" pitchFamily="34" charset="0"/>
              </a:rPr>
              <a:t>stanowią indywidualne tło życia jednostki, złożone z cech jednostki, które nie są częścią stanu chorobowego, takich jak: rasa, płeć, wiek, sprawność fizyczna, wykształcenie, zawód, przeszłe i obecne doświadczenie, styl życia, czy nawyki</a:t>
            </a:r>
            <a:endParaRPr lang="en-US" altLang="pl-PL" sz="1800" dirty="0">
              <a:solidFill>
                <a:schemeClr val="tx1"/>
              </a:solidFill>
              <a:latin typeface="Verdana" pitchFamily="34" charset="0"/>
            </a:endParaRPr>
          </a:p>
        </p:txBody>
      </p:sp>
      <p:sp>
        <p:nvSpPr>
          <p:cNvPr id="55321" name="Text Box 37"/>
          <p:cNvSpPr txBox="1">
            <a:spLocks noChangeArrowheads="1"/>
          </p:cNvSpPr>
          <p:nvPr/>
        </p:nvSpPr>
        <p:spPr bwMode="auto">
          <a:xfrm>
            <a:off x="4489370" y="4240279"/>
            <a:ext cx="2204547"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pl-PL" altLang="pl-PL" sz="800" dirty="0">
                <a:solidFill>
                  <a:srgbClr val="606060"/>
                </a:solidFill>
                <a:latin typeface="Verdana" pitchFamily="34" charset="0"/>
              </a:rPr>
              <a:t>Obracanie się, utrzymanie pozycji siedzącej, </a:t>
            </a:r>
            <a:r>
              <a:rPr lang="de-CH" altLang="pl-PL" sz="800" dirty="0" err="1">
                <a:solidFill>
                  <a:srgbClr val="606060"/>
                </a:solidFill>
                <a:latin typeface="Verdana" pitchFamily="34" charset="0"/>
              </a:rPr>
              <a:t>chodzenie</a:t>
            </a:r>
            <a:r>
              <a:rPr lang="de-CH" altLang="pl-PL" sz="800" dirty="0">
                <a:solidFill>
                  <a:srgbClr val="606060"/>
                </a:solidFill>
                <a:latin typeface="Verdana" pitchFamily="34" charset="0"/>
              </a:rPr>
              <a:t> do </a:t>
            </a:r>
            <a:r>
              <a:rPr lang="de-CH" altLang="pl-PL" sz="800" dirty="0" err="1">
                <a:solidFill>
                  <a:srgbClr val="606060"/>
                </a:solidFill>
                <a:latin typeface="Verdana" pitchFamily="34" charset="0"/>
              </a:rPr>
              <a:t>toalety</a:t>
            </a:r>
            <a:r>
              <a:rPr lang="pl-PL" altLang="pl-PL" sz="800" dirty="0">
                <a:solidFill>
                  <a:srgbClr val="606060"/>
                </a:solidFill>
                <a:latin typeface="Verdana" pitchFamily="34" charset="0"/>
              </a:rPr>
              <a:t>,poruszanie się wózkiem, mycie się, kąpiel</a:t>
            </a:r>
            <a:endParaRPr lang="de-CH" altLang="pl-PL" sz="800" dirty="0">
              <a:solidFill>
                <a:srgbClr val="606060"/>
              </a:solidFill>
              <a:latin typeface="Verdana" pitchFamily="34" charset="0"/>
            </a:endParaRPr>
          </a:p>
        </p:txBody>
      </p:sp>
      <p:sp>
        <p:nvSpPr>
          <p:cNvPr id="55317" name="Text Box 43"/>
          <p:cNvSpPr txBox="1">
            <a:spLocks noChangeArrowheads="1"/>
          </p:cNvSpPr>
          <p:nvPr/>
        </p:nvSpPr>
        <p:spPr bwMode="auto">
          <a:xfrm>
            <a:off x="6385334" y="4331647"/>
            <a:ext cx="173551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spotkania z </a:t>
            </a:r>
            <a:r>
              <a:rPr lang="de-CH" altLang="pl-PL" sz="800" dirty="0" err="1">
                <a:solidFill>
                  <a:srgbClr val="606060"/>
                </a:solidFill>
                <a:latin typeface="Verdana" pitchFamily="34" charset="0"/>
              </a:rPr>
              <a:t>przyjaciółmi</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rozmowy, </a:t>
            </a:r>
            <a:r>
              <a:rPr lang="pl-PL" altLang="pl-PL" sz="800" dirty="0" err="1">
                <a:solidFill>
                  <a:srgbClr val="606060"/>
                </a:solidFill>
                <a:latin typeface="Verdana" pitchFamily="34" charset="0"/>
              </a:rPr>
              <a:t>sportpr,praca</a:t>
            </a:r>
            <a:r>
              <a:rPr lang="pl-PL" altLang="pl-PL" sz="800" dirty="0">
                <a:solidFill>
                  <a:srgbClr val="606060"/>
                </a:solidFill>
                <a:latin typeface="Verdana" pitchFamily="34" charset="0"/>
              </a:rPr>
              <a:t>, podróże</a:t>
            </a:r>
            <a:endParaRPr lang="de-CH" altLang="pl-PL" sz="800" dirty="0">
              <a:solidFill>
                <a:srgbClr val="606060"/>
              </a:solidFill>
              <a:latin typeface="Verdana" pitchFamily="34" charset="0"/>
            </a:endParaRPr>
          </a:p>
        </p:txBody>
      </p:sp>
      <p:sp>
        <p:nvSpPr>
          <p:cNvPr id="55311" name="Text Box 50"/>
          <p:cNvSpPr txBox="1">
            <a:spLocks noChangeArrowheads="1"/>
          </p:cNvSpPr>
          <p:nvPr/>
        </p:nvSpPr>
        <p:spPr bwMode="auto">
          <a:xfrm>
            <a:off x="3121118" y="5427854"/>
            <a:ext cx="2052749"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pl-PL" altLang="pl-PL" sz="800" dirty="0">
                <a:solidFill>
                  <a:srgbClr val="606060"/>
                </a:solidFill>
                <a:latin typeface="Verdana" pitchFamily="34" charset="0"/>
              </a:rPr>
              <a:t>Wózek inwalidzki, samochód</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bariery architektoniczne</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rodzice, wolontariusze</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przyjaciele</a:t>
            </a:r>
            <a:endParaRPr lang="de-CH" altLang="pl-PL" sz="800" dirty="0">
              <a:solidFill>
                <a:srgbClr val="606060"/>
              </a:solidFill>
              <a:latin typeface="Verdana" pitchFamily="34" charset="0"/>
            </a:endParaRPr>
          </a:p>
        </p:txBody>
      </p:sp>
      <p:sp>
        <p:nvSpPr>
          <p:cNvPr id="55306" name="Oval 55"/>
          <p:cNvSpPr>
            <a:spLocks noChangeArrowheads="1"/>
          </p:cNvSpPr>
          <p:nvPr/>
        </p:nvSpPr>
        <p:spPr bwMode="auto">
          <a:xfrm rot="21300000">
            <a:off x="5272367" y="5442365"/>
            <a:ext cx="2719076" cy="451805"/>
          </a:xfrm>
          <a:prstGeom prst="ellipse">
            <a:avLst/>
          </a:prstGeom>
          <a:noFill/>
          <a:ln w="3816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56" name="Text Box 31"/>
          <p:cNvSpPr txBox="1">
            <a:spLocks noChangeArrowheads="1"/>
          </p:cNvSpPr>
          <p:nvPr/>
        </p:nvSpPr>
        <p:spPr bwMode="auto">
          <a:xfrm>
            <a:off x="2739520" y="4049845"/>
            <a:ext cx="1938881"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siła </a:t>
            </a:r>
            <a:r>
              <a:rPr lang="de-CH" altLang="pl-PL" sz="800" dirty="0" err="1">
                <a:solidFill>
                  <a:srgbClr val="606060"/>
                </a:solidFill>
                <a:latin typeface="Verdana" pitchFamily="34" charset="0"/>
              </a:rPr>
              <a:t>mięśniowa</a:t>
            </a:r>
            <a:r>
              <a:rPr lang="de-CH" altLang="pl-PL" sz="800" dirty="0">
                <a:solidFill>
                  <a:srgbClr val="606060"/>
                </a:solidFill>
                <a:latin typeface="Verdana" pitchFamily="34" charset="0"/>
              </a:rPr>
              <a:t> </a:t>
            </a:r>
            <a:r>
              <a:rPr lang="de-CH" altLang="pl-PL" sz="800" dirty="0" err="1">
                <a:solidFill>
                  <a:srgbClr val="606060"/>
                </a:solidFill>
                <a:latin typeface="Verdana" pitchFamily="34" charset="0"/>
              </a:rPr>
              <a:t>ramio</a:t>
            </a:r>
            <a:r>
              <a:rPr lang="pl-PL" altLang="pl-PL" sz="800" dirty="0" err="1">
                <a:solidFill>
                  <a:srgbClr val="606060"/>
                </a:solidFill>
                <a:latin typeface="Verdana" pitchFamily="34" charset="0"/>
              </a:rPr>
              <a:t>n,zaniki</a:t>
            </a:r>
            <a:r>
              <a:rPr lang="pl-PL" altLang="pl-PL" sz="800" dirty="0">
                <a:solidFill>
                  <a:srgbClr val="606060"/>
                </a:solidFill>
                <a:latin typeface="Verdana" pitchFamily="34" charset="0"/>
              </a:rPr>
              <a:t> mięśniowe, kontrola oddawania moczu i stolca, ograniczenia </a:t>
            </a:r>
            <a:r>
              <a:rPr lang="pl-PL" altLang="pl-PL" sz="800" dirty="0" err="1">
                <a:solidFill>
                  <a:srgbClr val="606060"/>
                </a:solidFill>
                <a:latin typeface="Verdana" pitchFamily="34" charset="0"/>
              </a:rPr>
              <a:t>ruchomości,trudności</a:t>
            </a:r>
            <a:r>
              <a:rPr lang="pl-PL" altLang="pl-PL" sz="800" dirty="0">
                <a:solidFill>
                  <a:srgbClr val="606060"/>
                </a:solidFill>
                <a:latin typeface="Verdana" pitchFamily="34" charset="0"/>
              </a:rPr>
              <a:t> z oddychaniem i utrzymaniem temperatury ciała, odleżyna, skostnienie </a:t>
            </a:r>
            <a:br>
              <a:rPr lang="pl-PL" altLang="pl-PL" sz="800" dirty="0">
                <a:solidFill>
                  <a:srgbClr val="606060"/>
                </a:solidFill>
                <a:latin typeface="Verdana" pitchFamily="34" charset="0"/>
              </a:rPr>
            </a:br>
            <a:endParaRPr lang="de-CH" altLang="pl-PL" sz="800" dirty="0">
              <a:solidFill>
                <a:srgbClr val="606060"/>
              </a:solidFill>
              <a:latin typeface="Verdana" pitchFamily="34" charset="0"/>
            </a:endParaRPr>
          </a:p>
        </p:txBody>
      </p:sp>
      <p:sp>
        <p:nvSpPr>
          <p:cNvPr id="33" name="Text Box 49">
            <a:extLst>
              <a:ext uri="{FF2B5EF4-FFF2-40B4-BE49-F238E27FC236}">
                <a16:creationId xmlns:a16="http://schemas.microsoft.com/office/drawing/2014/main" id="{65A6E316-5A28-479F-BE3A-A95749C8D943}"/>
              </a:ext>
            </a:extLst>
          </p:cNvPr>
          <p:cNvSpPr txBox="1">
            <a:spLocks noChangeArrowheads="1"/>
          </p:cNvSpPr>
          <p:nvPr/>
        </p:nvSpPr>
        <p:spPr bwMode="auto">
          <a:xfrm>
            <a:off x="1738314" y="1"/>
            <a:ext cx="8715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buClr>
                <a:srgbClr val="000000"/>
              </a:buClr>
              <a:buSzPct val="100000"/>
              <a:buFont typeface="Times New Roman" pitchFamily="18" charset="0"/>
              <a:buNone/>
            </a:pPr>
            <a:r>
              <a:rPr lang="de-CH" altLang="pl-PL" b="1" dirty="0">
                <a:solidFill>
                  <a:schemeClr val="tx1"/>
                </a:solidFill>
                <a:latin typeface="+mj-lt"/>
              </a:rPr>
              <a:t>Zintegrowany </a:t>
            </a:r>
            <a:r>
              <a:rPr lang="de-CH" altLang="pl-PL" b="1" dirty="0" err="1">
                <a:solidFill>
                  <a:schemeClr val="tx1"/>
                </a:solidFill>
                <a:latin typeface="+mj-lt"/>
              </a:rPr>
              <a:t>biopsychospołeczny</a:t>
            </a:r>
            <a:r>
              <a:rPr lang="de-CH" altLang="pl-PL" b="1" dirty="0">
                <a:solidFill>
                  <a:schemeClr val="tx1"/>
                </a:solidFill>
                <a:latin typeface="+mj-lt"/>
              </a:rPr>
              <a:t> </a:t>
            </a:r>
            <a:r>
              <a:rPr lang="de-CH" altLang="pl-PL" b="1" dirty="0" err="1">
                <a:solidFill>
                  <a:schemeClr val="tx1"/>
                </a:solidFill>
                <a:latin typeface="+mj-lt"/>
              </a:rPr>
              <a:t>model</a:t>
            </a:r>
            <a:r>
              <a:rPr lang="de-CH" altLang="pl-PL" b="1" dirty="0">
                <a:solidFill>
                  <a:schemeClr val="tx1"/>
                </a:solidFill>
                <a:latin typeface="+mj-lt"/>
              </a:rPr>
              <a:t> </a:t>
            </a:r>
            <a:r>
              <a:rPr lang="de-CH" altLang="pl-PL" b="1" dirty="0" err="1">
                <a:solidFill>
                  <a:schemeClr val="tx1"/>
                </a:solidFill>
                <a:latin typeface="+mj-lt"/>
              </a:rPr>
              <a:t>funkcjonowania</a:t>
            </a:r>
            <a:r>
              <a:rPr lang="de-CH" altLang="pl-PL" b="1" dirty="0">
                <a:solidFill>
                  <a:schemeClr val="tx1"/>
                </a:solidFill>
                <a:latin typeface="+mj-lt"/>
              </a:rPr>
              <a:t> </a:t>
            </a:r>
            <a:br>
              <a:rPr lang="pl-PL" altLang="pl-PL" b="1" dirty="0">
                <a:solidFill>
                  <a:schemeClr val="tx1"/>
                </a:solidFill>
                <a:latin typeface="+mj-lt"/>
              </a:rPr>
            </a:br>
            <a:r>
              <a:rPr lang="de-CH" altLang="pl-PL" b="1" dirty="0">
                <a:solidFill>
                  <a:schemeClr val="tx1"/>
                </a:solidFill>
                <a:latin typeface="+mj-lt"/>
              </a:rPr>
              <a:t>i </a:t>
            </a:r>
            <a:r>
              <a:rPr lang="de-CH" altLang="pl-PL" b="1" dirty="0" err="1">
                <a:solidFill>
                  <a:schemeClr val="tx1"/>
                </a:solidFill>
                <a:latin typeface="+mj-lt"/>
              </a:rPr>
              <a:t>niepełnosprawności</a:t>
            </a:r>
            <a:r>
              <a:rPr lang="de-CH" altLang="pl-PL" b="1" dirty="0">
                <a:solidFill>
                  <a:schemeClr val="tx1"/>
                </a:solidFill>
                <a:latin typeface="+mj-lt"/>
              </a:rPr>
              <a:t> ICF</a:t>
            </a:r>
          </a:p>
        </p:txBody>
      </p:sp>
      <p:sp>
        <p:nvSpPr>
          <p:cNvPr id="34" name="Text Box 26">
            <a:extLst>
              <a:ext uri="{FF2B5EF4-FFF2-40B4-BE49-F238E27FC236}">
                <a16:creationId xmlns:a16="http://schemas.microsoft.com/office/drawing/2014/main" id="{0AF65172-37DA-45AE-B834-1A87345A4D55}"/>
              </a:ext>
            </a:extLst>
          </p:cNvPr>
          <p:cNvSpPr txBox="1">
            <a:spLocks noChangeArrowheads="1"/>
          </p:cNvSpPr>
          <p:nvPr/>
        </p:nvSpPr>
        <p:spPr bwMode="auto">
          <a:xfrm>
            <a:off x="3850838" y="2748886"/>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additive="repl">
                                        <p:cTn id="6" dur="1" fill="hold">
                                          <p:stCondLst>
                                            <p:cond delay="0"/>
                                          </p:stCondLst>
                                        </p:cTn>
                                        <p:tgtEl>
                                          <p:spTgt spid="59417"/>
                                        </p:tgtEl>
                                        <p:attrNameLst>
                                          <p:attrName>style.visibility</p:attrName>
                                        </p:attrNameLst>
                                      </p:cBhvr>
                                      <p:to>
                                        <p:strVal val="visible"/>
                                      </p:to>
                                    </p:set>
                                    <p:animEffect transition="in" filter="wipe(left)">
                                      <p:cBhvr additive="repl">
                                        <p:cTn id="7" dur="1000"/>
                                        <p:tgtEl>
                                          <p:spTgt spid="59417"/>
                                        </p:tgtEl>
                                      </p:cBhvr>
                                    </p:animEffect>
                                  </p:childTnLst>
                                </p:cTn>
                              </p:par>
                            </p:childTnLst>
                          </p:cTn>
                        </p:par>
                        <p:par>
                          <p:cTn id="8" fill="hold">
                            <p:stCondLst>
                              <p:cond delay="1000"/>
                            </p:stCondLst>
                            <p:childTnLst>
                              <p:par>
                                <p:cTn id="9" presetID="10" presetClass="entr" fill="hold" nodeType="afterEffect">
                                  <p:stCondLst>
                                    <p:cond delay="250"/>
                                  </p:stCondLst>
                                  <p:childTnLst>
                                    <p:set>
                                      <p:cBhvr additive="repl">
                                        <p:cTn id="10" dur="1" fill="hold">
                                          <p:stCondLst>
                                            <p:cond delay="0"/>
                                          </p:stCondLst>
                                        </p:cTn>
                                        <p:tgtEl>
                                          <p:spTgt spid="34"/>
                                        </p:tgtEl>
                                        <p:attrNameLst>
                                          <p:attrName>style.visibility</p:attrName>
                                        </p:attrNameLst>
                                      </p:cBhvr>
                                      <p:to>
                                        <p:strVal val="visible"/>
                                      </p:to>
                                    </p:set>
                                    <p:animEffect transition="in" filter="fade">
                                      <p:cBhvr additive="repl">
                                        <p:cTn id="1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09732C41-EBF4-4056-BFF8-00B02C1F61A8}"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17</a:t>
            </a:fld>
            <a:endParaRPr lang="de-CH" altLang="pl-PL" sz="1200" b="1">
              <a:solidFill>
                <a:srgbClr val="4D4D4D"/>
              </a:solidFill>
              <a:latin typeface="Verdana" pitchFamily="34" charset="0"/>
            </a:endParaRPr>
          </a:p>
        </p:txBody>
      </p:sp>
      <p:sp>
        <p:nvSpPr>
          <p:cNvPr id="56323" name="AutoShape 2"/>
          <p:cNvSpPr>
            <a:spLocks noChangeArrowheads="1"/>
          </p:cNvSpPr>
          <p:nvPr/>
        </p:nvSpPr>
        <p:spPr bwMode="auto">
          <a:xfrm>
            <a:off x="1631950" y="5116512"/>
            <a:ext cx="8069260" cy="1600226"/>
          </a:xfrm>
          <a:prstGeom prst="wedgeRoundRectCallout">
            <a:avLst>
              <a:gd name="adj1" fmla="val -14727"/>
              <a:gd name="adj2" fmla="val 42958"/>
              <a:gd name="adj3" fmla="val 16667"/>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en-US" altLang="pl-PL" sz="1400" dirty="0">
              <a:solidFill>
                <a:srgbClr val="606060"/>
              </a:solidFill>
              <a:latin typeface="Verdana" pitchFamily="34" charset="0"/>
            </a:endParaRPr>
          </a:p>
          <a:p>
            <a:pPr eaLnBrk="1" hangingPunct="1">
              <a:buClr>
                <a:srgbClr val="000000"/>
              </a:buClr>
              <a:buSzPct val="100000"/>
              <a:buFont typeface="Times New Roman" pitchFamily="18" charset="0"/>
              <a:buNone/>
            </a:pPr>
            <a:r>
              <a:rPr lang="pl-PL" altLang="pl-PL" sz="1500" i="1" dirty="0">
                <a:solidFill>
                  <a:schemeClr val="tx1"/>
                </a:solidFill>
                <a:latin typeface="Arial" pitchFamily="34" charset="0"/>
              </a:rPr>
              <a:t>Lekarz </a:t>
            </a:r>
            <a:r>
              <a:rPr lang="en-US" altLang="pl-PL" sz="1500" i="1" dirty="0">
                <a:solidFill>
                  <a:schemeClr val="tx1"/>
                </a:solidFill>
                <a:latin typeface="Arial" pitchFamily="34" charset="0"/>
              </a:rPr>
              <a:t>:</a:t>
            </a:r>
            <a:r>
              <a:rPr lang="pl-PL" altLang="pl-PL" sz="1500" i="1" dirty="0">
                <a:solidFill>
                  <a:schemeClr val="tx1"/>
                </a:solidFill>
                <a:latin typeface="Arial" pitchFamily="34" charset="0"/>
              </a:rPr>
              <a:t> Pan Marek ma </a:t>
            </a:r>
            <a:r>
              <a:rPr lang="pl-PL" altLang="pl-PL" sz="1500" b="1" i="1" u="sng" dirty="0">
                <a:solidFill>
                  <a:schemeClr val="tx1"/>
                </a:solidFill>
                <a:latin typeface="Arial" pitchFamily="34" charset="0"/>
              </a:rPr>
              <a:t>24 lata</a:t>
            </a:r>
            <a:r>
              <a:rPr lang="pl-PL" altLang="pl-PL" sz="1500" i="1" u="sng" dirty="0">
                <a:solidFill>
                  <a:schemeClr val="tx1"/>
                </a:solidFill>
                <a:latin typeface="Arial" pitchFamily="34" charset="0"/>
              </a:rPr>
              <a:t>, </a:t>
            </a:r>
            <a:r>
              <a:rPr lang="pl-PL" altLang="pl-PL" sz="1500" i="1" dirty="0">
                <a:solidFill>
                  <a:schemeClr val="tx1"/>
                </a:solidFill>
                <a:latin typeface="Arial" pitchFamily="34" charset="0"/>
              </a:rPr>
              <a:t>przed wypadkiem był </a:t>
            </a:r>
            <a:r>
              <a:rPr lang="pl-PL" altLang="pl-PL" sz="1500" b="1" i="1" u="sng" dirty="0">
                <a:solidFill>
                  <a:schemeClr val="tx1"/>
                </a:solidFill>
                <a:latin typeface="Arial" pitchFamily="34" charset="0"/>
              </a:rPr>
              <a:t>aktywny fizycznie</a:t>
            </a:r>
            <a:r>
              <a:rPr lang="pl-PL" altLang="pl-PL" sz="1500" i="1" dirty="0">
                <a:solidFill>
                  <a:schemeClr val="tx1"/>
                </a:solidFill>
                <a:latin typeface="Arial" pitchFamily="34" charset="0"/>
              </a:rPr>
              <a:t>, lubił </a:t>
            </a:r>
            <a:r>
              <a:rPr lang="pl-PL" altLang="pl-PL" sz="1500" b="1" i="1" u="sng" dirty="0">
                <a:solidFill>
                  <a:schemeClr val="tx1"/>
                </a:solidFill>
                <a:latin typeface="Arial" pitchFamily="34" charset="0"/>
              </a:rPr>
              <a:t>sport i podróże</a:t>
            </a:r>
            <a:r>
              <a:rPr lang="pl-PL" altLang="pl-PL" sz="1500" i="1" dirty="0">
                <a:solidFill>
                  <a:schemeClr val="tx1"/>
                </a:solidFill>
                <a:latin typeface="Arial" pitchFamily="34" charset="0"/>
              </a:rPr>
              <a:t>, ukończył </a:t>
            </a:r>
            <a:r>
              <a:rPr lang="pl-PL" altLang="pl-PL" sz="1500" b="1" i="1" u="sng" dirty="0">
                <a:solidFill>
                  <a:schemeClr val="tx1"/>
                </a:solidFill>
                <a:latin typeface="Arial" pitchFamily="34" charset="0"/>
              </a:rPr>
              <a:t>studia informatyczne</a:t>
            </a:r>
            <a:r>
              <a:rPr lang="pl-PL" altLang="pl-PL" sz="1500" i="1" dirty="0">
                <a:solidFill>
                  <a:schemeClr val="tx1"/>
                </a:solidFill>
                <a:latin typeface="Arial" pitchFamily="34" charset="0"/>
              </a:rPr>
              <a:t>, chce rzucić </a:t>
            </a:r>
            <a:r>
              <a:rPr lang="pl-PL" altLang="pl-PL" sz="1500" b="1" i="1" u="sng" dirty="0">
                <a:solidFill>
                  <a:schemeClr val="tx1"/>
                </a:solidFill>
                <a:latin typeface="Arial" pitchFamily="34" charset="0"/>
              </a:rPr>
              <a:t>palenie</a:t>
            </a:r>
            <a:r>
              <a:rPr lang="pl-PL" altLang="pl-PL" sz="1500" b="1" i="1" dirty="0">
                <a:solidFill>
                  <a:schemeClr val="tx1"/>
                </a:solidFill>
                <a:latin typeface="Arial" pitchFamily="34" charset="0"/>
              </a:rPr>
              <a:t>, </a:t>
            </a:r>
            <a:r>
              <a:rPr lang="pl-PL" altLang="pl-PL" sz="1500" i="1" dirty="0">
                <a:solidFill>
                  <a:schemeClr val="tx1"/>
                </a:solidFill>
                <a:latin typeface="Arial" pitchFamily="34" charset="0"/>
              </a:rPr>
              <a:t>do którego powrócił 2 lata po urazie, podkreśla, że wypadek odebrał mu wszystko i </a:t>
            </a:r>
            <a:r>
              <a:rPr lang="pl-PL" altLang="pl-PL" sz="1500" b="1" i="1" u="sng" dirty="0">
                <a:solidFill>
                  <a:schemeClr val="tx1"/>
                </a:solidFill>
                <a:latin typeface="Arial" pitchFamily="34" charset="0"/>
              </a:rPr>
              <a:t>trudno mu się z tym pogodzić, </a:t>
            </a:r>
            <a:r>
              <a:rPr lang="pl-PL" altLang="pl-PL" sz="1500" i="1" dirty="0">
                <a:solidFill>
                  <a:schemeClr val="tx1"/>
                </a:solidFill>
                <a:latin typeface="Arial" pitchFamily="34" charset="0"/>
              </a:rPr>
              <a:t>zupełnie stracił motywację</a:t>
            </a:r>
            <a:r>
              <a:rPr lang="pl-PL" altLang="pl-PL" sz="1500" i="1" u="sng" dirty="0">
                <a:solidFill>
                  <a:schemeClr val="tx1"/>
                </a:solidFill>
                <a:latin typeface="Arial" pitchFamily="34" charset="0"/>
              </a:rPr>
              <a:t>”</a:t>
            </a:r>
          </a:p>
          <a:p>
            <a:pPr eaLnBrk="1" hangingPunct="1">
              <a:buClr>
                <a:srgbClr val="000000"/>
              </a:buClr>
              <a:buSzPct val="100000"/>
              <a:buFont typeface="Times New Roman" pitchFamily="18" charset="0"/>
              <a:buNone/>
            </a:pPr>
            <a:r>
              <a:rPr lang="pl-PL" altLang="pl-PL" sz="1500" b="1" i="1" dirty="0">
                <a:solidFill>
                  <a:schemeClr val="tx1"/>
                </a:solidFill>
                <a:latin typeface="Arial" pitchFamily="34" charset="0"/>
              </a:rPr>
              <a:t> </a:t>
            </a:r>
            <a:endParaRPr lang="pl-PL" altLang="pl-PL" sz="1500" i="1" dirty="0">
              <a:solidFill>
                <a:schemeClr val="tx1"/>
              </a:solidFill>
              <a:latin typeface="Arial" pitchFamily="34" charset="0"/>
            </a:endParaRPr>
          </a:p>
          <a:p>
            <a:pPr eaLnBrk="1" hangingPunct="1">
              <a:buClr>
                <a:srgbClr val="000000"/>
              </a:buClr>
              <a:buSzPct val="100000"/>
              <a:buFont typeface="Times New Roman" pitchFamily="18" charset="0"/>
              <a:buNone/>
            </a:pPr>
            <a:endParaRPr lang="en-US" altLang="pl-PL" sz="1500" i="1" dirty="0">
              <a:solidFill>
                <a:schemeClr val="tx1"/>
              </a:solidFill>
              <a:latin typeface="Arial" pitchFamily="34" charset="0"/>
            </a:endParaRPr>
          </a:p>
        </p:txBody>
      </p:sp>
      <p:sp>
        <p:nvSpPr>
          <p:cNvPr id="56360" name="Text Box 6"/>
          <p:cNvSpPr txBox="1">
            <a:spLocks noChangeArrowheads="1"/>
          </p:cNvSpPr>
          <p:nvPr/>
        </p:nvSpPr>
        <p:spPr bwMode="auto">
          <a:xfrm>
            <a:off x="5749926" y="3648732"/>
            <a:ext cx="2726246" cy="309958"/>
          </a:xfrm>
          <a:prstGeom prst="rect">
            <a:avLst/>
          </a:prstGeom>
          <a:solidFill>
            <a:schemeClr val="bg1"/>
          </a:solidFill>
          <a:ln>
            <a:noFill/>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dirty="0" err="1">
                <a:solidFill>
                  <a:srgbClr val="C00000"/>
                </a:solidFill>
                <a:latin typeface="Arial" pitchFamily="34" charset="0"/>
              </a:rPr>
              <a:t>Czynniki</a:t>
            </a:r>
            <a:r>
              <a:rPr lang="en-US" altLang="pl-PL" sz="1400" b="1" dirty="0">
                <a:solidFill>
                  <a:srgbClr val="C00000"/>
                </a:solidFill>
                <a:latin typeface="Arial" pitchFamily="34" charset="0"/>
              </a:rPr>
              <a:t> </a:t>
            </a:r>
            <a:r>
              <a:rPr lang="en-US" altLang="pl-PL" sz="1400" b="1" dirty="0" err="1">
                <a:solidFill>
                  <a:srgbClr val="C00000"/>
                </a:solidFill>
                <a:latin typeface="Arial" pitchFamily="34" charset="0"/>
              </a:rPr>
              <a:t>osob</a:t>
            </a:r>
            <a:r>
              <a:rPr lang="pl-PL" altLang="pl-PL" sz="1400" b="1" dirty="0">
                <a:solidFill>
                  <a:srgbClr val="C00000"/>
                </a:solidFill>
                <a:latin typeface="Arial" pitchFamily="34" charset="0"/>
              </a:rPr>
              <a:t>owe</a:t>
            </a:r>
            <a:endParaRPr lang="en-US" altLang="pl-PL" sz="1400" b="1" dirty="0">
              <a:solidFill>
                <a:srgbClr val="C00000"/>
              </a:solidFill>
              <a:latin typeface="Arial" pitchFamily="34" charset="0"/>
            </a:endParaRPr>
          </a:p>
        </p:txBody>
      </p:sp>
      <p:grpSp>
        <p:nvGrpSpPr>
          <p:cNvPr id="56361" name="Group 7"/>
          <p:cNvGrpSpPr>
            <a:grpSpLocks/>
          </p:cNvGrpSpPr>
          <p:nvPr/>
        </p:nvGrpSpPr>
        <p:grpSpPr bwMode="auto">
          <a:xfrm>
            <a:off x="3802063" y="2730273"/>
            <a:ext cx="4114716" cy="1059092"/>
            <a:chOff x="3031" y="1981"/>
            <a:chExt cx="2273" cy="406"/>
          </a:xfrm>
        </p:grpSpPr>
        <p:sp>
          <p:nvSpPr>
            <p:cNvPr id="56372" name="Line 8"/>
            <p:cNvSpPr>
              <a:spLocks noChangeShapeType="1"/>
            </p:cNvSpPr>
            <p:nvPr/>
          </p:nvSpPr>
          <p:spPr bwMode="auto">
            <a:xfrm>
              <a:off x="4880" y="2282"/>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56373" name="Group 9"/>
            <p:cNvGrpSpPr>
              <a:grpSpLocks/>
            </p:cNvGrpSpPr>
            <p:nvPr/>
          </p:nvGrpSpPr>
          <p:grpSpPr bwMode="auto">
            <a:xfrm>
              <a:off x="3031" y="1981"/>
              <a:ext cx="2273" cy="406"/>
              <a:chOff x="3031" y="1981"/>
              <a:chExt cx="2273" cy="406"/>
            </a:xfrm>
          </p:grpSpPr>
          <p:sp>
            <p:nvSpPr>
              <p:cNvPr id="56374" name="Line 10"/>
              <p:cNvSpPr>
                <a:spLocks noChangeShapeType="1"/>
              </p:cNvSpPr>
              <p:nvPr/>
            </p:nvSpPr>
            <p:spPr bwMode="auto">
              <a:xfrm>
                <a:off x="3306" y="2282"/>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375" name="Line 11"/>
              <p:cNvSpPr>
                <a:spLocks noChangeShapeType="1"/>
              </p:cNvSpPr>
              <p:nvPr/>
            </p:nvSpPr>
            <p:spPr bwMode="auto">
              <a:xfrm>
                <a:off x="3306" y="2282"/>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6376" name="Line 12"/>
              <p:cNvSpPr>
                <a:spLocks noChangeShapeType="1"/>
              </p:cNvSpPr>
              <p:nvPr/>
            </p:nvSpPr>
            <p:spPr bwMode="auto">
              <a:xfrm flipV="1">
                <a:off x="4130" y="1980"/>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377" name="Line 13"/>
              <p:cNvSpPr>
                <a:spLocks noChangeShapeType="1"/>
              </p:cNvSpPr>
              <p:nvPr/>
            </p:nvSpPr>
            <p:spPr bwMode="auto">
              <a:xfrm>
                <a:off x="3031" y="2176"/>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6378" name="Line 14"/>
              <p:cNvSpPr>
                <a:spLocks noChangeShapeType="1"/>
              </p:cNvSpPr>
              <p:nvPr/>
            </p:nvSpPr>
            <p:spPr bwMode="auto">
              <a:xfrm flipV="1">
                <a:off x="3031" y="1981"/>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379" name="Line 15"/>
              <p:cNvSpPr>
                <a:spLocks noChangeShapeType="1"/>
              </p:cNvSpPr>
              <p:nvPr/>
            </p:nvSpPr>
            <p:spPr bwMode="auto">
              <a:xfrm flipV="1">
                <a:off x="5304" y="1981"/>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56362" name="Group 16"/>
          <p:cNvGrpSpPr>
            <a:grpSpLocks/>
          </p:cNvGrpSpPr>
          <p:nvPr/>
        </p:nvGrpSpPr>
        <p:grpSpPr bwMode="auto">
          <a:xfrm>
            <a:off x="3802063" y="1905767"/>
            <a:ext cx="4114716" cy="646933"/>
            <a:chOff x="3031" y="1360"/>
            <a:chExt cx="2273" cy="248"/>
          </a:xfrm>
        </p:grpSpPr>
        <p:sp>
          <p:nvSpPr>
            <p:cNvPr id="56368" name="Line 17"/>
            <p:cNvSpPr>
              <a:spLocks noChangeShapeType="1"/>
            </p:cNvSpPr>
            <p:nvPr/>
          </p:nvSpPr>
          <p:spPr bwMode="auto">
            <a:xfrm>
              <a:off x="4130" y="1360"/>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369" name="Line 18"/>
            <p:cNvSpPr>
              <a:spLocks noChangeShapeType="1"/>
            </p:cNvSpPr>
            <p:nvPr/>
          </p:nvSpPr>
          <p:spPr bwMode="auto">
            <a:xfrm>
              <a:off x="3031" y="1470"/>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56370" name="Line 19"/>
            <p:cNvSpPr>
              <a:spLocks noChangeShapeType="1"/>
            </p:cNvSpPr>
            <p:nvPr/>
          </p:nvSpPr>
          <p:spPr bwMode="auto">
            <a:xfrm>
              <a:off x="3031" y="1470"/>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371" name="Line 20"/>
            <p:cNvSpPr>
              <a:spLocks noChangeShapeType="1"/>
            </p:cNvSpPr>
            <p:nvPr/>
          </p:nvSpPr>
          <p:spPr bwMode="auto">
            <a:xfrm>
              <a:off x="5304" y="1470"/>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6363" name="Text Box 21"/>
          <p:cNvSpPr txBox="1">
            <a:spLocks noChangeArrowheads="1"/>
          </p:cNvSpPr>
          <p:nvPr/>
        </p:nvSpPr>
        <p:spPr bwMode="auto">
          <a:xfrm>
            <a:off x="3057526" y="2487621"/>
            <a:ext cx="1763191" cy="48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56366" name="Line 24"/>
          <p:cNvSpPr>
            <a:spLocks noChangeShapeType="1"/>
          </p:cNvSpPr>
          <p:nvPr/>
        </p:nvSpPr>
        <p:spPr bwMode="auto">
          <a:xfrm>
            <a:off x="4210422" y="2889817"/>
            <a:ext cx="457996" cy="260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367" name="Line 25"/>
          <p:cNvSpPr>
            <a:spLocks noChangeShapeType="1"/>
          </p:cNvSpPr>
          <p:nvPr/>
        </p:nvSpPr>
        <p:spPr bwMode="auto">
          <a:xfrm>
            <a:off x="6092825" y="2889817"/>
            <a:ext cx="457996" cy="260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331" name="Oval 56"/>
          <p:cNvSpPr>
            <a:spLocks noChangeArrowheads="1"/>
          </p:cNvSpPr>
          <p:nvPr/>
        </p:nvSpPr>
        <p:spPr bwMode="auto">
          <a:xfrm rot="21300000">
            <a:off x="5751908" y="3346513"/>
            <a:ext cx="2797395" cy="1034940"/>
          </a:xfrm>
          <a:prstGeom prst="ellipse">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60" name="Text Box 31"/>
          <p:cNvSpPr txBox="1">
            <a:spLocks noChangeArrowheads="1"/>
          </p:cNvSpPr>
          <p:nvPr/>
        </p:nvSpPr>
        <p:spPr bwMode="auto">
          <a:xfrm>
            <a:off x="3023238" y="2322183"/>
            <a:ext cx="1894943"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siła </a:t>
            </a:r>
            <a:r>
              <a:rPr lang="de-CH" altLang="pl-PL" sz="800" dirty="0" err="1">
                <a:solidFill>
                  <a:srgbClr val="606060"/>
                </a:solidFill>
                <a:latin typeface="Verdana" pitchFamily="34" charset="0"/>
              </a:rPr>
              <a:t>mięśniowa</a:t>
            </a:r>
            <a:r>
              <a:rPr lang="de-CH" altLang="pl-PL" sz="800" dirty="0">
                <a:solidFill>
                  <a:srgbClr val="606060"/>
                </a:solidFill>
                <a:latin typeface="Verdana" pitchFamily="34" charset="0"/>
              </a:rPr>
              <a:t> </a:t>
            </a:r>
            <a:r>
              <a:rPr lang="de-CH" altLang="pl-PL" sz="800" dirty="0" err="1">
                <a:solidFill>
                  <a:srgbClr val="606060"/>
                </a:solidFill>
                <a:latin typeface="Verdana" pitchFamily="34" charset="0"/>
              </a:rPr>
              <a:t>ramio</a:t>
            </a:r>
            <a:r>
              <a:rPr lang="pl-PL" altLang="pl-PL" sz="800" dirty="0" err="1">
                <a:solidFill>
                  <a:srgbClr val="606060"/>
                </a:solidFill>
                <a:latin typeface="Verdana" pitchFamily="34" charset="0"/>
              </a:rPr>
              <a:t>n,zaniki</a:t>
            </a:r>
            <a:r>
              <a:rPr lang="pl-PL" altLang="pl-PL" sz="800" dirty="0">
                <a:solidFill>
                  <a:srgbClr val="606060"/>
                </a:solidFill>
                <a:latin typeface="Verdana" pitchFamily="34" charset="0"/>
              </a:rPr>
              <a:t> mięśniowe, kontrola oddawania moczu i stolca, ograniczenia </a:t>
            </a:r>
            <a:r>
              <a:rPr lang="pl-PL" altLang="pl-PL" sz="800" dirty="0" err="1">
                <a:solidFill>
                  <a:srgbClr val="606060"/>
                </a:solidFill>
                <a:latin typeface="Verdana" pitchFamily="34" charset="0"/>
              </a:rPr>
              <a:t>ruchomości,trudności</a:t>
            </a:r>
            <a:r>
              <a:rPr lang="pl-PL" altLang="pl-PL" sz="800" dirty="0">
                <a:solidFill>
                  <a:srgbClr val="606060"/>
                </a:solidFill>
                <a:latin typeface="Verdana" pitchFamily="34" charset="0"/>
              </a:rPr>
              <a:t> z oddychaniem i utrzymaniem temperatury ciała, odleżyna, skostnienie </a:t>
            </a:r>
            <a:br>
              <a:rPr lang="pl-PL" altLang="pl-PL" sz="800" dirty="0">
                <a:solidFill>
                  <a:srgbClr val="606060"/>
                </a:solidFill>
                <a:latin typeface="Verdana" pitchFamily="34" charset="0"/>
              </a:rPr>
            </a:br>
            <a:endParaRPr lang="de-CH" altLang="pl-PL" sz="800" dirty="0">
              <a:solidFill>
                <a:srgbClr val="606060"/>
              </a:solidFill>
              <a:latin typeface="Verdana" pitchFamily="34" charset="0"/>
            </a:endParaRPr>
          </a:p>
        </p:txBody>
      </p:sp>
      <p:sp>
        <p:nvSpPr>
          <p:cNvPr id="61" name="Text Box 37"/>
          <p:cNvSpPr txBox="1">
            <a:spLocks noChangeArrowheads="1"/>
          </p:cNvSpPr>
          <p:nvPr/>
        </p:nvSpPr>
        <p:spPr bwMode="auto">
          <a:xfrm>
            <a:off x="4709320" y="2418064"/>
            <a:ext cx="1730238"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pl-PL" altLang="pl-PL" sz="800" dirty="0">
                <a:solidFill>
                  <a:srgbClr val="606060"/>
                </a:solidFill>
                <a:latin typeface="Verdana" pitchFamily="34" charset="0"/>
              </a:rPr>
              <a:t>Obracanie się, utrzymanie pozycji siedzącej, </a:t>
            </a:r>
            <a:r>
              <a:rPr lang="de-CH" altLang="pl-PL" sz="800" dirty="0" err="1">
                <a:solidFill>
                  <a:srgbClr val="606060"/>
                </a:solidFill>
                <a:latin typeface="Verdana" pitchFamily="34" charset="0"/>
              </a:rPr>
              <a:t>chodzenie</a:t>
            </a:r>
            <a:r>
              <a:rPr lang="de-CH" altLang="pl-PL" sz="800" dirty="0">
                <a:solidFill>
                  <a:srgbClr val="606060"/>
                </a:solidFill>
                <a:latin typeface="Verdana" pitchFamily="34" charset="0"/>
              </a:rPr>
              <a:t> do </a:t>
            </a:r>
            <a:r>
              <a:rPr lang="de-CH" altLang="pl-PL" sz="800" dirty="0" err="1">
                <a:solidFill>
                  <a:srgbClr val="606060"/>
                </a:solidFill>
                <a:latin typeface="Verdana" pitchFamily="34" charset="0"/>
              </a:rPr>
              <a:t>toalety</a:t>
            </a:r>
            <a:r>
              <a:rPr lang="pl-PL" altLang="pl-PL" sz="800" dirty="0">
                <a:solidFill>
                  <a:srgbClr val="606060"/>
                </a:solidFill>
                <a:latin typeface="Verdana" pitchFamily="34" charset="0"/>
              </a:rPr>
              <a:t>,poruszanie się wózkiem, mycie się, kąpiel</a:t>
            </a:r>
            <a:endParaRPr lang="de-CH" altLang="pl-PL" sz="800" dirty="0">
              <a:solidFill>
                <a:srgbClr val="606060"/>
              </a:solidFill>
              <a:latin typeface="Verdana" pitchFamily="34" charset="0"/>
            </a:endParaRPr>
          </a:p>
        </p:txBody>
      </p:sp>
      <p:sp>
        <p:nvSpPr>
          <p:cNvPr id="62" name="Text Box 43"/>
          <p:cNvSpPr txBox="1">
            <a:spLocks noChangeArrowheads="1"/>
          </p:cNvSpPr>
          <p:nvPr/>
        </p:nvSpPr>
        <p:spPr bwMode="auto">
          <a:xfrm>
            <a:off x="7068687" y="2434925"/>
            <a:ext cx="169618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de-CH" altLang="pl-PL" sz="800" dirty="0">
                <a:solidFill>
                  <a:srgbClr val="606060"/>
                </a:solidFill>
                <a:latin typeface="Verdana" pitchFamily="34" charset="0"/>
              </a:rPr>
              <a:t>spotkania z </a:t>
            </a:r>
            <a:r>
              <a:rPr lang="de-CH" altLang="pl-PL" sz="800" dirty="0" err="1">
                <a:solidFill>
                  <a:srgbClr val="606060"/>
                </a:solidFill>
                <a:latin typeface="Verdana" pitchFamily="34" charset="0"/>
              </a:rPr>
              <a:t>przyjaciółmi</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rozmowy, </a:t>
            </a:r>
            <a:r>
              <a:rPr lang="pl-PL" altLang="pl-PL" sz="800" dirty="0" err="1">
                <a:solidFill>
                  <a:srgbClr val="606060"/>
                </a:solidFill>
                <a:latin typeface="Verdana" pitchFamily="34" charset="0"/>
              </a:rPr>
              <a:t>sportpr,praca</a:t>
            </a:r>
            <a:r>
              <a:rPr lang="pl-PL" altLang="pl-PL" sz="800" dirty="0">
                <a:solidFill>
                  <a:srgbClr val="606060"/>
                </a:solidFill>
                <a:latin typeface="Verdana" pitchFamily="34" charset="0"/>
              </a:rPr>
              <a:t>, podróże</a:t>
            </a:r>
            <a:endParaRPr lang="de-CH" altLang="pl-PL" sz="800" dirty="0">
              <a:solidFill>
                <a:srgbClr val="606060"/>
              </a:solidFill>
              <a:latin typeface="Verdana" pitchFamily="34" charset="0"/>
            </a:endParaRPr>
          </a:p>
        </p:txBody>
      </p:sp>
      <p:sp>
        <p:nvSpPr>
          <p:cNvPr id="63" name="Text Box 50"/>
          <p:cNvSpPr txBox="1">
            <a:spLocks noChangeArrowheads="1"/>
          </p:cNvSpPr>
          <p:nvPr/>
        </p:nvSpPr>
        <p:spPr bwMode="auto">
          <a:xfrm>
            <a:off x="3568207" y="3824002"/>
            <a:ext cx="2006232"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625"/>
              </a:spcBef>
              <a:buClr>
                <a:srgbClr val="000000"/>
              </a:buClr>
              <a:buSzPct val="100000"/>
            </a:pPr>
            <a:r>
              <a:rPr lang="pl-PL" altLang="pl-PL" sz="800" dirty="0">
                <a:solidFill>
                  <a:srgbClr val="606060"/>
                </a:solidFill>
                <a:latin typeface="Verdana" pitchFamily="34" charset="0"/>
              </a:rPr>
              <a:t>Wózek inwalidzki, samochód</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bariery architektoniczne</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rodzice, wolontariusze</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przyjaciele</a:t>
            </a:r>
            <a:br>
              <a:rPr lang="pl-PL" altLang="pl-PL" sz="800" dirty="0">
                <a:solidFill>
                  <a:srgbClr val="606060"/>
                </a:solidFill>
                <a:latin typeface="Verdana" pitchFamily="34" charset="0"/>
              </a:rPr>
            </a:br>
            <a:r>
              <a:rPr lang="pl-PL" altLang="pl-PL" sz="800" dirty="0">
                <a:solidFill>
                  <a:srgbClr val="606060"/>
                </a:solidFill>
                <a:latin typeface="Verdana" pitchFamily="34" charset="0"/>
              </a:rPr>
              <a:t>ubezpieczenie zdrowotne</a:t>
            </a:r>
            <a:endParaRPr lang="de-CH" altLang="pl-PL" sz="800" dirty="0">
              <a:solidFill>
                <a:srgbClr val="606060"/>
              </a:solidFill>
              <a:latin typeface="Verdana" pitchFamily="34" charset="0"/>
            </a:endParaRPr>
          </a:p>
        </p:txBody>
      </p:sp>
      <p:sp>
        <p:nvSpPr>
          <p:cNvPr id="33" name="Text Box 49">
            <a:extLst>
              <a:ext uri="{FF2B5EF4-FFF2-40B4-BE49-F238E27FC236}">
                <a16:creationId xmlns:a16="http://schemas.microsoft.com/office/drawing/2014/main" id="{E0762C47-7682-4F0C-98A5-B8C458E337F7}"/>
              </a:ext>
            </a:extLst>
          </p:cNvPr>
          <p:cNvSpPr txBox="1">
            <a:spLocks noChangeArrowheads="1"/>
          </p:cNvSpPr>
          <p:nvPr/>
        </p:nvSpPr>
        <p:spPr bwMode="auto">
          <a:xfrm>
            <a:off x="1732371" y="122212"/>
            <a:ext cx="8715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buClr>
                <a:srgbClr val="000000"/>
              </a:buClr>
              <a:buSzPct val="100000"/>
              <a:buFont typeface="Times New Roman" pitchFamily="18" charset="0"/>
              <a:buNone/>
            </a:pPr>
            <a:r>
              <a:rPr lang="de-CH" altLang="pl-PL" b="1" dirty="0">
                <a:solidFill>
                  <a:schemeClr val="tx1"/>
                </a:solidFill>
                <a:latin typeface="+mj-lt"/>
              </a:rPr>
              <a:t>Zintegrowany </a:t>
            </a:r>
            <a:r>
              <a:rPr lang="de-CH" altLang="pl-PL" b="1" dirty="0" err="1">
                <a:solidFill>
                  <a:schemeClr val="tx1"/>
                </a:solidFill>
                <a:latin typeface="+mj-lt"/>
              </a:rPr>
              <a:t>biopsychospołeczny</a:t>
            </a:r>
            <a:r>
              <a:rPr lang="de-CH" altLang="pl-PL" b="1" dirty="0">
                <a:solidFill>
                  <a:schemeClr val="tx1"/>
                </a:solidFill>
                <a:latin typeface="+mj-lt"/>
              </a:rPr>
              <a:t> </a:t>
            </a:r>
            <a:r>
              <a:rPr lang="de-CH" altLang="pl-PL" b="1" dirty="0" err="1">
                <a:solidFill>
                  <a:schemeClr val="tx1"/>
                </a:solidFill>
                <a:latin typeface="+mj-lt"/>
              </a:rPr>
              <a:t>model</a:t>
            </a:r>
            <a:r>
              <a:rPr lang="de-CH" altLang="pl-PL" b="1" dirty="0">
                <a:solidFill>
                  <a:schemeClr val="tx1"/>
                </a:solidFill>
                <a:latin typeface="+mj-lt"/>
              </a:rPr>
              <a:t> </a:t>
            </a:r>
            <a:r>
              <a:rPr lang="de-CH" altLang="pl-PL" b="1" dirty="0" err="1">
                <a:solidFill>
                  <a:schemeClr val="tx1"/>
                </a:solidFill>
                <a:latin typeface="+mj-lt"/>
              </a:rPr>
              <a:t>funkcjonowania</a:t>
            </a:r>
            <a:r>
              <a:rPr lang="de-CH" altLang="pl-PL" b="1" dirty="0">
                <a:solidFill>
                  <a:schemeClr val="tx1"/>
                </a:solidFill>
                <a:latin typeface="+mj-lt"/>
              </a:rPr>
              <a:t> </a:t>
            </a:r>
            <a:br>
              <a:rPr lang="pl-PL" altLang="pl-PL" b="1" dirty="0">
                <a:solidFill>
                  <a:schemeClr val="tx1"/>
                </a:solidFill>
                <a:latin typeface="+mj-lt"/>
              </a:rPr>
            </a:br>
            <a:r>
              <a:rPr lang="de-CH" altLang="pl-PL" b="1" dirty="0">
                <a:solidFill>
                  <a:schemeClr val="tx1"/>
                </a:solidFill>
                <a:latin typeface="+mj-lt"/>
              </a:rPr>
              <a:t>i </a:t>
            </a:r>
            <a:r>
              <a:rPr lang="de-CH" altLang="pl-PL" b="1" dirty="0" err="1">
                <a:solidFill>
                  <a:schemeClr val="tx1"/>
                </a:solidFill>
                <a:latin typeface="+mj-lt"/>
              </a:rPr>
              <a:t>niepełnosprawności</a:t>
            </a:r>
            <a:r>
              <a:rPr lang="de-CH" altLang="pl-PL" b="1" dirty="0">
                <a:solidFill>
                  <a:schemeClr val="tx1"/>
                </a:solidFill>
                <a:latin typeface="+mj-lt"/>
              </a:rPr>
              <a:t> ICF</a:t>
            </a:r>
          </a:p>
        </p:txBody>
      </p:sp>
      <p:sp>
        <p:nvSpPr>
          <p:cNvPr id="34" name="Text Box 26">
            <a:extLst>
              <a:ext uri="{FF2B5EF4-FFF2-40B4-BE49-F238E27FC236}">
                <a16:creationId xmlns:a16="http://schemas.microsoft.com/office/drawing/2014/main" id="{B3D9DEB1-2F77-4C5C-A654-1B0ADCB5EB6C}"/>
              </a:ext>
            </a:extLst>
          </p:cNvPr>
          <p:cNvSpPr txBox="1">
            <a:spLocks noChangeArrowheads="1"/>
          </p:cNvSpPr>
          <p:nvPr/>
        </p:nvSpPr>
        <p:spPr bwMode="auto">
          <a:xfrm>
            <a:off x="4165601" y="1243780"/>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250"/>
                                  </p:stCondLst>
                                  <p:childTnLst>
                                    <p:set>
                                      <p:cBhvr additive="repl">
                                        <p:cTn id="6" dur="1" fill="hold">
                                          <p:stCondLst>
                                            <p:cond delay="0"/>
                                          </p:stCondLst>
                                        </p:cTn>
                                        <p:tgtEl>
                                          <p:spTgt spid="34"/>
                                        </p:tgtEl>
                                        <p:attrNameLst>
                                          <p:attrName>style.visibility</p:attrName>
                                        </p:attrNameLst>
                                      </p:cBhvr>
                                      <p:to>
                                        <p:strVal val="visible"/>
                                      </p:to>
                                    </p:set>
                                    <p:animEffect transition="in" filter="fade">
                                      <p:cBhvr additive="repl">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2"/>
          <p:cNvSpPr txBox="1">
            <a:spLocks noChangeArrowheads="1"/>
          </p:cNvSpPr>
          <p:nvPr/>
        </p:nvSpPr>
        <p:spPr bwMode="auto">
          <a:xfrm>
            <a:off x="5779940" y="1855255"/>
            <a:ext cx="5883348" cy="31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125"/>
              </a:spcBef>
              <a:buClr>
                <a:srgbClr val="5F5F5F"/>
              </a:buClr>
              <a:buSzPct val="100000"/>
              <a:buFont typeface="Verdana" pitchFamily="34" charset="0"/>
              <a:buChar char="•"/>
            </a:pP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Łączy</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modele</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medyczne</a:t>
            </a:r>
            <a:r>
              <a:rPr lang="en-US" altLang="pl-PL" sz="1400" b="1" dirty="0">
                <a:solidFill>
                  <a:schemeClr val="tx1"/>
                </a:solidFill>
                <a:latin typeface="Verdana" pitchFamily="34" charset="0"/>
              </a:rPr>
              <a:t> i </a:t>
            </a:r>
            <a:r>
              <a:rPr lang="en-US" altLang="pl-PL" sz="1400" b="1" dirty="0" err="1">
                <a:solidFill>
                  <a:schemeClr val="tx1"/>
                </a:solidFill>
                <a:latin typeface="Verdana" pitchFamily="34" charset="0"/>
              </a:rPr>
              <a:t>społeczne</a:t>
            </a:r>
            <a:endParaRPr lang="en-US" altLang="pl-PL" sz="1400" b="1" dirty="0">
              <a:solidFill>
                <a:schemeClr val="tx1"/>
              </a:solidFill>
              <a:latin typeface="Verdana" pitchFamily="34" charset="0"/>
            </a:endParaRPr>
          </a:p>
          <a:p>
            <a:pPr>
              <a:spcBef>
                <a:spcPts val="1125"/>
              </a:spcBef>
              <a:buClr>
                <a:srgbClr val="5F5F5F"/>
              </a:buClr>
              <a:buSzPct val="100000"/>
              <a:buFont typeface="Verdana" pitchFamily="34" charset="0"/>
              <a:buChar char="•"/>
            </a:pP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Łączy</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różne</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podejścia</a:t>
            </a:r>
            <a:r>
              <a:rPr lang="en-US" altLang="pl-PL" sz="1400" b="1" dirty="0">
                <a:solidFill>
                  <a:schemeClr val="tx1"/>
                </a:solidFill>
                <a:latin typeface="Verdana" pitchFamily="34" charset="0"/>
              </a:rPr>
              <a:t> do </a:t>
            </a:r>
            <a:r>
              <a:rPr lang="en-US" altLang="pl-PL" sz="1400" b="1" dirty="0" err="1">
                <a:solidFill>
                  <a:schemeClr val="tx1"/>
                </a:solidFill>
                <a:latin typeface="Verdana" pitchFamily="34" charset="0"/>
              </a:rPr>
              <a:t>funkcjonowania</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biologiczne</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indywidualne</a:t>
            </a:r>
            <a:r>
              <a:rPr lang="en-US" altLang="pl-PL" sz="1400" b="1" dirty="0">
                <a:solidFill>
                  <a:schemeClr val="tx1"/>
                </a:solidFill>
                <a:latin typeface="Verdana" pitchFamily="34" charset="0"/>
              </a:rPr>
              <a:t> i </a:t>
            </a:r>
            <a:r>
              <a:rPr lang="en-US" altLang="pl-PL" sz="1400" b="1" dirty="0" err="1">
                <a:solidFill>
                  <a:schemeClr val="tx1"/>
                </a:solidFill>
                <a:latin typeface="Verdana" pitchFamily="34" charset="0"/>
              </a:rPr>
              <a:t>społeczne</a:t>
            </a:r>
            <a:r>
              <a:rPr lang="en-US" altLang="pl-PL" sz="1400" b="1" dirty="0">
                <a:solidFill>
                  <a:schemeClr val="tx1"/>
                </a:solidFill>
                <a:latin typeface="Verdana" pitchFamily="34" charset="0"/>
              </a:rPr>
              <a:t>)</a:t>
            </a:r>
            <a:r>
              <a:rPr lang="ar-SA" altLang="pl-PL" sz="1400" b="1" dirty="0">
                <a:solidFill>
                  <a:schemeClr val="tx1"/>
                </a:solidFill>
                <a:latin typeface="Verdana" pitchFamily="34" charset="0"/>
              </a:rPr>
              <a:t>‏</a:t>
            </a:r>
            <a:endParaRPr lang="en-US" altLang="pl-PL" sz="1400" b="1" dirty="0">
              <a:solidFill>
                <a:schemeClr val="tx1"/>
              </a:solidFill>
              <a:latin typeface="Verdana" pitchFamily="34" charset="0"/>
            </a:endParaRPr>
          </a:p>
          <a:p>
            <a:pPr>
              <a:spcBef>
                <a:spcPts val="1125"/>
              </a:spcBef>
              <a:buClr>
                <a:srgbClr val="5F5F5F"/>
              </a:buClr>
              <a:buSzPct val="100000"/>
              <a:buFont typeface="Verdana" pitchFamily="34" charset="0"/>
              <a:buChar char="•"/>
            </a:pPr>
            <a:r>
              <a:rPr lang="en-US" altLang="pl-PL" sz="1400" b="1" dirty="0">
                <a:solidFill>
                  <a:schemeClr val="tx1"/>
                </a:solidFill>
                <a:latin typeface="Verdana" pitchFamily="34" charset="0"/>
              </a:rPr>
              <a:t> Jest </a:t>
            </a:r>
            <a:r>
              <a:rPr lang="en-US" altLang="pl-PL" sz="1400" b="1" dirty="0" err="1">
                <a:solidFill>
                  <a:schemeClr val="tx1"/>
                </a:solidFill>
                <a:latin typeface="Verdana" pitchFamily="34" charset="0"/>
              </a:rPr>
              <a:t>modelem</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wielowymiarowymi</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funkcje</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życiowe</a:t>
            </a:r>
            <a:r>
              <a:rPr lang="en-US" altLang="pl-PL" sz="1400" b="1" dirty="0">
                <a:solidFill>
                  <a:schemeClr val="tx1"/>
                </a:solidFill>
                <a:latin typeface="Verdana" pitchFamily="34" charset="0"/>
              </a:rPr>
              <a:t> i </a:t>
            </a:r>
            <a:r>
              <a:rPr lang="en-US" altLang="pl-PL" sz="1400" b="1" dirty="0" err="1">
                <a:solidFill>
                  <a:schemeClr val="tx1"/>
                </a:solidFill>
                <a:latin typeface="Verdana" pitchFamily="34" charset="0"/>
              </a:rPr>
              <a:t>struktury</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ciała</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czynności</a:t>
            </a:r>
            <a:r>
              <a:rPr lang="en-US" altLang="pl-PL" sz="1400" b="1" dirty="0">
                <a:solidFill>
                  <a:schemeClr val="tx1"/>
                </a:solidFill>
                <a:latin typeface="Verdana" pitchFamily="34" charset="0"/>
              </a:rPr>
              <a:t> i </a:t>
            </a:r>
            <a:r>
              <a:rPr lang="en-US" altLang="pl-PL" sz="1400" b="1" dirty="0" err="1">
                <a:solidFill>
                  <a:schemeClr val="tx1"/>
                </a:solidFill>
                <a:latin typeface="Verdana" pitchFamily="34" charset="0"/>
              </a:rPr>
              <a:t>uczestnictwo</a:t>
            </a:r>
            <a:r>
              <a:rPr lang="en-US" altLang="pl-PL" sz="1400" b="1" dirty="0">
                <a:solidFill>
                  <a:schemeClr val="tx1"/>
                </a:solidFill>
                <a:latin typeface="Verdana" pitchFamily="34" charset="0"/>
              </a:rPr>
              <a:t>)</a:t>
            </a:r>
            <a:r>
              <a:rPr lang="ar-SA" altLang="pl-PL" sz="1400" b="1" dirty="0">
                <a:solidFill>
                  <a:schemeClr val="tx1"/>
                </a:solidFill>
                <a:latin typeface="Verdana" pitchFamily="34" charset="0"/>
              </a:rPr>
              <a:t>‏</a:t>
            </a:r>
            <a:endParaRPr lang="en-US" altLang="pl-PL" sz="1400" b="1" dirty="0">
              <a:solidFill>
                <a:schemeClr val="tx1"/>
              </a:solidFill>
              <a:latin typeface="Verdana" pitchFamily="34" charset="0"/>
            </a:endParaRPr>
          </a:p>
          <a:p>
            <a:pPr>
              <a:spcBef>
                <a:spcPts val="1125"/>
              </a:spcBef>
              <a:buClr>
                <a:srgbClr val="5F5F5F"/>
              </a:buClr>
              <a:buSzPct val="100000"/>
              <a:buFont typeface="Verdana" pitchFamily="34" charset="0"/>
              <a:buChar char="•"/>
            </a:pP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Charakteryzuje</a:t>
            </a:r>
            <a:r>
              <a:rPr lang="en-US" altLang="pl-PL" sz="1400" b="1" dirty="0">
                <a:solidFill>
                  <a:schemeClr val="tx1"/>
                </a:solidFill>
                <a:latin typeface="Verdana" pitchFamily="34" charset="0"/>
              </a:rPr>
              <a:t> go </a:t>
            </a:r>
            <a:r>
              <a:rPr lang="en-US" altLang="pl-PL" sz="1400" b="1" dirty="0" err="1">
                <a:solidFill>
                  <a:schemeClr val="tx1"/>
                </a:solidFill>
                <a:latin typeface="Verdana" pitchFamily="34" charset="0"/>
              </a:rPr>
              <a:t>dynamika</a:t>
            </a:r>
            <a:r>
              <a:rPr lang="en-US" altLang="pl-PL" sz="1400" b="1" dirty="0">
                <a:solidFill>
                  <a:schemeClr val="tx1"/>
                </a:solidFill>
                <a:latin typeface="Verdana" pitchFamily="34" charset="0"/>
              </a:rPr>
              <a:t>, a </a:t>
            </a:r>
            <a:r>
              <a:rPr lang="en-US" altLang="pl-PL" sz="1400" b="1" dirty="0" err="1">
                <a:solidFill>
                  <a:schemeClr val="tx1"/>
                </a:solidFill>
                <a:latin typeface="Verdana" pitchFamily="34" charset="0"/>
              </a:rPr>
              <a:t>nie</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liniowość</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czy</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progresywność</a:t>
            </a:r>
            <a:r>
              <a:rPr lang="en-US" altLang="pl-PL" sz="1400" b="1" dirty="0">
                <a:solidFill>
                  <a:schemeClr val="tx1"/>
                </a:solidFill>
                <a:latin typeface="Verdana" pitchFamily="34" charset="0"/>
              </a:rPr>
              <a:t> </a:t>
            </a:r>
          </a:p>
          <a:p>
            <a:pPr>
              <a:spcBef>
                <a:spcPts val="1125"/>
              </a:spcBef>
              <a:buClr>
                <a:srgbClr val="5F5F5F"/>
              </a:buClr>
              <a:buSzPct val="100000"/>
              <a:buFont typeface="Verdana" pitchFamily="34" charset="0"/>
              <a:buChar char="•"/>
            </a:pP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Odzwierciedla</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dynamiczne</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zależności</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między</a:t>
            </a:r>
            <a:r>
              <a:rPr lang="en-US" altLang="pl-PL" sz="1400" b="1" dirty="0">
                <a:solidFill>
                  <a:schemeClr val="tx1"/>
                </a:solidFill>
                <a:latin typeface="Verdana" pitchFamily="34" charset="0"/>
              </a:rPr>
              <a:t> </a:t>
            </a:r>
            <a:r>
              <a:rPr lang="en-US" altLang="pl-PL" sz="1400" b="1" dirty="0" err="1">
                <a:solidFill>
                  <a:schemeClr val="tx1"/>
                </a:solidFill>
                <a:latin typeface="Verdana" pitchFamily="34" charset="0"/>
              </a:rPr>
              <a:t>elementami</a:t>
            </a:r>
            <a:endParaRPr lang="pl-PL" altLang="pl-PL" sz="1400" b="1" dirty="0">
              <a:solidFill>
                <a:schemeClr val="tx1"/>
              </a:solidFill>
              <a:latin typeface="Verdana" pitchFamily="34" charset="0"/>
            </a:endParaRPr>
          </a:p>
          <a:p>
            <a:pPr>
              <a:spcBef>
                <a:spcPts val="1125"/>
              </a:spcBef>
              <a:buClr>
                <a:srgbClr val="5F5F5F"/>
              </a:buClr>
              <a:buSzPct val="100000"/>
              <a:buFont typeface="Verdana" pitchFamily="34" charset="0"/>
              <a:buChar char="•"/>
            </a:pPr>
            <a:r>
              <a:rPr lang="pl-PL" altLang="pl-PL" sz="1400" b="1" dirty="0">
                <a:solidFill>
                  <a:schemeClr val="tx1"/>
                </a:solidFill>
                <a:latin typeface="Verdana" pitchFamily="34" charset="0"/>
              </a:rPr>
              <a:t> Jest modelem uniwersalnym, dotyczy wszystkich </a:t>
            </a:r>
            <a:r>
              <a:rPr lang="en-US" altLang="pl-PL" sz="1400" b="1" dirty="0" err="1">
                <a:solidFill>
                  <a:schemeClr val="tx1"/>
                </a:solidFill>
                <a:latin typeface="Verdana" pitchFamily="34" charset="0"/>
              </a:rPr>
              <a:t>niezależnie</a:t>
            </a:r>
            <a:r>
              <a:rPr lang="en-US" altLang="pl-PL" sz="1400" b="1" dirty="0">
                <a:solidFill>
                  <a:schemeClr val="tx1"/>
                </a:solidFill>
                <a:latin typeface="Verdana" pitchFamily="34" charset="0"/>
              </a:rPr>
              <a:t> </a:t>
            </a:r>
            <a:r>
              <a:rPr lang="pl-PL" altLang="pl-PL" sz="1400" b="1" dirty="0">
                <a:solidFill>
                  <a:schemeClr val="tx1"/>
                </a:solidFill>
                <a:latin typeface="Verdana" pitchFamily="34" charset="0"/>
              </a:rPr>
              <a:t>od kultury, schorzenia, wieku</a:t>
            </a:r>
            <a:endParaRPr lang="en-US" altLang="pl-PL" sz="1400" b="1" dirty="0">
              <a:solidFill>
                <a:schemeClr val="tx1"/>
              </a:solidFill>
              <a:latin typeface="Verdana" pitchFamily="34" charset="0"/>
            </a:endParaRPr>
          </a:p>
        </p:txBody>
      </p:sp>
      <p:grpSp>
        <p:nvGrpSpPr>
          <p:cNvPr id="65540" name="Group 3"/>
          <p:cNvGrpSpPr>
            <a:grpSpLocks/>
          </p:cNvGrpSpPr>
          <p:nvPr/>
        </p:nvGrpSpPr>
        <p:grpSpPr bwMode="auto">
          <a:xfrm>
            <a:off x="671439" y="2143125"/>
            <a:ext cx="5083176" cy="2603500"/>
            <a:chOff x="243" y="1350"/>
            <a:chExt cx="3202" cy="1640"/>
          </a:xfrm>
        </p:grpSpPr>
        <p:sp>
          <p:nvSpPr>
            <p:cNvPr id="65542" name="Text Box 4"/>
            <p:cNvSpPr txBox="1">
              <a:spLocks noChangeArrowheads="1"/>
            </p:cNvSpPr>
            <p:nvPr/>
          </p:nvSpPr>
          <p:spPr bwMode="auto">
            <a:xfrm>
              <a:off x="1173" y="1350"/>
              <a:ext cx="133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CC3300"/>
                  </a:solidFill>
                  <a:latin typeface="Arial" pitchFamily="34" charset="0"/>
                </a:rPr>
                <a:t>Schorzenie</a:t>
              </a:r>
            </a:p>
          </p:txBody>
        </p:sp>
        <p:sp>
          <p:nvSpPr>
            <p:cNvPr id="65543" name="Text Box 5"/>
            <p:cNvSpPr txBox="1">
              <a:spLocks noChangeArrowheads="1"/>
            </p:cNvSpPr>
            <p:nvPr/>
          </p:nvSpPr>
          <p:spPr bwMode="auto">
            <a:xfrm>
              <a:off x="342" y="2662"/>
              <a:ext cx="133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CC3300"/>
                  </a:solidFill>
                  <a:latin typeface="Arial" pitchFamily="34" charset="0"/>
                </a:rPr>
                <a:t>Czynniki środowiskowe</a:t>
              </a:r>
            </a:p>
          </p:txBody>
        </p:sp>
        <p:sp>
          <p:nvSpPr>
            <p:cNvPr id="65544" name="Text Box 6"/>
            <p:cNvSpPr txBox="1">
              <a:spLocks noChangeArrowheads="1"/>
            </p:cNvSpPr>
            <p:nvPr/>
          </p:nvSpPr>
          <p:spPr bwMode="auto">
            <a:xfrm>
              <a:off x="1966" y="2662"/>
              <a:ext cx="126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CC3300"/>
                  </a:solidFill>
                  <a:latin typeface="Arial" pitchFamily="34" charset="0"/>
                </a:rPr>
                <a:t>Czynniki osob</a:t>
              </a:r>
              <a:r>
                <a:rPr lang="pl-PL" altLang="pl-PL" sz="1400" b="1">
                  <a:solidFill>
                    <a:srgbClr val="CC3300"/>
                  </a:solidFill>
                  <a:latin typeface="Arial" pitchFamily="34" charset="0"/>
                </a:rPr>
                <a:t>owe</a:t>
              </a:r>
              <a:endParaRPr lang="en-US" altLang="pl-PL" sz="1400" b="1">
                <a:solidFill>
                  <a:srgbClr val="CC3300"/>
                </a:solidFill>
                <a:latin typeface="Arial" pitchFamily="34" charset="0"/>
              </a:endParaRPr>
            </a:p>
          </p:txBody>
        </p:sp>
        <p:grpSp>
          <p:nvGrpSpPr>
            <p:cNvPr id="65545" name="Group 7"/>
            <p:cNvGrpSpPr>
              <a:grpSpLocks/>
            </p:cNvGrpSpPr>
            <p:nvPr/>
          </p:nvGrpSpPr>
          <p:grpSpPr bwMode="auto">
            <a:xfrm>
              <a:off x="739" y="2219"/>
              <a:ext cx="2273" cy="406"/>
              <a:chOff x="739" y="2219"/>
              <a:chExt cx="2273" cy="406"/>
            </a:xfrm>
          </p:grpSpPr>
          <p:sp>
            <p:nvSpPr>
              <p:cNvPr id="65556" name="Line 8"/>
              <p:cNvSpPr>
                <a:spLocks noChangeShapeType="1"/>
              </p:cNvSpPr>
              <p:nvPr/>
            </p:nvSpPr>
            <p:spPr bwMode="auto">
              <a:xfrm>
                <a:off x="2587" y="2520"/>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65557" name="Group 9"/>
              <p:cNvGrpSpPr>
                <a:grpSpLocks/>
              </p:cNvGrpSpPr>
              <p:nvPr/>
            </p:nvGrpSpPr>
            <p:grpSpPr bwMode="auto">
              <a:xfrm>
                <a:off x="739" y="2219"/>
                <a:ext cx="2273" cy="406"/>
                <a:chOff x="739" y="2219"/>
                <a:chExt cx="2273" cy="406"/>
              </a:xfrm>
            </p:grpSpPr>
            <p:sp>
              <p:nvSpPr>
                <p:cNvPr id="65558" name="Line 10"/>
                <p:cNvSpPr>
                  <a:spLocks noChangeShapeType="1"/>
                </p:cNvSpPr>
                <p:nvPr/>
              </p:nvSpPr>
              <p:spPr bwMode="auto">
                <a:xfrm>
                  <a:off x="1014" y="2520"/>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5559" name="Line 11"/>
                <p:cNvSpPr>
                  <a:spLocks noChangeShapeType="1"/>
                </p:cNvSpPr>
                <p:nvPr/>
              </p:nvSpPr>
              <p:spPr bwMode="auto">
                <a:xfrm>
                  <a:off x="1014" y="2520"/>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65560" name="Line 12"/>
                <p:cNvSpPr>
                  <a:spLocks noChangeShapeType="1"/>
                </p:cNvSpPr>
                <p:nvPr/>
              </p:nvSpPr>
              <p:spPr bwMode="auto">
                <a:xfrm flipV="1">
                  <a:off x="1838" y="2218"/>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5561" name="Line 13"/>
                <p:cNvSpPr>
                  <a:spLocks noChangeShapeType="1"/>
                </p:cNvSpPr>
                <p:nvPr/>
              </p:nvSpPr>
              <p:spPr bwMode="auto">
                <a:xfrm>
                  <a:off x="739" y="2414"/>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65562" name="Line 14"/>
                <p:cNvSpPr>
                  <a:spLocks noChangeShapeType="1"/>
                </p:cNvSpPr>
                <p:nvPr/>
              </p:nvSpPr>
              <p:spPr bwMode="auto">
                <a:xfrm flipV="1">
                  <a:off x="739" y="2219"/>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5563" name="Line 15"/>
                <p:cNvSpPr>
                  <a:spLocks noChangeShapeType="1"/>
                </p:cNvSpPr>
                <p:nvPr/>
              </p:nvSpPr>
              <p:spPr bwMode="auto">
                <a:xfrm flipV="1">
                  <a:off x="3012" y="2219"/>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65546" name="Group 16"/>
            <p:cNvGrpSpPr>
              <a:grpSpLocks/>
            </p:cNvGrpSpPr>
            <p:nvPr/>
          </p:nvGrpSpPr>
          <p:grpSpPr bwMode="auto">
            <a:xfrm>
              <a:off x="739" y="1598"/>
              <a:ext cx="2273" cy="248"/>
              <a:chOff x="739" y="1598"/>
              <a:chExt cx="2273" cy="248"/>
            </a:xfrm>
          </p:grpSpPr>
          <p:sp>
            <p:nvSpPr>
              <p:cNvPr id="65552" name="Line 17"/>
              <p:cNvSpPr>
                <a:spLocks noChangeShapeType="1"/>
              </p:cNvSpPr>
              <p:nvPr/>
            </p:nvSpPr>
            <p:spPr bwMode="auto">
              <a:xfrm>
                <a:off x="1838" y="1598"/>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5553" name="Line 18"/>
              <p:cNvSpPr>
                <a:spLocks noChangeShapeType="1"/>
              </p:cNvSpPr>
              <p:nvPr/>
            </p:nvSpPr>
            <p:spPr bwMode="auto">
              <a:xfrm>
                <a:off x="739" y="1708"/>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65554" name="Line 19"/>
              <p:cNvSpPr>
                <a:spLocks noChangeShapeType="1"/>
              </p:cNvSpPr>
              <p:nvPr/>
            </p:nvSpPr>
            <p:spPr bwMode="auto">
              <a:xfrm>
                <a:off x="739" y="1708"/>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5555" name="Line 20"/>
              <p:cNvSpPr>
                <a:spLocks noChangeShapeType="1"/>
              </p:cNvSpPr>
              <p:nvPr/>
            </p:nvSpPr>
            <p:spPr bwMode="auto">
              <a:xfrm>
                <a:off x="3012" y="1708"/>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65547" name="Text Box 21"/>
            <p:cNvSpPr txBox="1">
              <a:spLocks noChangeArrowheads="1"/>
            </p:cNvSpPr>
            <p:nvPr/>
          </p:nvSpPr>
          <p:spPr bwMode="auto">
            <a:xfrm>
              <a:off x="243" y="1917"/>
              <a:ext cx="974" cy="317"/>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dirty="0" err="1">
                  <a:solidFill>
                    <a:srgbClr val="CC3300"/>
                  </a:solidFill>
                  <a:latin typeface="Arial" pitchFamily="34" charset="0"/>
                </a:rPr>
                <a:t>Funkcje</a:t>
              </a:r>
              <a:r>
                <a:rPr lang="en-US" altLang="pl-PL" sz="1400" b="1" dirty="0">
                  <a:solidFill>
                    <a:srgbClr val="CC3300"/>
                  </a:solidFill>
                  <a:latin typeface="Arial" pitchFamily="34" charset="0"/>
                </a:rPr>
                <a:t> </a:t>
              </a:r>
              <a:r>
                <a:rPr lang="pl-PL" altLang="pl-PL" sz="1400" b="1" dirty="0">
                  <a:solidFill>
                    <a:srgbClr val="CC3300"/>
                  </a:solidFill>
                  <a:latin typeface="Arial" pitchFamily="34" charset="0"/>
                </a:rPr>
                <a:t>ciała i S</a:t>
              </a:r>
              <a:r>
                <a:rPr lang="en-US" altLang="pl-PL" sz="1400" b="1" dirty="0" err="1">
                  <a:solidFill>
                    <a:srgbClr val="CC3300"/>
                  </a:solidFill>
                  <a:latin typeface="Arial" pitchFamily="34" charset="0"/>
                </a:rPr>
                <a:t>truktury</a:t>
              </a:r>
              <a:r>
                <a:rPr lang="en-US" altLang="pl-PL" sz="1400" b="1" dirty="0">
                  <a:solidFill>
                    <a:srgbClr val="CC3300"/>
                  </a:solidFill>
                  <a:latin typeface="Arial" pitchFamily="34" charset="0"/>
                </a:rPr>
                <a:t> </a:t>
              </a:r>
              <a:r>
                <a:rPr lang="en-US" altLang="pl-PL" sz="1400" b="1" dirty="0" err="1">
                  <a:solidFill>
                    <a:srgbClr val="CC3300"/>
                  </a:solidFill>
                  <a:latin typeface="Arial" pitchFamily="34" charset="0"/>
                </a:rPr>
                <a:t>ciała</a:t>
              </a:r>
              <a:endParaRPr lang="en-US" altLang="pl-PL" sz="1400" b="1" dirty="0">
                <a:solidFill>
                  <a:srgbClr val="CC3300"/>
                </a:solidFill>
                <a:latin typeface="Arial" pitchFamily="34" charset="0"/>
              </a:endParaRPr>
            </a:p>
          </p:txBody>
        </p:sp>
        <p:sp>
          <p:nvSpPr>
            <p:cNvPr id="65548" name="Text Box 22"/>
            <p:cNvSpPr txBox="1">
              <a:spLocks noChangeArrowheads="1"/>
            </p:cNvSpPr>
            <p:nvPr/>
          </p:nvSpPr>
          <p:spPr bwMode="auto">
            <a:xfrm>
              <a:off x="1497" y="1957"/>
              <a:ext cx="722" cy="187"/>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pl-PL" altLang="pl-PL" sz="1400" b="1" dirty="0">
                  <a:solidFill>
                    <a:srgbClr val="CC3300"/>
                  </a:solidFill>
                  <a:latin typeface="Arial" pitchFamily="34" charset="0"/>
                </a:rPr>
                <a:t>Aktywność</a:t>
              </a:r>
              <a:endParaRPr lang="en-US" altLang="pl-PL" sz="1400" b="1" dirty="0">
                <a:solidFill>
                  <a:srgbClr val="CC3300"/>
                </a:solidFill>
                <a:latin typeface="Arial" pitchFamily="34" charset="0"/>
              </a:endParaRPr>
            </a:p>
          </p:txBody>
        </p:sp>
        <p:sp>
          <p:nvSpPr>
            <p:cNvPr id="65549" name="Text Box 23"/>
            <p:cNvSpPr txBox="1">
              <a:spLocks noChangeArrowheads="1"/>
            </p:cNvSpPr>
            <p:nvPr/>
          </p:nvSpPr>
          <p:spPr bwMode="auto">
            <a:xfrm>
              <a:off x="2472" y="1965"/>
              <a:ext cx="97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a:solidFill>
                    <a:srgbClr val="CC3300"/>
                  </a:solidFill>
                  <a:latin typeface="Arial" pitchFamily="34" charset="0"/>
                </a:rPr>
                <a:t>Uczestnic</a:t>
              </a:r>
              <a:r>
                <a:rPr lang="pl-PL" altLang="pl-PL" sz="1400" b="1">
                  <a:solidFill>
                    <a:srgbClr val="CC3300"/>
                  </a:solidFill>
                  <a:latin typeface="Arial" pitchFamily="34" charset="0"/>
                </a:rPr>
                <a:t>zenie</a:t>
              </a:r>
              <a:endParaRPr lang="en-US" altLang="pl-PL" sz="1400" b="1">
                <a:solidFill>
                  <a:srgbClr val="CC3300"/>
                </a:solidFill>
                <a:latin typeface="Arial" pitchFamily="34" charset="0"/>
              </a:endParaRPr>
            </a:p>
          </p:txBody>
        </p:sp>
        <p:sp>
          <p:nvSpPr>
            <p:cNvPr id="65550" name="Line 24"/>
            <p:cNvSpPr>
              <a:spLocks noChangeShapeType="1"/>
            </p:cNvSpPr>
            <p:nvPr/>
          </p:nvSpPr>
          <p:spPr bwMode="auto">
            <a:xfrm>
              <a:off x="1244" y="2059"/>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5551" name="Line 25"/>
            <p:cNvSpPr>
              <a:spLocks noChangeShapeType="1"/>
            </p:cNvSpPr>
            <p:nvPr/>
          </p:nvSpPr>
          <p:spPr bwMode="auto">
            <a:xfrm>
              <a:off x="2182" y="2059"/>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29" name="Text Box 49">
            <a:extLst>
              <a:ext uri="{FF2B5EF4-FFF2-40B4-BE49-F238E27FC236}">
                <a16:creationId xmlns:a16="http://schemas.microsoft.com/office/drawing/2014/main" id="{B4294A62-8AAB-4E20-8CDF-CAEBFC8E17BE}"/>
              </a:ext>
            </a:extLst>
          </p:cNvPr>
          <p:cNvSpPr txBox="1">
            <a:spLocks noChangeArrowheads="1"/>
          </p:cNvSpPr>
          <p:nvPr/>
        </p:nvSpPr>
        <p:spPr bwMode="auto">
          <a:xfrm>
            <a:off x="1738312" y="-23086"/>
            <a:ext cx="8715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buClr>
                <a:srgbClr val="000000"/>
              </a:buClr>
              <a:buSzPct val="100000"/>
              <a:buFont typeface="Times New Roman" pitchFamily="18" charset="0"/>
              <a:buNone/>
            </a:pPr>
            <a:r>
              <a:rPr lang="de-CH" altLang="pl-PL" b="1" dirty="0">
                <a:solidFill>
                  <a:schemeClr val="tx1"/>
                </a:solidFill>
                <a:latin typeface="+mj-lt"/>
              </a:rPr>
              <a:t>Zintegrowany </a:t>
            </a:r>
            <a:r>
              <a:rPr lang="de-CH" altLang="pl-PL" b="1" dirty="0" err="1">
                <a:solidFill>
                  <a:schemeClr val="tx1"/>
                </a:solidFill>
                <a:latin typeface="+mj-lt"/>
              </a:rPr>
              <a:t>biopsychospołeczny</a:t>
            </a:r>
            <a:r>
              <a:rPr lang="de-CH" altLang="pl-PL" b="1" dirty="0">
                <a:solidFill>
                  <a:schemeClr val="tx1"/>
                </a:solidFill>
                <a:latin typeface="+mj-lt"/>
              </a:rPr>
              <a:t> </a:t>
            </a:r>
            <a:r>
              <a:rPr lang="de-CH" altLang="pl-PL" b="1" dirty="0" err="1">
                <a:solidFill>
                  <a:schemeClr val="tx1"/>
                </a:solidFill>
                <a:latin typeface="+mj-lt"/>
              </a:rPr>
              <a:t>model</a:t>
            </a:r>
            <a:r>
              <a:rPr lang="de-CH" altLang="pl-PL" b="1" dirty="0">
                <a:solidFill>
                  <a:schemeClr val="tx1"/>
                </a:solidFill>
                <a:latin typeface="+mj-lt"/>
              </a:rPr>
              <a:t> </a:t>
            </a:r>
            <a:r>
              <a:rPr lang="de-CH" altLang="pl-PL" b="1" dirty="0" err="1">
                <a:solidFill>
                  <a:schemeClr val="tx1"/>
                </a:solidFill>
                <a:latin typeface="+mj-lt"/>
              </a:rPr>
              <a:t>funkcjonowania</a:t>
            </a:r>
            <a:r>
              <a:rPr lang="de-CH" altLang="pl-PL" b="1" dirty="0">
                <a:solidFill>
                  <a:schemeClr val="tx1"/>
                </a:solidFill>
                <a:latin typeface="+mj-lt"/>
              </a:rPr>
              <a:t> </a:t>
            </a:r>
            <a:br>
              <a:rPr lang="pl-PL" altLang="pl-PL" b="1" dirty="0">
                <a:solidFill>
                  <a:schemeClr val="tx1"/>
                </a:solidFill>
                <a:latin typeface="+mj-lt"/>
              </a:rPr>
            </a:br>
            <a:r>
              <a:rPr lang="de-CH" altLang="pl-PL" b="1" dirty="0">
                <a:solidFill>
                  <a:schemeClr val="tx1"/>
                </a:solidFill>
                <a:latin typeface="+mj-lt"/>
              </a:rPr>
              <a:t>i </a:t>
            </a:r>
            <a:r>
              <a:rPr lang="de-CH" altLang="pl-PL" b="1" dirty="0" err="1">
                <a:solidFill>
                  <a:schemeClr val="tx1"/>
                </a:solidFill>
                <a:latin typeface="+mj-lt"/>
              </a:rPr>
              <a:t>niepełnosprawności</a:t>
            </a:r>
            <a:r>
              <a:rPr lang="de-CH" altLang="pl-PL" b="1" dirty="0">
                <a:solidFill>
                  <a:schemeClr val="tx1"/>
                </a:solidFill>
                <a:latin typeface="+mj-lt"/>
              </a:rPr>
              <a:t> ICF</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37" name="AutoShape 47"/>
          <p:cNvCxnSpPr>
            <a:cxnSpLocks noChangeShapeType="1"/>
          </p:cNvCxnSpPr>
          <p:nvPr/>
        </p:nvCxnSpPr>
        <p:spPr bwMode="auto">
          <a:xfrm rot="16200000" flipH="1">
            <a:off x="2487479" y="2262054"/>
            <a:ext cx="446356" cy="1588"/>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97" name="AutoShape 44"/>
          <p:cNvCxnSpPr>
            <a:cxnSpLocks noChangeShapeType="1"/>
          </p:cNvCxnSpPr>
          <p:nvPr/>
        </p:nvCxnSpPr>
        <p:spPr bwMode="auto">
          <a:xfrm rot="16200000" flipV="1">
            <a:off x="6954202" y="2407094"/>
            <a:ext cx="463549" cy="3"/>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98" name="AutoShape 44"/>
          <p:cNvCxnSpPr>
            <a:cxnSpLocks noChangeShapeType="1"/>
          </p:cNvCxnSpPr>
          <p:nvPr/>
        </p:nvCxnSpPr>
        <p:spPr bwMode="auto">
          <a:xfrm rot="16200000" flipV="1">
            <a:off x="4782198" y="2360764"/>
            <a:ext cx="463549" cy="3"/>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9235" name="AutoShape 45"/>
          <p:cNvCxnSpPr>
            <a:cxnSpLocks noChangeShapeType="1"/>
          </p:cNvCxnSpPr>
          <p:nvPr/>
        </p:nvCxnSpPr>
        <p:spPr bwMode="auto">
          <a:xfrm rot="10800000">
            <a:off x="6573844" y="1414466"/>
            <a:ext cx="1571621" cy="528634"/>
          </a:xfrm>
          <a:prstGeom prst="bentConnector3">
            <a:avLst>
              <a:gd name="adj1" fmla="val 291"/>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9234" name="AutoShape 44"/>
          <p:cNvCxnSpPr>
            <a:cxnSpLocks noChangeShapeType="1"/>
          </p:cNvCxnSpPr>
          <p:nvPr/>
        </p:nvCxnSpPr>
        <p:spPr bwMode="auto">
          <a:xfrm rot="16200000" flipV="1">
            <a:off x="8910820" y="2007234"/>
            <a:ext cx="409611" cy="405178"/>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9218" name="Text Box 1"/>
          <p:cNvSpPr txBox="1">
            <a:spLocks noChangeArrowheads="1"/>
          </p:cNvSpPr>
          <p:nvPr/>
        </p:nvSpPr>
        <p:spPr bwMode="auto">
          <a:xfrm>
            <a:off x="2209800" y="0"/>
            <a:ext cx="7772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pl-PL" altLang="pl-PL" sz="1800" b="1" dirty="0">
                <a:solidFill>
                  <a:schemeClr val="tx1"/>
                </a:solidFill>
              </a:rPr>
              <a:t>Struktura i kody ICF</a:t>
            </a:r>
            <a:endParaRPr lang="de-CH" altLang="pl-PL" sz="1800" b="1" dirty="0">
              <a:solidFill>
                <a:schemeClr val="tx1"/>
              </a:solidFill>
            </a:endParaRPr>
          </a:p>
        </p:txBody>
      </p:sp>
      <p:sp>
        <p:nvSpPr>
          <p:cNvPr id="9220" name="Text Box 3"/>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eaLnBrk="1" hangingPunct="1">
              <a:spcBef>
                <a:spcPct val="0"/>
              </a:spcBef>
              <a:buClr>
                <a:srgbClr val="000000"/>
              </a:buClr>
              <a:buFont typeface="Times New Roman" pitchFamily="18" charset="0"/>
              <a:buNone/>
            </a:pPr>
            <a:fld id="{0A1C4950-F82F-43C7-AE2A-D6E2AECBD97E}" type="slidenum">
              <a:rPr lang="de-CH" altLang="pl-PL" sz="1200" b="1"/>
              <a:pPr algn="r" eaLnBrk="1" hangingPunct="1">
                <a:spcBef>
                  <a:spcPct val="0"/>
                </a:spcBef>
                <a:buClr>
                  <a:srgbClr val="000000"/>
                </a:buClr>
                <a:buFont typeface="Times New Roman" pitchFamily="18" charset="0"/>
                <a:buNone/>
              </a:pPr>
              <a:t>19</a:t>
            </a:fld>
            <a:endParaRPr lang="de-CH" altLang="pl-PL" sz="1200" b="1"/>
          </a:p>
        </p:txBody>
      </p:sp>
      <p:grpSp>
        <p:nvGrpSpPr>
          <p:cNvPr id="9224" name="Group 6"/>
          <p:cNvGrpSpPr>
            <a:grpSpLocks/>
          </p:cNvGrpSpPr>
          <p:nvPr/>
        </p:nvGrpSpPr>
        <p:grpSpPr bwMode="auto">
          <a:xfrm>
            <a:off x="1341438" y="4452917"/>
            <a:ext cx="2592388" cy="541339"/>
            <a:chOff x="113" y="3288"/>
            <a:chExt cx="1633" cy="341"/>
          </a:xfrm>
        </p:grpSpPr>
        <p:sp>
          <p:nvSpPr>
            <p:cNvPr id="9272" name="AutoShape 7"/>
            <p:cNvSpPr>
              <a:spLocks noChangeArrowheads="1"/>
            </p:cNvSpPr>
            <p:nvPr/>
          </p:nvSpPr>
          <p:spPr bwMode="auto">
            <a:xfrm>
              <a:off x="113" y="3356"/>
              <a:ext cx="771" cy="273"/>
            </a:xfrm>
            <a:prstGeom prst="roundRect">
              <a:avLst>
                <a:gd name="adj" fmla="val 16667"/>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b11420 -</a:t>
              </a:r>
            </a:p>
            <a:p>
              <a:pPr algn="ctr" eaLnBrk="1" hangingPunct="1">
                <a:spcBef>
                  <a:spcPct val="0"/>
                </a:spcBef>
                <a:buClr>
                  <a:srgbClr val="000000"/>
                </a:buClr>
                <a:buFont typeface="Times New Roman" pitchFamily="18" charset="0"/>
                <a:buNone/>
              </a:pPr>
              <a:r>
                <a:rPr lang="de-CH" altLang="pl-PL" sz="1200" b="1">
                  <a:solidFill>
                    <a:srgbClr val="FFFFFF"/>
                  </a:solidFill>
                </a:rPr>
                <a:t>b51059</a:t>
              </a:r>
            </a:p>
          </p:txBody>
        </p:sp>
        <p:sp>
          <p:nvSpPr>
            <p:cNvPr id="9273" name="AutoShape 8"/>
            <p:cNvSpPr>
              <a:spLocks noChangeArrowheads="1"/>
            </p:cNvSpPr>
            <p:nvPr/>
          </p:nvSpPr>
          <p:spPr bwMode="auto">
            <a:xfrm>
              <a:off x="975" y="3356"/>
              <a:ext cx="771" cy="273"/>
            </a:xfrm>
            <a:prstGeom prst="roundRect">
              <a:avLst>
                <a:gd name="adj" fmla="val 16667"/>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s11000 -</a:t>
              </a:r>
            </a:p>
            <a:p>
              <a:pPr algn="ctr" eaLnBrk="1" hangingPunct="1">
                <a:spcBef>
                  <a:spcPct val="0"/>
                </a:spcBef>
                <a:buClr>
                  <a:srgbClr val="000000"/>
                </a:buClr>
                <a:buFont typeface="Times New Roman" pitchFamily="18" charset="0"/>
                <a:buNone/>
              </a:pPr>
              <a:r>
                <a:rPr lang="de-CH" altLang="pl-PL" sz="1200" b="1">
                  <a:solidFill>
                    <a:srgbClr val="FFFFFF"/>
                  </a:solidFill>
                </a:rPr>
                <a:t>s76009</a:t>
              </a:r>
            </a:p>
          </p:txBody>
        </p:sp>
        <p:cxnSp>
          <p:nvCxnSpPr>
            <p:cNvPr id="9274" name="AutoShape 9"/>
            <p:cNvCxnSpPr>
              <a:cxnSpLocks noChangeShapeType="1"/>
              <a:stCxn id="9264" idx="2"/>
              <a:endCxn id="9272" idx="0"/>
            </p:cNvCxnSpPr>
            <p:nvPr/>
          </p:nvCxnSpPr>
          <p:spPr bwMode="auto">
            <a:xfrm flipH="1">
              <a:off x="499" y="3288"/>
              <a:ext cx="5" cy="68"/>
            </a:xfrm>
            <a:prstGeom prst="straightConnector1">
              <a:avLst/>
            </a:prstGeom>
            <a:noFill/>
            <a:ln w="28440">
              <a:solidFill>
                <a:srgbClr val="4D4D4D"/>
              </a:solidFill>
              <a:miter lim="800000"/>
              <a:headEnd/>
              <a:tailEnd/>
            </a:ln>
            <a:extLst>
              <a:ext uri="{909E8E84-426E-40DD-AFC4-6F175D3DCCD1}">
                <a14:hiddenFill xmlns:a14="http://schemas.microsoft.com/office/drawing/2010/main">
                  <a:noFill/>
                </a14:hiddenFill>
              </a:ext>
            </a:extLst>
          </p:spPr>
        </p:cxnSp>
        <p:cxnSp>
          <p:nvCxnSpPr>
            <p:cNvPr id="9275" name="AutoShape 10"/>
            <p:cNvCxnSpPr>
              <a:cxnSpLocks noChangeShapeType="1"/>
              <a:stCxn id="9265" idx="2"/>
              <a:endCxn id="9273" idx="0"/>
            </p:cNvCxnSpPr>
            <p:nvPr/>
          </p:nvCxnSpPr>
          <p:spPr bwMode="auto">
            <a:xfrm flipH="1">
              <a:off x="1361" y="3288"/>
              <a:ext cx="5" cy="68"/>
            </a:xfrm>
            <a:prstGeom prst="straightConnector1">
              <a:avLst/>
            </a:prstGeom>
            <a:noFill/>
            <a:ln w="28440">
              <a:solidFill>
                <a:srgbClr val="4D4D4D"/>
              </a:solidFill>
              <a:miter lim="800000"/>
              <a:headEnd/>
              <a:tailEnd/>
            </a:ln>
            <a:extLst>
              <a:ext uri="{909E8E84-426E-40DD-AFC4-6F175D3DCCD1}">
                <a14:hiddenFill xmlns:a14="http://schemas.microsoft.com/office/drawing/2010/main">
                  <a:noFill/>
                </a14:hiddenFill>
              </a:ext>
            </a:extLst>
          </p:spPr>
        </p:cxnSp>
      </p:grpSp>
      <p:grpSp>
        <p:nvGrpSpPr>
          <p:cNvPr id="9225" name="Group 11"/>
          <p:cNvGrpSpPr>
            <a:grpSpLocks/>
          </p:cNvGrpSpPr>
          <p:nvPr/>
        </p:nvGrpSpPr>
        <p:grpSpPr bwMode="auto">
          <a:xfrm>
            <a:off x="1349376" y="3986953"/>
            <a:ext cx="6448426" cy="466725"/>
            <a:chOff x="118" y="3019"/>
            <a:chExt cx="4062" cy="294"/>
          </a:xfrm>
          <a:solidFill>
            <a:schemeClr val="accent4">
              <a:lumMod val="50000"/>
            </a:schemeClr>
          </a:solidFill>
        </p:grpSpPr>
        <p:sp>
          <p:nvSpPr>
            <p:cNvPr id="9264" name="AutoShape 12"/>
            <p:cNvSpPr>
              <a:spLocks noChangeArrowheads="1"/>
            </p:cNvSpPr>
            <p:nvPr/>
          </p:nvSpPr>
          <p:spPr bwMode="auto">
            <a:xfrm>
              <a:off x="118" y="3041"/>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dirty="0">
                  <a:solidFill>
                    <a:srgbClr val="FFFFFF"/>
                  </a:solidFill>
                </a:rPr>
                <a:t>b1100 -</a:t>
              </a:r>
            </a:p>
            <a:p>
              <a:pPr algn="ctr" eaLnBrk="1" hangingPunct="1">
                <a:spcBef>
                  <a:spcPct val="0"/>
                </a:spcBef>
                <a:buClr>
                  <a:srgbClr val="000000"/>
                </a:buClr>
                <a:buFont typeface="Times New Roman" pitchFamily="18" charset="0"/>
                <a:buNone/>
              </a:pPr>
              <a:r>
                <a:rPr lang="de-CH" altLang="pl-PL" sz="1200" b="1" dirty="0">
                  <a:solidFill>
                    <a:srgbClr val="FFFFFF"/>
                  </a:solidFill>
                </a:rPr>
                <a:t>b7809</a:t>
              </a:r>
            </a:p>
          </p:txBody>
        </p:sp>
        <p:sp>
          <p:nvSpPr>
            <p:cNvPr id="9265" name="AutoShape 13"/>
            <p:cNvSpPr>
              <a:spLocks noChangeArrowheads="1"/>
            </p:cNvSpPr>
            <p:nvPr/>
          </p:nvSpPr>
          <p:spPr bwMode="auto">
            <a:xfrm>
              <a:off x="980" y="3041"/>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s1100 -</a:t>
              </a:r>
            </a:p>
            <a:p>
              <a:pPr algn="ctr" eaLnBrk="1" hangingPunct="1">
                <a:spcBef>
                  <a:spcPct val="0"/>
                </a:spcBef>
                <a:buClr>
                  <a:srgbClr val="000000"/>
                </a:buClr>
                <a:buFont typeface="Times New Roman" pitchFamily="18" charset="0"/>
                <a:buNone/>
              </a:pPr>
              <a:r>
                <a:rPr lang="de-CH" altLang="pl-PL" sz="1200" b="1">
                  <a:solidFill>
                    <a:srgbClr val="FFFFFF"/>
                  </a:solidFill>
                </a:rPr>
                <a:t>s8309</a:t>
              </a:r>
            </a:p>
          </p:txBody>
        </p:sp>
        <p:sp>
          <p:nvSpPr>
            <p:cNvPr id="9266" name="AutoShape 14"/>
            <p:cNvSpPr>
              <a:spLocks noChangeArrowheads="1"/>
            </p:cNvSpPr>
            <p:nvPr/>
          </p:nvSpPr>
          <p:spPr bwMode="auto">
            <a:xfrm>
              <a:off x="1998" y="3041"/>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d1550 -</a:t>
              </a:r>
            </a:p>
            <a:p>
              <a:pPr algn="ctr" eaLnBrk="1" hangingPunct="1">
                <a:spcBef>
                  <a:spcPct val="0"/>
                </a:spcBef>
                <a:buClr>
                  <a:srgbClr val="000000"/>
                </a:buClr>
                <a:buFont typeface="Times New Roman" pitchFamily="18" charset="0"/>
                <a:buNone/>
              </a:pPr>
              <a:r>
                <a:rPr lang="de-CH" altLang="pl-PL" sz="1200" b="1">
                  <a:solidFill>
                    <a:srgbClr val="FFFFFF"/>
                  </a:solidFill>
                </a:rPr>
                <a:t>d9309</a:t>
              </a:r>
            </a:p>
          </p:txBody>
        </p:sp>
        <p:sp>
          <p:nvSpPr>
            <p:cNvPr id="9267" name="AutoShape 15"/>
            <p:cNvSpPr>
              <a:spLocks noChangeArrowheads="1"/>
            </p:cNvSpPr>
            <p:nvPr/>
          </p:nvSpPr>
          <p:spPr bwMode="auto">
            <a:xfrm>
              <a:off x="3409" y="3041"/>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e1100 -</a:t>
              </a:r>
            </a:p>
            <a:p>
              <a:pPr algn="ctr" eaLnBrk="1" hangingPunct="1">
                <a:spcBef>
                  <a:spcPct val="0"/>
                </a:spcBef>
                <a:buClr>
                  <a:srgbClr val="000000"/>
                </a:buClr>
                <a:buFont typeface="Times New Roman" pitchFamily="18" charset="0"/>
                <a:buNone/>
              </a:pPr>
              <a:r>
                <a:rPr lang="de-CH" altLang="pl-PL" sz="1200" b="1">
                  <a:solidFill>
                    <a:srgbClr val="FFFFFF"/>
                  </a:solidFill>
                </a:rPr>
                <a:t>e5959</a:t>
              </a:r>
            </a:p>
          </p:txBody>
        </p:sp>
        <p:cxnSp>
          <p:nvCxnSpPr>
            <p:cNvPr id="9268" name="AutoShape 16"/>
            <p:cNvCxnSpPr>
              <a:cxnSpLocks noChangeShapeType="1"/>
              <a:stCxn id="9256" idx="2"/>
              <a:endCxn id="9264" idx="0"/>
            </p:cNvCxnSpPr>
            <p:nvPr/>
          </p:nvCxnSpPr>
          <p:spPr bwMode="auto">
            <a:xfrm>
              <a:off x="499" y="3019"/>
              <a:ext cx="5" cy="22"/>
            </a:xfrm>
            <a:prstGeom prst="straightConnector1">
              <a:avLst/>
            </a:prstGeom>
            <a:grpFill/>
            <a:ln w="28440">
              <a:solidFill>
                <a:srgbClr val="4D4D4D"/>
              </a:solidFill>
              <a:miter lim="800000"/>
              <a:headEnd/>
              <a:tailEnd/>
            </a:ln>
          </p:spPr>
        </p:cxnSp>
        <p:cxnSp>
          <p:nvCxnSpPr>
            <p:cNvPr id="9269" name="AutoShape 17"/>
            <p:cNvCxnSpPr>
              <a:cxnSpLocks noChangeShapeType="1"/>
              <a:stCxn id="9257" idx="2"/>
              <a:endCxn id="9265" idx="0"/>
            </p:cNvCxnSpPr>
            <p:nvPr/>
          </p:nvCxnSpPr>
          <p:spPr bwMode="auto">
            <a:xfrm>
              <a:off x="1360" y="3019"/>
              <a:ext cx="5" cy="22"/>
            </a:xfrm>
            <a:prstGeom prst="straightConnector1">
              <a:avLst/>
            </a:prstGeom>
            <a:grpFill/>
            <a:ln w="28440">
              <a:solidFill>
                <a:srgbClr val="4D4D4D"/>
              </a:solidFill>
              <a:miter lim="800000"/>
              <a:headEnd/>
              <a:tailEnd/>
            </a:ln>
          </p:spPr>
        </p:cxnSp>
        <p:cxnSp>
          <p:nvCxnSpPr>
            <p:cNvPr id="9270" name="AutoShape 18"/>
            <p:cNvCxnSpPr>
              <a:cxnSpLocks noChangeShapeType="1"/>
              <a:stCxn id="9258" idx="2"/>
              <a:endCxn id="9266" idx="0"/>
            </p:cNvCxnSpPr>
            <p:nvPr/>
          </p:nvCxnSpPr>
          <p:spPr bwMode="auto">
            <a:xfrm>
              <a:off x="2378" y="3019"/>
              <a:ext cx="5" cy="22"/>
            </a:xfrm>
            <a:prstGeom prst="straightConnector1">
              <a:avLst/>
            </a:prstGeom>
            <a:grpFill/>
            <a:ln w="28440">
              <a:solidFill>
                <a:srgbClr val="4D4D4D"/>
              </a:solidFill>
              <a:miter lim="800000"/>
              <a:headEnd/>
              <a:tailEnd/>
            </a:ln>
          </p:spPr>
        </p:cxnSp>
        <p:cxnSp>
          <p:nvCxnSpPr>
            <p:cNvPr id="9271" name="AutoShape 19"/>
            <p:cNvCxnSpPr>
              <a:cxnSpLocks noChangeShapeType="1"/>
              <a:stCxn id="9259" idx="2"/>
              <a:endCxn id="9267" idx="0"/>
            </p:cNvCxnSpPr>
            <p:nvPr/>
          </p:nvCxnSpPr>
          <p:spPr bwMode="auto">
            <a:xfrm>
              <a:off x="3789" y="3019"/>
              <a:ext cx="5" cy="22"/>
            </a:xfrm>
            <a:prstGeom prst="straightConnector1">
              <a:avLst/>
            </a:prstGeom>
            <a:grpFill/>
            <a:ln w="28440">
              <a:solidFill>
                <a:srgbClr val="4D4D4D"/>
              </a:solidFill>
              <a:miter lim="800000"/>
              <a:headEnd/>
              <a:tailEnd/>
            </a:ln>
          </p:spPr>
        </p:cxnSp>
      </p:grpSp>
      <p:grpSp>
        <p:nvGrpSpPr>
          <p:cNvPr id="9226" name="Group 20"/>
          <p:cNvGrpSpPr>
            <a:grpSpLocks/>
          </p:cNvGrpSpPr>
          <p:nvPr/>
        </p:nvGrpSpPr>
        <p:grpSpPr bwMode="auto">
          <a:xfrm>
            <a:off x="1341438" y="3449564"/>
            <a:ext cx="6448426" cy="538163"/>
            <a:chOff x="113" y="2659"/>
            <a:chExt cx="4062" cy="339"/>
          </a:xfrm>
          <a:solidFill>
            <a:schemeClr val="accent4"/>
          </a:solidFill>
        </p:grpSpPr>
        <p:sp>
          <p:nvSpPr>
            <p:cNvPr id="9256" name="AutoShape 21"/>
            <p:cNvSpPr>
              <a:spLocks noChangeArrowheads="1"/>
            </p:cNvSpPr>
            <p:nvPr/>
          </p:nvSpPr>
          <p:spPr bwMode="auto">
            <a:xfrm>
              <a:off x="113" y="2726"/>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dirty="0">
                  <a:solidFill>
                    <a:srgbClr val="FFFFFF"/>
                  </a:solidFill>
                </a:rPr>
                <a:t>b110 -</a:t>
              </a:r>
            </a:p>
            <a:p>
              <a:pPr algn="ctr" eaLnBrk="1" hangingPunct="1">
                <a:spcBef>
                  <a:spcPct val="0"/>
                </a:spcBef>
                <a:buClr>
                  <a:srgbClr val="000000"/>
                </a:buClr>
                <a:buFont typeface="Times New Roman" pitchFamily="18" charset="0"/>
                <a:buNone/>
              </a:pPr>
              <a:r>
                <a:rPr lang="de-CH" altLang="pl-PL" sz="1200" b="1" dirty="0">
                  <a:solidFill>
                    <a:srgbClr val="FFFFFF"/>
                  </a:solidFill>
                </a:rPr>
                <a:t>b899</a:t>
              </a:r>
            </a:p>
          </p:txBody>
        </p:sp>
        <p:sp>
          <p:nvSpPr>
            <p:cNvPr id="9257" name="AutoShape 22"/>
            <p:cNvSpPr>
              <a:spLocks noChangeArrowheads="1"/>
            </p:cNvSpPr>
            <p:nvPr/>
          </p:nvSpPr>
          <p:spPr bwMode="auto">
            <a:xfrm>
              <a:off x="975" y="2726"/>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dirty="0">
                  <a:solidFill>
                    <a:srgbClr val="FFFFFF"/>
                  </a:solidFill>
                </a:rPr>
                <a:t>s110 -</a:t>
              </a:r>
            </a:p>
            <a:p>
              <a:pPr algn="ctr" eaLnBrk="1" hangingPunct="1">
                <a:spcBef>
                  <a:spcPct val="0"/>
                </a:spcBef>
                <a:buClr>
                  <a:srgbClr val="000000"/>
                </a:buClr>
                <a:buFont typeface="Times New Roman" pitchFamily="18" charset="0"/>
                <a:buNone/>
              </a:pPr>
              <a:r>
                <a:rPr lang="de-CH" altLang="pl-PL" sz="1200" b="1" dirty="0">
                  <a:solidFill>
                    <a:srgbClr val="FFFFFF"/>
                  </a:solidFill>
                </a:rPr>
                <a:t>s899</a:t>
              </a:r>
            </a:p>
          </p:txBody>
        </p:sp>
        <p:sp>
          <p:nvSpPr>
            <p:cNvPr id="9258" name="AutoShape 23"/>
            <p:cNvSpPr>
              <a:spLocks noChangeArrowheads="1"/>
            </p:cNvSpPr>
            <p:nvPr/>
          </p:nvSpPr>
          <p:spPr bwMode="auto">
            <a:xfrm>
              <a:off x="1993" y="2726"/>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d110 -</a:t>
              </a:r>
            </a:p>
            <a:p>
              <a:pPr algn="ctr" eaLnBrk="1" hangingPunct="1">
                <a:spcBef>
                  <a:spcPct val="0"/>
                </a:spcBef>
                <a:buClr>
                  <a:srgbClr val="000000"/>
                </a:buClr>
                <a:buFont typeface="Times New Roman" pitchFamily="18" charset="0"/>
                <a:buNone/>
              </a:pPr>
              <a:r>
                <a:rPr lang="de-CH" altLang="pl-PL" sz="1200" b="1">
                  <a:solidFill>
                    <a:srgbClr val="FFFFFF"/>
                  </a:solidFill>
                </a:rPr>
                <a:t>d999</a:t>
              </a:r>
            </a:p>
          </p:txBody>
        </p:sp>
        <p:sp>
          <p:nvSpPr>
            <p:cNvPr id="9259" name="AutoShape 24"/>
            <p:cNvSpPr>
              <a:spLocks noChangeArrowheads="1"/>
            </p:cNvSpPr>
            <p:nvPr/>
          </p:nvSpPr>
          <p:spPr bwMode="auto">
            <a:xfrm>
              <a:off x="3404" y="2726"/>
              <a:ext cx="771" cy="272"/>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e110 -</a:t>
              </a:r>
            </a:p>
            <a:p>
              <a:pPr algn="ctr" eaLnBrk="1" hangingPunct="1">
                <a:spcBef>
                  <a:spcPct val="0"/>
                </a:spcBef>
                <a:buClr>
                  <a:srgbClr val="000000"/>
                </a:buClr>
                <a:buFont typeface="Times New Roman" pitchFamily="18" charset="0"/>
                <a:buNone/>
              </a:pPr>
              <a:r>
                <a:rPr lang="de-CH" altLang="pl-PL" sz="1200" b="1">
                  <a:solidFill>
                    <a:srgbClr val="FFFFFF"/>
                  </a:solidFill>
                </a:rPr>
                <a:t>e599</a:t>
              </a:r>
            </a:p>
          </p:txBody>
        </p:sp>
        <p:cxnSp>
          <p:nvCxnSpPr>
            <p:cNvPr id="9260" name="AutoShape 25"/>
            <p:cNvCxnSpPr>
              <a:cxnSpLocks noChangeShapeType="1"/>
              <a:stCxn id="9248" idx="2"/>
              <a:endCxn id="9256" idx="0"/>
            </p:cNvCxnSpPr>
            <p:nvPr/>
          </p:nvCxnSpPr>
          <p:spPr bwMode="auto">
            <a:xfrm flipH="1">
              <a:off x="499" y="2659"/>
              <a:ext cx="0" cy="67"/>
            </a:xfrm>
            <a:prstGeom prst="straightConnector1">
              <a:avLst/>
            </a:prstGeom>
            <a:grpFill/>
            <a:ln w="28440">
              <a:solidFill>
                <a:srgbClr val="4D4D4D"/>
              </a:solidFill>
              <a:miter lim="800000"/>
              <a:headEnd/>
              <a:tailEnd/>
            </a:ln>
          </p:spPr>
        </p:cxnSp>
        <p:cxnSp>
          <p:nvCxnSpPr>
            <p:cNvPr id="9261" name="AutoShape 26"/>
            <p:cNvCxnSpPr>
              <a:cxnSpLocks noChangeShapeType="1"/>
              <a:stCxn id="9249" idx="2"/>
              <a:endCxn id="9257" idx="0"/>
            </p:cNvCxnSpPr>
            <p:nvPr/>
          </p:nvCxnSpPr>
          <p:spPr bwMode="auto">
            <a:xfrm flipH="1">
              <a:off x="1361" y="2659"/>
              <a:ext cx="0" cy="67"/>
            </a:xfrm>
            <a:prstGeom prst="straightConnector1">
              <a:avLst/>
            </a:prstGeom>
            <a:grpFill/>
            <a:ln w="28440">
              <a:solidFill>
                <a:srgbClr val="4D4D4D"/>
              </a:solidFill>
              <a:miter lim="800000"/>
              <a:headEnd/>
              <a:tailEnd/>
            </a:ln>
          </p:spPr>
        </p:cxnSp>
        <p:cxnSp>
          <p:nvCxnSpPr>
            <p:cNvPr id="9262" name="AutoShape 27"/>
            <p:cNvCxnSpPr>
              <a:cxnSpLocks noChangeShapeType="1"/>
              <a:stCxn id="9250" idx="2"/>
              <a:endCxn id="9258" idx="0"/>
            </p:cNvCxnSpPr>
            <p:nvPr/>
          </p:nvCxnSpPr>
          <p:spPr bwMode="auto">
            <a:xfrm flipH="1">
              <a:off x="2379" y="2659"/>
              <a:ext cx="0" cy="67"/>
            </a:xfrm>
            <a:prstGeom prst="straightConnector1">
              <a:avLst/>
            </a:prstGeom>
            <a:grpFill/>
            <a:ln w="28440">
              <a:solidFill>
                <a:srgbClr val="4D4D4D"/>
              </a:solidFill>
              <a:miter lim="800000"/>
              <a:headEnd/>
              <a:tailEnd/>
            </a:ln>
          </p:spPr>
        </p:cxnSp>
        <p:cxnSp>
          <p:nvCxnSpPr>
            <p:cNvPr id="9263" name="AutoShape 28"/>
            <p:cNvCxnSpPr>
              <a:cxnSpLocks noChangeShapeType="1"/>
              <a:stCxn id="9251" idx="2"/>
              <a:endCxn id="9259" idx="0"/>
            </p:cNvCxnSpPr>
            <p:nvPr/>
          </p:nvCxnSpPr>
          <p:spPr bwMode="auto">
            <a:xfrm flipH="1">
              <a:off x="3790" y="2659"/>
              <a:ext cx="0" cy="67"/>
            </a:xfrm>
            <a:prstGeom prst="straightConnector1">
              <a:avLst/>
            </a:prstGeom>
            <a:grpFill/>
            <a:ln w="28440">
              <a:solidFill>
                <a:srgbClr val="4D4D4D"/>
              </a:solidFill>
              <a:miter lim="800000"/>
              <a:headEnd/>
              <a:tailEnd/>
            </a:ln>
          </p:spPr>
        </p:cxnSp>
      </p:grpSp>
      <p:grpSp>
        <p:nvGrpSpPr>
          <p:cNvPr id="9227" name="Group 29"/>
          <p:cNvGrpSpPr>
            <a:grpSpLocks/>
          </p:cNvGrpSpPr>
          <p:nvPr/>
        </p:nvGrpSpPr>
        <p:grpSpPr bwMode="auto">
          <a:xfrm>
            <a:off x="1341439" y="2914575"/>
            <a:ext cx="6448425" cy="534988"/>
            <a:chOff x="113" y="2346"/>
            <a:chExt cx="4062" cy="337"/>
          </a:xfrm>
          <a:solidFill>
            <a:schemeClr val="accent6"/>
          </a:solidFill>
        </p:grpSpPr>
        <p:sp>
          <p:nvSpPr>
            <p:cNvPr id="9248" name="AutoShape 30"/>
            <p:cNvSpPr>
              <a:spLocks noChangeArrowheads="1"/>
            </p:cNvSpPr>
            <p:nvPr/>
          </p:nvSpPr>
          <p:spPr bwMode="auto">
            <a:xfrm>
              <a:off x="113" y="2456"/>
              <a:ext cx="771" cy="227"/>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b1 – b8</a:t>
              </a:r>
            </a:p>
          </p:txBody>
        </p:sp>
        <p:sp>
          <p:nvSpPr>
            <p:cNvPr id="9249" name="AutoShape 31"/>
            <p:cNvSpPr>
              <a:spLocks noChangeArrowheads="1"/>
            </p:cNvSpPr>
            <p:nvPr/>
          </p:nvSpPr>
          <p:spPr bwMode="auto">
            <a:xfrm>
              <a:off x="975" y="2456"/>
              <a:ext cx="771" cy="227"/>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dirty="0">
                  <a:solidFill>
                    <a:srgbClr val="FFFFFF"/>
                  </a:solidFill>
                </a:rPr>
                <a:t>s1 – </a:t>
              </a:r>
              <a:r>
                <a:rPr lang="pl-PL" altLang="pl-PL" sz="1200" b="1" dirty="0">
                  <a:solidFill>
                    <a:srgbClr val="FFFFFF"/>
                  </a:solidFill>
                </a:rPr>
                <a:t>s</a:t>
              </a:r>
              <a:r>
                <a:rPr lang="de-CH" altLang="pl-PL" sz="1200" b="1" dirty="0">
                  <a:solidFill>
                    <a:srgbClr val="FFFFFF"/>
                  </a:solidFill>
                </a:rPr>
                <a:t>8</a:t>
              </a:r>
            </a:p>
          </p:txBody>
        </p:sp>
        <p:sp>
          <p:nvSpPr>
            <p:cNvPr id="9250" name="AutoShape 32"/>
            <p:cNvSpPr>
              <a:spLocks noChangeArrowheads="1"/>
            </p:cNvSpPr>
            <p:nvPr/>
          </p:nvSpPr>
          <p:spPr bwMode="auto">
            <a:xfrm>
              <a:off x="1993" y="2456"/>
              <a:ext cx="771" cy="227"/>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d1 – d9</a:t>
              </a:r>
            </a:p>
          </p:txBody>
        </p:sp>
        <p:sp>
          <p:nvSpPr>
            <p:cNvPr id="9251" name="AutoShape 33"/>
            <p:cNvSpPr>
              <a:spLocks noChangeArrowheads="1"/>
            </p:cNvSpPr>
            <p:nvPr/>
          </p:nvSpPr>
          <p:spPr bwMode="auto">
            <a:xfrm>
              <a:off x="3404" y="2456"/>
              <a:ext cx="771" cy="227"/>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200" b="1">
                  <a:solidFill>
                    <a:srgbClr val="FFFFFF"/>
                  </a:solidFill>
                </a:rPr>
                <a:t>e1 – e5</a:t>
              </a:r>
            </a:p>
          </p:txBody>
        </p:sp>
        <p:cxnSp>
          <p:nvCxnSpPr>
            <p:cNvPr id="9252" name="AutoShape 34"/>
            <p:cNvCxnSpPr>
              <a:cxnSpLocks noChangeShapeType="1"/>
              <a:stCxn id="9244" idx="2"/>
              <a:endCxn id="9250" idx="0"/>
            </p:cNvCxnSpPr>
            <p:nvPr/>
          </p:nvCxnSpPr>
          <p:spPr bwMode="auto">
            <a:xfrm flipH="1">
              <a:off x="2379" y="2375"/>
              <a:ext cx="39" cy="81"/>
            </a:xfrm>
            <a:prstGeom prst="straightConnector1">
              <a:avLst/>
            </a:prstGeom>
            <a:grpFill/>
            <a:ln w="28440">
              <a:solidFill>
                <a:srgbClr val="5F5F5F"/>
              </a:solidFill>
              <a:miter lim="800000"/>
              <a:headEnd/>
              <a:tailEnd/>
            </a:ln>
          </p:spPr>
        </p:cxnSp>
        <p:cxnSp>
          <p:nvCxnSpPr>
            <p:cNvPr id="9253" name="AutoShape 35"/>
            <p:cNvCxnSpPr>
              <a:cxnSpLocks noChangeShapeType="1"/>
              <a:stCxn id="9245" idx="2"/>
              <a:endCxn id="9251" idx="0"/>
            </p:cNvCxnSpPr>
            <p:nvPr/>
          </p:nvCxnSpPr>
          <p:spPr bwMode="auto">
            <a:xfrm flipH="1">
              <a:off x="3790" y="2357"/>
              <a:ext cx="87" cy="99"/>
            </a:xfrm>
            <a:prstGeom prst="straightConnector1">
              <a:avLst/>
            </a:prstGeom>
            <a:grpFill/>
            <a:ln w="28440">
              <a:solidFill>
                <a:srgbClr val="4D4D4D"/>
              </a:solidFill>
              <a:miter lim="800000"/>
              <a:headEnd/>
              <a:tailEnd/>
            </a:ln>
          </p:spPr>
        </p:cxnSp>
        <p:cxnSp>
          <p:nvCxnSpPr>
            <p:cNvPr id="9254" name="AutoShape 36"/>
            <p:cNvCxnSpPr>
              <a:cxnSpLocks noChangeShapeType="1"/>
              <a:endCxn id="9248" idx="0"/>
            </p:cNvCxnSpPr>
            <p:nvPr/>
          </p:nvCxnSpPr>
          <p:spPr bwMode="auto">
            <a:xfrm flipH="1">
              <a:off x="498" y="2346"/>
              <a:ext cx="46" cy="110"/>
            </a:xfrm>
            <a:prstGeom prst="straightConnector1">
              <a:avLst/>
            </a:prstGeom>
            <a:grpFill/>
            <a:ln w="28440">
              <a:solidFill>
                <a:srgbClr val="4D4D4D"/>
              </a:solidFill>
              <a:miter lim="800000"/>
              <a:headEnd/>
              <a:tailEnd/>
            </a:ln>
          </p:spPr>
        </p:cxnSp>
        <p:cxnSp>
          <p:nvCxnSpPr>
            <p:cNvPr id="9255" name="AutoShape 37"/>
            <p:cNvCxnSpPr>
              <a:cxnSpLocks noChangeShapeType="1"/>
              <a:endCxn id="9249" idx="0"/>
            </p:cNvCxnSpPr>
            <p:nvPr/>
          </p:nvCxnSpPr>
          <p:spPr bwMode="auto">
            <a:xfrm>
              <a:off x="1338" y="2346"/>
              <a:ext cx="24" cy="110"/>
            </a:xfrm>
            <a:prstGeom prst="straightConnector1">
              <a:avLst/>
            </a:prstGeom>
            <a:grpFill/>
            <a:ln w="28440">
              <a:solidFill>
                <a:srgbClr val="4D4D4D"/>
              </a:solidFill>
              <a:miter lim="800000"/>
              <a:headEnd/>
              <a:tailEnd/>
            </a:ln>
          </p:spPr>
        </p:cxnSp>
      </p:grpSp>
      <p:cxnSp>
        <p:nvCxnSpPr>
          <p:cNvPr id="9239" name="AutoShape 49"/>
          <p:cNvCxnSpPr>
            <a:cxnSpLocks noChangeShapeType="1"/>
            <a:endCxn id="9240" idx="1"/>
          </p:cNvCxnSpPr>
          <p:nvPr/>
        </p:nvCxnSpPr>
        <p:spPr bwMode="auto">
          <a:xfrm flipV="1">
            <a:off x="3330576" y="1414464"/>
            <a:ext cx="1263650" cy="438150"/>
          </a:xfrm>
          <a:prstGeom prst="bentConnector3">
            <a:avLst>
              <a:gd name="adj1" fmla="val 82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9240" name="AutoShape 50"/>
          <p:cNvSpPr>
            <a:spLocks noChangeArrowheads="1"/>
          </p:cNvSpPr>
          <p:nvPr/>
        </p:nvSpPr>
        <p:spPr bwMode="auto">
          <a:xfrm>
            <a:off x="4594227" y="1198564"/>
            <a:ext cx="1979613" cy="431800"/>
          </a:xfrm>
          <a:prstGeom prst="roundRect">
            <a:avLst>
              <a:gd name="adj" fmla="val 16667"/>
            </a:avLst>
          </a:prstGeom>
          <a:solidFill>
            <a:schemeClr val="accent1"/>
          </a:solidFill>
          <a:ln>
            <a:noFill/>
          </a:ln>
        </p:spPr>
        <p:txBody>
          <a:bodyPr wrap="none" lIns="65880" tIns="32760" rIns="65880" bIns="3276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2800" b="1" dirty="0">
                <a:solidFill>
                  <a:srgbClr val="FFFFFF"/>
                </a:solidFill>
              </a:rPr>
              <a:t>ICF</a:t>
            </a:r>
          </a:p>
        </p:txBody>
      </p:sp>
      <p:sp>
        <p:nvSpPr>
          <p:cNvPr id="9242" name="Text Box 52"/>
          <p:cNvSpPr txBox="1">
            <a:spLocks noChangeArrowheads="1"/>
          </p:cNvSpPr>
          <p:nvPr/>
        </p:nvSpPr>
        <p:spPr bwMode="auto">
          <a:xfrm>
            <a:off x="6335714" y="1820864"/>
            <a:ext cx="3527425" cy="371513"/>
          </a:xfrm>
          <a:prstGeom prst="rect">
            <a:avLst/>
          </a:prstGeom>
          <a:solidFill>
            <a:schemeClr val="accent4"/>
          </a:solidFill>
          <a:ln>
            <a:noFill/>
          </a:ln>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a:spcBef>
                <a:spcPts val="1250"/>
              </a:spcBef>
              <a:buClr>
                <a:srgbClr val="000000"/>
              </a:buClr>
              <a:buNone/>
            </a:pPr>
            <a:r>
              <a:rPr lang="de-CH" altLang="pl-PL" sz="1800" dirty="0" err="1">
                <a:solidFill>
                  <a:srgbClr val="000000"/>
                </a:solidFill>
              </a:rPr>
              <a:t>Czynniki</a:t>
            </a:r>
            <a:r>
              <a:rPr lang="de-CH" altLang="pl-PL" sz="1800" dirty="0">
                <a:solidFill>
                  <a:srgbClr val="000000"/>
                </a:solidFill>
              </a:rPr>
              <a:t> </a:t>
            </a:r>
            <a:r>
              <a:rPr lang="de-CH" altLang="pl-PL" sz="1800" dirty="0" err="1">
                <a:solidFill>
                  <a:srgbClr val="000000"/>
                </a:solidFill>
              </a:rPr>
              <a:t>kontekstowe</a:t>
            </a:r>
            <a:endParaRPr lang="de-CH" altLang="pl-PL" sz="1800" dirty="0">
              <a:solidFill>
                <a:srgbClr val="000000"/>
              </a:solidFill>
            </a:endParaRPr>
          </a:p>
        </p:txBody>
      </p:sp>
      <p:sp>
        <p:nvSpPr>
          <p:cNvPr id="9243" name="Text Box 53"/>
          <p:cNvSpPr txBox="1">
            <a:spLocks noChangeArrowheads="1"/>
          </p:cNvSpPr>
          <p:nvPr/>
        </p:nvSpPr>
        <p:spPr bwMode="auto">
          <a:xfrm>
            <a:off x="1413669" y="2357468"/>
            <a:ext cx="2303463" cy="586957"/>
          </a:xfrm>
          <a:prstGeom prst="rect">
            <a:avLst/>
          </a:prstGeom>
          <a:solidFill>
            <a:schemeClr val="accent1"/>
          </a:solidFill>
          <a:ln>
            <a:noFill/>
          </a:ln>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a:spcBef>
                <a:spcPts val="1000"/>
              </a:spcBef>
              <a:buClr>
                <a:srgbClr val="000000"/>
              </a:buClr>
              <a:buNone/>
            </a:pPr>
            <a:r>
              <a:rPr lang="de-CH" altLang="pl-PL" sz="1600" dirty="0" err="1">
                <a:solidFill>
                  <a:srgbClr val="FFFFFF"/>
                </a:solidFill>
              </a:rPr>
              <a:t>Funkcje</a:t>
            </a:r>
            <a:r>
              <a:rPr lang="pl-PL" altLang="pl-PL" sz="1600" dirty="0">
                <a:solidFill>
                  <a:srgbClr val="FFFFFF"/>
                </a:solidFill>
              </a:rPr>
              <a:t> i </a:t>
            </a:r>
            <a:r>
              <a:rPr lang="de-CH" altLang="pl-PL" sz="1600" dirty="0">
                <a:solidFill>
                  <a:srgbClr val="FFFFFF"/>
                </a:solidFill>
              </a:rPr>
              <a:t> </a:t>
            </a:r>
            <a:r>
              <a:rPr lang="de-CH" altLang="pl-PL" sz="1600" dirty="0" err="1">
                <a:solidFill>
                  <a:srgbClr val="FFFFFF"/>
                </a:solidFill>
              </a:rPr>
              <a:t>struktury</a:t>
            </a:r>
            <a:r>
              <a:rPr lang="de-CH" altLang="pl-PL" sz="1600" dirty="0">
                <a:solidFill>
                  <a:srgbClr val="FFFFFF"/>
                </a:solidFill>
              </a:rPr>
              <a:t> </a:t>
            </a:r>
            <a:r>
              <a:rPr lang="de-CH" altLang="pl-PL" sz="1600" dirty="0" err="1">
                <a:solidFill>
                  <a:srgbClr val="FFFFFF"/>
                </a:solidFill>
              </a:rPr>
              <a:t>ciała</a:t>
            </a:r>
            <a:endParaRPr lang="de-CH" altLang="pl-PL" sz="1600" dirty="0">
              <a:solidFill>
                <a:srgbClr val="FFFFFF"/>
              </a:solidFill>
            </a:endParaRPr>
          </a:p>
        </p:txBody>
      </p:sp>
      <p:sp>
        <p:nvSpPr>
          <p:cNvPr id="9244" name="Text Box 54"/>
          <p:cNvSpPr txBox="1">
            <a:spLocks noChangeArrowheads="1"/>
          </p:cNvSpPr>
          <p:nvPr/>
        </p:nvSpPr>
        <p:spPr bwMode="auto">
          <a:xfrm>
            <a:off x="3903661" y="2372921"/>
            <a:ext cx="2192339" cy="586957"/>
          </a:xfrm>
          <a:prstGeom prst="rect">
            <a:avLst/>
          </a:prstGeom>
          <a:solidFill>
            <a:schemeClr val="accent1"/>
          </a:solidFill>
          <a:ln>
            <a:noFill/>
          </a:ln>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a:spcBef>
                <a:spcPts val="1000"/>
              </a:spcBef>
              <a:buClr>
                <a:srgbClr val="000000"/>
              </a:buClr>
              <a:buNone/>
            </a:pPr>
            <a:r>
              <a:rPr lang="pl-PL" altLang="pl-PL" sz="1600" dirty="0">
                <a:solidFill>
                  <a:srgbClr val="FFFFFF"/>
                </a:solidFill>
              </a:rPr>
              <a:t>Aktywność i uczestniczenie</a:t>
            </a:r>
            <a:endParaRPr lang="de-CH" altLang="pl-PL" sz="1600" dirty="0">
              <a:solidFill>
                <a:srgbClr val="FFFFFF"/>
              </a:solidFill>
            </a:endParaRPr>
          </a:p>
        </p:txBody>
      </p:sp>
      <p:sp>
        <p:nvSpPr>
          <p:cNvPr id="9245" name="Text Box 55"/>
          <p:cNvSpPr txBox="1">
            <a:spLocks noChangeArrowheads="1"/>
          </p:cNvSpPr>
          <p:nvPr/>
        </p:nvSpPr>
        <p:spPr bwMode="auto">
          <a:xfrm>
            <a:off x="6164490" y="2345392"/>
            <a:ext cx="2303463" cy="586957"/>
          </a:xfrm>
          <a:prstGeom prst="rect">
            <a:avLst/>
          </a:prstGeom>
          <a:solidFill>
            <a:schemeClr val="accent1"/>
          </a:solidFill>
          <a:ln>
            <a:noFill/>
          </a:ln>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a:spcBef>
                <a:spcPts val="1000"/>
              </a:spcBef>
              <a:buClr>
                <a:srgbClr val="000000"/>
              </a:buClr>
              <a:buNone/>
            </a:pPr>
            <a:r>
              <a:rPr lang="de-CH" altLang="pl-PL" sz="1600" dirty="0" err="1">
                <a:solidFill>
                  <a:srgbClr val="FFFFFF"/>
                </a:solidFill>
              </a:rPr>
              <a:t>Czynniki</a:t>
            </a:r>
            <a:r>
              <a:rPr lang="de-CH" altLang="pl-PL" sz="1600" dirty="0">
                <a:solidFill>
                  <a:srgbClr val="FFFFFF"/>
                </a:solidFill>
              </a:rPr>
              <a:t> </a:t>
            </a:r>
            <a:r>
              <a:rPr lang="de-CH" altLang="pl-PL" sz="1600" dirty="0" err="1">
                <a:solidFill>
                  <a:srgbClr val="FFFFFF"/>
                </a:solidFill>
              </a:rPr>
              <a:t>środowiskowe</a:t>
            </a:r>
            <a:endParaRPr lang="de-CH" altLang="pl-PL" sz="1600" dirty="0">
              <a:solidFill>
                <a:srgbClr val="FFFFFF"/>
              </a:solidFill>
            </a:endParaRPr>
          </a:p>
        </p:txBody>
      </p:sp>
      <p:sp>
        <p:nvSpPr>
          <p:cNvPr id="9246" name="Text Box 56"/>
          <p:cNvSpPr txBox="1">
            <a:spLocks noChangeArrowheads="1"/>
          </p:cNvSpPr>
          <p:nvPr/>
        </p:nvSpPr>
        <p:spPr bwMode="auto">
          <a:xfrm>
            <a:off x="8616314" y="2373346"/>
            <a:ext cx="1800225" cy="586957"/>
          </a:xfrm>
          <a:prstGeom prst="rect">
            <a:avLst/>
          </a:prstGeom>
          <a:solidFill>
            <a:schemeClr val="accent1"/>
          </a:solidFill>
          <a:ln>
            <a:noFill/>
          </a:ln>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a:spcBef>
                <a:spcPts val="1000"/>
              </a:spcBef>
              <a:buClr>
                <a:srgbClr val="000000"/>
              </a:buClr>
              <a:buNone/>
            </a:pPr>
            <a:r>
              <a:rPr lang="de-CH" altLang="pl-PL" sz="1600" dirty="0" err="1">
                <a:solidFill>
                  <a:srgbClr val="FFFFFF"/>
                </a:solidFill>
              </a:rPr>
              <a:t>Czynniki</a:t>
            </a:r>
            <a:r>
              <a:rPr lang="de-CH" altLang="pl-PL" sz="1600" dirty="0">
                <a:solidFill>
                  <a:srgbClr val="FFFFFF"/>
                </a:solidFill>
              </a:rPr>
              <a:t> </a:t>
            </a:r>
            <a:r>
              <a:rPr lang="de-CH" altLang="pl-PL" sz="1600" dirty="0" err="1">
                <a:solidFill>
                  <a:srgbClr val="FFFFFF"/>
                </a:solidFill>
              </a:rPr>
              <a:t>oso</a:t>
            </a:r>
            <a:r>
              <a:rPr lang="pl-PL" altLang="pl-PL" sz="1600" dirty="0" err="1">
                <a:solidFill>
                  <a:srgbClr val="FFFFFF"/>
                </a:solidFill>
              </a:rPr>
              <a:t>bowe</a:t>
            </a:r>
            <a:endParaRPr lang="de-CH" altLang="pl-PL" sz="1600" dirty="0">
              <a:solidFill>
                <a:srgbClr val="FFFFFF"/>
              </a:solidFill>
            </a:endParaRPr>
          </a:p>
        </p:txBody>
      </p:sp>
      <p:sp>
        <p:nvSpPr>
          <p:cNvPr id="9247" name="Text Box 57"/>
          <p:cNvSpPr txBox="1">
            <a:spLocks noChangeArrowheads="1"/>
          </p:cNvSpPr>
          <p:nvPr/>
        </p:nvSpPr>
        <p:spPr bwMode="auto">
          <a:xfrm>
            <a:off x="1642549" y="1826306"/>
            <a:ext cx="4482214" cy="371513"/>
          </a:xfrm>
          <a:prstGeom prst="rect">
            <a:avLst/>
          </a:prstGeom>
          <a:solidFill>
            <a:schemeClr val="accent4"/>
          </a:solidFill>
          <a:ln>
            <a:noFill/>
          </a:ln>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a:spcBef>
                <a:spcPts val="1250"/>
              </a:spcBef>
              <a:buClr>
                <a:srgbClr val="000000"/>
              </a:buClr>
              <a:buNone/>
            </a:pPr>
            <a:r>
              <a:rPr lang="de-CH" altLang="pl-PL" sz="1800" dirty="0" err="1">
                <a:solidFill>
                  <a:srgbClr val="000000"/>
                </a:solidFill>
              </a:rPr>
              <a:t>Funkcjonowanie</a:t>
            </a:r>
            <a:r>
              <a:rPr lang="de-CH" altLang="pl-PL" sz="1800" dirty="0">
                <a:solidFill>
                  <a:srgbClr val="000000"/>
                </a:solidFill>
              </a:rPr>
              <a:t> i </a:t>
            </a:r>
            <a:r>
              <a:rPr lang="de-CH" altLang="pl-PL" sz="1800" dirty="0" err="1">
                <a:solidFill>
                  <a:srgbClr val="000000"/>
                </a:solidFill>
              </a:rPr>
              <a:t>niepełnosprawność</a:t>
            </a:r>
            <a:endParaRPr lang="de-CH" altLang="pl-PL" sz="1800" dirty="0">
              <a:solidFill>
                <a:srgbClr val="000000"/>
              </a:solidFill>
            </a:endParaRPr>
          </a:p>
        </p:txBody>
      </p:sp>
      <p:sp>
        <p:nvSpPr>
          <p:cNvPr id="2" name="Prostokąt 1"/>
          <p:cNvSpPr/>
          <p:nvPr/>
        </p:nvSpPr>
        <p:spPr>
          <a:xfrm>
            <a:off x="82550" y="618018"/>
            <a:ext cx="10477500" cy="539250"/>
          </a:xfrm>
          <a:prstGeom prst="rect">
            <a:avLst/>
          </a:prstGeom>
        </p:spPr>
        <p:txBody>
          <a:bodyPr wrap="square">
            <a:spAutoFit/>
          </a:bodyPr>
          <a:lstStyle/>
          <a:p>
            <a:pPr algn="ctr">
              <a:lnSpc>
                <a:spcPct val="80000"/>
              </a:lnSpc>
              <a:spcBef>
                <a:spcPts val="600"/>
              </a:spcBef>
              <a:buClr>
                <a:srgbClr val="000000"/>
              </a:buClr>
            </a:pPr>
            <a:r>
              <a:rPr lang="en-US" altLang="pl-PL" b="1" i="1" dirty="0">
                <a:solidFill>
                  <a:srgbClr val="CC0000"/>
                </a:solidFill>
              </a:rPr>
              <a:t>“ICF </a:t>
            </a:r>
            <a:r>
              <a:rPr lang="en-US" altLang="pl-PL" b="1" i="1" dirty="0" err="1">
                <a:solidFill>
                  <a:srgbClr val="CC0000"/>
                </a:solidFill>
              </a:rPr>
              <a:t>nie</a:t>
            </a:r>
            <a:r>
              <a:rPr lang="en-US" altLang="pl-PL" b="1" i="1" dirty="0">
                <a:solidFill>
                  <a:srgbClr val="CC0000"/>
                </a:solidFill>
              </a:rPr>
              <a:t> </a:t>
            </a:r>
            <a:r>
              <a:rPr lang="en-US" altLang="pl-PL" b="1" i="1" dirty="0" err="1">
                <a:solidFill>
                  <a:srgbClr val="CC0000"/>
                </a:solidFill>
              </a:rPr>
              <a:t>klasyfikuje</a:t>
            </a:r>
            <a:r>
              <a:rPr lang="en-US" altLang="pl-PL" b="1" i="1" dirty="0">
                <a:solidFill>
                  <a:srgbClr val="CC0000"/>
                </a:solidFill>
              </a:rPr>
              <a:t> </a:t>
            </a:r>
            <a:r>
              <a:rPr lang="en-US" altLang="pl-PL" b="1" i="1" dirty="0" err="1">
                <a:solidFill>
                  <a:srgbClr val="CC0000"/>
                </a:solidFill>
              </a:rPr>
              <a:t>ludzi</a:t>
            </a:r>
            <a:r>
              <a:rPr lang="en-US" altLang="pl-PL" b="1" i="1" dirty="0">
                <a:solidFill>
                  <a:srgbClr val="CC0000"/>
                </a:solidFill>
              </a:rPr>
              <a:t>, </a:t>
            </a:r>
            <a:r>
              <a:rPr lang="en-US" altLang="pl-PL" b="1" i="1" dirty="0" err="1">
                <a:solidFill>
                  <a:srgbClr val="CC0000"/>
                </a:solidFill>
              </a:rPr>
              <a:t>lecz</a:t>
            </a:r>
            <a:r>
              <a:rPr lang="en-US" altLang="pl-PL" b="1" i="1" dirty="0">
                <a:solidFill>
                  <a:srgbClr val="CC0000"/>
                </a:solidFill>
              </a:rPr>
              <a:t> </a:t>
            </a:r>
            <a:r>
              <a:rPr lang="en-US" altLang="pl-PL" b="1" i="1" dirty="0" err="1">
                <a:solidFill>
                  <a:srgbClr val="CC0000"/>
                </a:solidFill>
              </a:rPr>
              <a:t>opisuje</a:t>
            </a:r>
            <a:r>
              <a:rPr lang="en-US" altLang="pl-PL" b="1" i="1" dirty="0">
                <a:solidFill>
                  <a:srgbClr val="CC0000"/>
                </a:solidFill>
              </a:rPr>
              <a:t> </a:t>
            </a:r>
            <a:r>
              <a:rPr lang="en-US" altLang="pl-PL" b="1" i="1" dirty="0" err="1">
                <a:solidFill>
                  <a:srgbClr val="CC0000"/>
                </a:solidFill>
              </a:rPr>
              <a:t>sytuację</a:t>
            </a:r>
            <a:r>
              <a:rPr lang="en-US" altLang="pl-PL" b="1" i="1" dirty="0">
                <a:solidFill>
                  <a:srgbClr val="CC0000"/>
                </a:solidFill>
              </a:rPr>
              <a:t> </a:t>
            </a:r>
            <a:r>
              <a:rPr lang="en-US" altLang="pl-PL" b="1" i="1" dirty="0" err="1">
                <a:solidFill>
                  <a:srgbClr val="CC0000"/>
                </a:solidFill>
              </a:rPr>
              <a:t>danej</a:t>
            </a:r>
            <a:r>
              <a:rPr lang="en-US" altLang="pl-PL" b="1" i="1" dirty="0">
                <a:solidFill>
                  <a:srgbClr val="CC0000"/>
                </a:solidFill>
              </a:rPr>
              <a:t> </a:t>
            </a:r>
            <a:r>
              <a:rPr lang="en-US" altLang="pl-PL" b="1" i="1" dirty="0" err="1">
                <a:solidFill>
                  <a:srgbClr val="CC0000"/>
                </a:solidFill>
              </a:rPr>
              <a:t>osoby</a:t>
            </a:r>
            <a:r>
              <a:rPr lang="en-US" altLang="pl-PL" b="1" i="1" dirty="0">
                <a:solidFill>
                  <a:srgbClr val="CC0000"/>
                </a:solidFill>
              </a:rPr>
              <a:t> pod </a:t>
            </a:r>
            <a:r>
              <a:rPr lang="en-US" altLang="pl-PL" b="1" i="1" dirty="0" err="1">
                <a:solidFill>
                  <a:srgbClr val="CC0000"/>
                </a:solidFill>
              </a:rPr>
              <a:t>kątem</a:t>
            </a:r>
            <a:r>
              <a:rPr lang="en-US" altLang="pl-PL" b="1" i="1" dirty="0">
                <a:solidFill>
                  <a:srgbClr val="CC0000"/>
                </a:solidFill>
              </a:rPr>
              <a:t> </a:t>
            </a:r>
            <a:r>
              <a:rPr lang="en-US" altLang="pl-PL" b="1" i="1" dirty="0" err="1">
                <a:solidFill>
                  <a:srgbClr val="CC0000"/>
                </a:solidFill>
              </a:rPr>
              <a:t>zdrowia</a:t>
            </a:r>
            <a:r>
              <a:rPr lang="en-US" altLang="pl-PL" b="1" i="1" dirty="0">
                <a:solidFill>
                  <a:srgbClr val="CC0000"/>
                </a:solidFill>
              </a:rPr>
              <a:t> </a:t>
            </a:r>
            <a:r>
              <a:rPr lang="en-US" altLang="pl-PL" b="1" i="1" dirty="0" err="1">
                <a:solidFill>
                  <a:srgbClr val="CC0000"/>
                </a:solidFill>
              </a:rPr>
              <a:t>i</a:t>
            </a:r>
            <a:r>
              <a:rPr lang="en-US" altLang="pl-PL" b="1" i="1" dirty="0">
                <a:solidFill>
                  <a:srgbClr val="CC0000"/>
                </a:solidFill>
              </a:rPr>
              <a:t> </a:t>
            </a:r>
            <a:r>
              <a:rPr lang="en-US" altLang="pl-PL" b="1" i="1" dirty="0" err="1">
                <a:solidFill>
                  <a:srgbClr val="CC0000"/>
                </a:solidFill>
              </a:rPr>
              <a:t>dziedzin</a:t>
            </a:r>
            <a:r>
              <a:rPr lang="en-US" altLang="pl-PL" b="1" i="1" dirty="0">
                <a:solidFill>
                  <a:srgbClr val="CC0000"/>
                </a:solidFill>
              </a:rPr>
              <a:t> z </a:t>
            </a:r>
            <a:r>
              <a:rPr lang="en-US" altLang="pl-PL" b="1" i="1" dirty="0" err="1">
                <a:solidFill>
                  <a:srgbClr val="CC0000"/>
                </a:solidFill>
              </a:rPr>
              <a:t>nim</a:t>
            </a:r>
            <a:r>
              <a:rPr lang="en-US" altLang="pl-PL" b="1" i="1" dirty="0">
                <a:solidFill>
                  <a:srgbClr val="CC0000"/>
                </a:solidFill>
              </a:rPr>
              <a:t> </a:t>
            </a:r>
            <a:r>
              <a:rPr lang="en-US" altLang="pl-PL" b="1" i="1" dirty="0" err="1">
                <a:solidFill>
                  <a:srgbClr val="CC0000"/>
                </a:solidFill>
              </a:rPr>
              <a:t>związanych</a:t>
            </a:r>
            <a:r>
              <a:rPr lang="en-US" altLang="pl-PL" b="1" i="1" dirty="0">
                <a:solidFill>
                  <a:srgbClr val="CC0000"/>
                </a:solidFill>
              </a:rPr>
              <a:t>” (WHO</a:t>
            </a:r>
            <a:r>
              <a:rPr lang="en-US" altLang="pl-PL" sz="1400" b="1" i="1" dirty="0">
                <a:solidFill>
                  <a:srgbClr val="CC0000"/>
                </a:solidFill>
              </a:rPr>
              <a:t> </a:t>
            </a:r>
            <a:r>
              <a:rPr lang="en-US" altLang="pl-PL" b="1" i="1" dirty="0">
                <a:solidFill>
                  <a:srgbClr val="CC0000"/>
                </a:solidFill>
              </a:rPr>
              <a:t>2001:8)</a:t>
            </a:r>
            <a:r>
              <a:rPr lang="ar-SA" altLang="pl-PL" b="1" i="1" dirty="0">
                <a:solidFill>
                  <a:srgbClr val="CC0000"/>
                </a:solidFill>
              </a:rPr>
              <a:t>‏</a:t>
            </a:r>
            <a:r>
              <a:rPr lang="en-US" altLang="pl-PL" b="1" i="1" dirty="0">
                <a:solidFill>
                  <a:srgbClr val="CC0000"/>
                </a:solidFill>
              </a:rPr>
              <a:t>.</a:t>
            </a:r>
          </a:p>
        </p:txBody>
      </p:sp>
      <p:grpSp>
        <p:nvGrpSpPr>
          <p:cNvPr id="75" name="Group 70">
            <a:extLst>
              <a:ext uri="{FF2B5EF4-FFF2-40B4-BE49-F238E27FC236}">
                <a16:creationId xmlns:a16="http://schemas.microsoft.com/office/drawing/2014/main" id="{2D9B5294-281A-4235-B56A-9A3DD79B39DB}"/>
              </a:ext>
            </a:extLst>
          </p:cNvPr>
          <p:cNvGrpSpPr>
            <a:grpSpLocks/>
          </p:cNvGrpSpPr>
          <p:nvPr/>
        </p:nvGrpSpPr>
        <p:grpSpPr bwMode="auto">
          <a:xfrm>
            <a:off x="2025652" y="5669181"/>
            <a:ext cx="4851400" cy="412750"/>
            <a:chOff x="776" y="3685"/>
            <a:chExt cx="3056" cy="260"/>
          </a:xfrm>
        </p:grpSpPr>
        <p:sp>
          <p:nvSpPr>
            <p:cNvPr id="76" name="Line 71">
              <a:extLst>
                <a:ext uri="{FF2B5EF4-FFF2-40B4-BE49-F238E27FC236}">
                  <a16:creationId xmlns:a16="http://schemas.microsoft.com/office/drawing/2014/main" id="{46D103E2-88A3-45D4-A70E-1B87AA14F2DE}"/>
                </a:ext>
              </a:extLst>
            </p:cNvPr>
            <p:cNvSpPr>
              <a:spLocks noChangeShapeType="1"/>
            </p:cNvSpPr>
            <p:nvPr/>
          </p:nvSpPr>
          <p:spPr bwMode="auto">
            <a:xfrm flipH="1" flipV="1">
              <a:off x="775" y="3705"/>
              <a:ext cx="1170" cy="242"/>
            </a:xfrm>
            <a:prstGeom prst="line">
              <a:avLst/>
            </a:prstGeom>
            <a:noFill/>
            <a:ln w="936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77" name="Line 72">
              <a:extLst>
                <a:ext uri="{FF2B5EF4-FFF2-40B4-BE49-F238E27FC236}">
                  <a16:creationId xmlns:a16="http://schemas.microsoft.com/office/drawing/2014/main" id="{91CBD717-0FAD-41FA-9DD0-CA952C5D0379}"/>
                </a:ext>
              </a:extLst>
            </p:cNvPr>
            <p:cNvSpPr>
              <a:spLocks noChangeShapeType="1"/>
            </p:cNvSpPr>
            <p:nvPr/>
          </p:nvSpPr>
          <p:spPr bwMode="auto">
            <a:xfrm flipH="1" flipV="1">
              <a:off x="1456" y="3705"/>
              <a:ext cx="535" cy="242"/>
            </a:xfrm>
            <a:prstGeom prst="line">
              <a:avLst/>
            </a:prstGeom>
            <a:noFill/>
            <a:ln w="936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78" name="Line 73">
              <a:extLst>
                <a:ext uri="{FF2B5EF4-FFF2-40B4-BE49-F238E27FC236}">
                  <a16:creationId xmlns:a16="http://schemas.microsoft.com/office/drawing/2014/main" id="{AEBDE646-91BE-47FB-9B6E-45CE61C7E93A}"/>
                </a:ext>
              </a:extLst>
            </p:cNvPr>
            <p:cNvSpPr>
              <a:spLocks noChangeShapeType="1"/>
            </p:cNvSpPr>
            <p:nvPr/>
          </p:nvSpPr>
          <p:spPr bwMode="auto">
            <a:xfrm flipV="1">
              <a:off x="2064" y="3705"/>
              <a:ext cx="453" cy="242"/>
            </a:xfrm>
            <a:prstGeom prst="line">
              <a:avLst/>
            </a:prstGeom>
            <a:noFill/>
            <a:ln w="936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79" name="Line 74">
              <a:extLst>
                <a:ext uri="{FF2B5EF4-FFF2-40B4-BE49-F238E27FC236}">
                  <a16:creationId xmlns:a16="http://schemas.microsoft.com/office/drawing/2014/main" id="{BC80771D-78AE-4A25-A3C8-774117D1A76B}"/>
                </a:ext>
              </a:extLst>
            </p:cNvPr>
            <p:cNvSpPr>
              <a:spLocks noChangeShapeType="1"/>
            </p:cNvSpPr>
            <p:nvPr/>
          </p:nvSpPr>
          <p:spPr bwMode="auto">
            <a:xfrm flipV="1">
              <a:off x="2154" y="3684"/>
              <a:ext cx="1679" cy="263"/>
            </a:xfrm>
            <a:prstGeom prst="line">
              <a:avLst/>
            </a:prstGeom>
            <a:noFill/>
            <a:ln w="936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80" name="Rectangle 75">
            <a:extLst>
              <a:ext uri="{FF2B5EF4-FFF2-40B4-BE49-F238E27FC236}">
                <a16:creationId xmlns:a16="http://schemas.microsoft.com/office/drawing/2014/main" id="{2F1D8500-7CB8-4FA9-906D-57A8369C25ED}"/>
              </a:ext>
            </a:extLst>
          </p:cNvPr>
          <p:cNvSpPr>
            <a:spLocks noChangeArrowheads="1"/>
          </p:cNvSpPr>
          <p:nvPr/>
        </p:nvSpPr>
        <p:spPr bwMode="auto">
          <a:xfrm>
            <a:off x="3684588" y="6119813"/>
            <a:ext cx="1619250" cy="360362"/>
          </a:xfrm>
          <a:prstGeom prst="rect">
            <a:avLst/>
          </a:prstGeom>
          <a:noFill/>
          <a:ln w="2844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rgbClr val="4D4D4D"/>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Clr>
                <a:srgbClr val="000000"/>
              </a:buClr>
              <a:buFont typeface="Times New Roman" panose="02020603050405020304" pitchFamily="18" charset="0"/>
              <a:buNone/>
            </a:pPr>
            <a:endParaRPr lang="pl-PL" sz="1800">
              <a:solidFill>
                <a:schemeClr val="tx1"/>
              </a:solidFill>
              <a:latin typeface="Arial" panose="020B0604020202020204" pitchFamily="34" charset="0"/>
            </a:endParaRPr>
          </a:p>
        </p:txBody>
      </p:sp>
      <p:sp>
        <p:nvSpPr>
          <p:cNvPr id="81" name="Rectangle 76">
            <a:extLst>
              <a:ext uri="{FF2B5EF4-FFF2-40B4-BE49-F238E27FC236}">
                <a16:creationId xmlns:a16="http://schemas.microsoft.com/office/drawing/2014/main" id="{B67260CC-D751-4DD8-99F5-BCBE0163B67C}"/>
              </a:ext>
            </a:extLst>
          </p:cNvPr>
          <p:cNvSpPr>
            <a:spLocks noChangeArrowheads="1"/>
          </p:cNvSpPr>
          <p:nvPr/>
        </p:nvSpPr>
        <p:spPr bwMode="auto">
          <a:xfrm>
            <a:off x="5664201" y="6119813"/>
            <a:ext cx="2339975" cy="360362"/>
          </a:xfrm>
          <a:prstGeom prst="rect">
            <a:avLst/>
          </a:prstGeom>
          <a:noFill/>
          <a:ln w="2844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rgbClr val="4D4D4D"/>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Clr>
                <a:srgbClr val="000000"/>
              </a:buClr>
              <a:buFont typeface="Times New Roman" panose="02020603050405020304" pitchFamily="18" charset="0"/>
              <a:buNone/>
            </a:pPr>
            <a:endParaRPr lang="pl-PL" sz="1800">
              <a:solidFill>
                <a:schemeClr val="tx1"/>
              </a:solidFill>
              <a:latin typeface="Arial" panose="020B0604020202020204" pitchFamily="34" charset="0"/>
            </a:endParaRPr>
          </a:p>
        </p:txBody>
      </p:sp>
      <p:sp>
        <p:nvSpPr>
          <p:cNvPr id="16" name="Prostokąt 15">
            <a:extLst>
              <a:ext uri="{FF2B5EF4-FFF2-40B4-BE49-F238E27FC236}">
                <a16:creationId xmlns:a16="http://schemas.microsoft.com/office/drawing/2014/main" id="{9EF7A24A-F78B-454B-A1E3-C8CC54550254}"/>
              </a:ext>
            </a:extLst>
          </p:cNvPr>
          <p:cNvSpPr/>
          <p:nvPr/>
        </p:nvSpPr>
        <p:spPr>
          <a:xfrm>
            <a:off x="2328892" y="6042850"/>
            <a:ext cx="7792198" cy="461665"/>
          </a:xfrm>
          <a:prstGeom prst="rect">
            <a:avLst/>
          </a:prstGeom>
        </p:spPr>
        <p:txBody>
          <a:bodyPr wrap="none">
            <a:spAutoFit/>
          </a:bodyPr>
          <a:lstStyle/>
          <a:p>
            <a:r>
              <a:rPr lang="en-GB" sz="2400" b="1" dirty="0" err="1">
                <a:solidFill>
                  <a:srgbClr val="CC0000"/>
                </a:solidFill>
              </a:rPr>
              <a:t>kod</a:t>
            </a:r>
            <a:r>
              <a:rPr lang="en-GB" sz="2400" b="1" dirty="0">
                <a:solidFill>
                  <a:srgbClr val="CC0000"/>
                </a:solidFill>
              </a:rPr>
              <a:t> ICF</a:t>
            </a:r>
            <a:r>
              <a:rPr lang="en-GB" sz="2400" dirty="0">
                <a:solidFill>
                  <a:srgbClr val="009440"/>
                </a:solidFill>
              </a:rPr>
              <a:t> </a:t>
            </a:r>
            <a:r>
              <a:rPr lang="en-GB" sz="2400" dirty="0">
                <a:solidFill>
                  <a:srgbClr val="606060"/>
                </a:solidFill>
              </a:rPr>
              <a:t>=  </a:t>
            </a:r>
            <a:r>
              <a:rPr lang="en-GB" sz="2400" dirty="0" err="1">
                <a:solidFill>
                  <a:srgbClr val="606060"/>
                </a:solidFill>
              </a:rPr>
              <a:t>przedrostki</a:t>
            </a:r>
            <a:r>
              <a:rPr lang="en-GB" sz="2400" dirty="0">
                <a:solidFill>
                  <a:srgbClr val="606060"/>
                </a:solidFill>
              </a:rPr>
              <a:t> </a:t>
            </a:r>
            <a:r>
              <a:rPr lang="pl-PL" sz="2400" dirty="0">
                <a:solidFill>
                  <a:srgbClr val="606060"/>
                </a:solidFill>
              </a:rPr>
              <a:t>      </a:t>
            </a:r>
            <a:r>
              <a:rPr lang="en-GB" sz="2400" dirty="0">
                <a:solidFill>
                  <a:srgbClr val="606060"/>
                </a:solidFill>
              </a:rPr>
              <a:t>+ </a:t>
            </a:r>
            <a:r>
              <a:rPr lang="en-GB" sz="2400" dirty="0" err="1">
                <a:solidFill>
                  <a:srgbClr val="606060"/>
                </a:solidFill>
              </a:rPr>
              <a:t>kody</a:t>
            </a:r>
            <a:r>
              <a:rPr lang="en-GB" sz="2400" dirty="0">
                <a:solidFill>
                  <a:srgbClr val="606060"/>
                </a:solidFill>
              </a:rPr>
              <a:t> </a:t>
            </a:r>
            <a:r>
              <a:rPr lang="en-GB" sz="2400" dirty="0" err="1">
                <a:solidFill>
                  <a:srgbClr val="606060"/>
                </a:solidFill>
              </a:rPr>
              <a:t>numeryczne</a:t>
            </a:r>
            <a:r>
              <a:rPr lang="en-GB" sz="2400" dirty="0">
                <a:solidFill>
                  <a:srgbClr val="606060"/>
                </a:solidFill>
              </a:rPr>
              <a:t>  + </a:t>
            </a:r>
            <a:r>
              <a:rPr lang="en-GB" sz="2400" dirty="0" err="1">
                <a:solidFill>
                  <a:srgbClr val="606060"/>
                </a:solidFill>
              </a:rPr>
              <a:t>kwalifikatory</a:t>
            </a:r>
            <a:r>
              <a:rPr lang="en-GB" sz="2400" dirty="0">
                <a:solidFill>
                  <a:srgbClr val="606060"/>
                </a:solidFill>
              </a:rPr>
              <a:t> </a:t>
            </a:r>
            <a:endParaRPr lang="pl-PL" sz="2400" dirty="0"/>
          </a:p>
        </p:txBody>
      </p:sp>
      <p:sp>
        <p:nvSpPr>
          <p:cNvPr id="85" name="Text Box 81">
            <a:extLst>
              <a:ext uri="{FF2B5EF4-FFF2-40B4-BE49-F238E27FC236}">
                <a16:creationId xmlns:a16="http://schemas.microsoft.com/office/drawing/2014/main" id="{2903BC34-8855-46AA-BDD9-055ED0DDFE0C}"/>
              </a:ext>
            </a:extLst>
          </p:cNvPr>
          <p:cNvSpPr txBox="1">
            <a:spLocks noChangeArrowheads="1"/>
          </p:cNvSpPr>
          <p:nvPr/>
        </p:nvSpPr>
        <p:spPr bwMode="auto">
          <a:xfrm>
            <a:off x="1335088" y="5280366"/>
            <a:ext cx="1230312" cy="368300"/>
          </a:xfrm>
          <a:prstGeom prst="rect">
            <a:avLst/>
          </a:prstGeom>
          <a:noFill/>
          <a:ln w="9525">
            <a:noFill/>
            <a:round/>
            <a:headEnd/>
            <a:tailEnd/>
          </a:ln>
          <a:effectLst/>
        </p:spPr>
        <p:txBody>
          <a:bodyPr lIns="90000" tIns="46800" rIns="90000" bIns="46800">
            <a:spAutoFit/>
          </a:bodyPr>
          <a:lstStyle/>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b="1" u="sng" dirty="0">
                <a:solidFill>
                  <a:srgbClr val="CC0000"/>
                </a:solidFill>
                <a:effectLst>
                  <a:outerShdw blurRad="38100" dist="38100" dir="2700000" algn="tl">
                    <a:srgbClr val="C0C0C0"/>
                  </a:outerShdw>
                </a:effectLst>
                <a:latin typeface="Verdana" pitchFamily="32" charset="0"/>
                <a:ea typeface="MS Gothic" charset="0"/>
              </a:rPr>
              <a:t>b</a:t>
            </a:r>
            <a:r>
              <a:rPr lang="de-DE" b="1" u="sng" dirty="0">
                <a:solidFill>
                  <a:srgbClr val="CC0000"/>
                </a:solidFill>
                <a:effectLst>
                  <a:outerShdw blurRad="38100" dist="38100" dir="2700000" algn="tl">
                    <a:srgbClr val="C0C0C0"/>
                  </a:outerShdw>
                </a:effectLst>
                <a:latin typeface="Verdana" pitchFamily="32" charset="0"/>
                <a:ea typeface="MS Gothic" charset="0"/>
              </a:rPr>
              <a:t>110</a:t>
            </a:r>
          </a:p>
        </p:txBody>
      </p:sp>
      <p:sp>
        <p:nvSpPr>
          <p:cNvPr id="86" name="Text Box 82">
            <a:extLst>
              <a:ext uri="{FF2B5EF4-FFF2-40B4-BE49-F238E27FC236}">
                <a16:creationId xmlns:a16="http://schemas.microsoft.com/office/drawing/2014/main" id="{7CA80C0C-7D8D-433D-A934-914FE45AD95C}"/>
              </a:ext>
            </a:extLst>
          </p:cNvPr>
          <p:cNvSpPr txBox="1">
            <a:spLocks noChangeArrowheads="1"/>
          </p:cNvSpPr>
          <p:nvPr/>
        </p:nvSpPr>
        <p:spPr bwMode="auto">
          <a:xfrm>
            <a:off x="2724153" y="5185362"/>
            <a:ext cx="1230312" cy="368300"/>
          </a:xfrm>
          <a:prstGeom prst="rect">
            <a:avLst/>
          </a:prstGeom>
          <a:noFill/>
          <a:ln w="9525">
            <a:noFill/>
            <a:round/>
            <a:headEnd/>
            <a:tailEnd/>
          </a:ln>
          <a:effectLst/>
        </p:spPr>
        <p:txBody>
          <a:bodyPr lIns="90000" tIns="46800" rIns="90000" bIns="46800">
            <a:spAutoFit/>
          </a:bodyPr>
          <a:lstStyle/>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b="1" u="sng" dirty="0">
                <a:solidFill>
                  <a:srgbClr val="CC0000"/>
                </a:solidFill>
                <a:effectLst>
                  <a:outerShdw blurRad="38100" dist="38100" dir="2700000" algn="tl">
                    <a:srgbClr val="C0C0C0"/>
                  </a:outerShdw>
                </a:effectLst>
                <a:latin typeface="Verdana" pitchFamily="32" charset="0"/>
                <a:ea typeface="MS Gothic" charset="0"/>
              </a:rPr>
              <a:t>s</a:t>
            </a:r>
            <a:r>
              <a:rPr lang="de-DE" b="1" u="sng" dirty="0">
                <a:solidFill>
                  <a:srgbClr val="CC0000"/>
                </a:solidFill>
                <a:effectLst>
                  <a:outerShdw blurRad="38100" dist="38100" dir="2700000" algn="tl">
                    <a:srgbClr val="C0C0C0"/>
                  </a:outerShdw>
                </a:effectLst>
                <a:latin typeface="Verdana" pitchFamily="32" charset="0"/>
                <a:ea typeface="MS Gothic" charset="0"/>
              </a:rPr>
              <a:t>54002</a:t>
            </a:r>
          </a:p>
        </p:txBody>
      </p:sp>
      <p:sp>
        <p:nvSpPr>
          <p:cNvPr id="87" name="Text Box 83">
            <a:extLst>
              <a:ext uri="{FF2B5EF4-FFF2-40B4-BE49-F238E27FC236}">
                <a16:creationId xmlns:a16="http://schemas.microsoft.com/office/drawing/2014/main" id="{71765E15-80FF-486C-8440-301C589EE832}"/>
              </a:ext>
            </a:extLst>
          </p:cNvPr>
          <p:cNvSpPr txBox="1">
            <a:spLocks noChangeArrowheads="1"/>
          </p:cNvSpPr>
          <p:nvPr/>
        </p:nvSpPr>
        <p:spPr bwMode="auto">
          <a:xfrm>
            <a:off x="4384674" y="5147849"/>
            <a:ext cx="1230312" cy="368300"/>
          </a:xfrm>
          <a:prstGeom prst="rect">
            <a:avLst/>
          </a:prstGeom>
          <a:noFill/>
          <a:ln w="9525">
            <a:noFill/>
            <a:round/>
            <a:headEnd/>
            <a:tailEnd/>
          </a:ln>
          <a:effectLst/>
        </p:spPr>
        <p:txBody>
          <a:bodyPr lIns="90000" tIns="46800" rIns="90000" bIns="46800">
            <a:spAutoFit/>
          </a:bodyPr>
          <a:lstStyle/>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b="1" u="sng" dirty="0">
                <a:solidFill>
                  <a:srgbClr val="CC0000"/>
                </a:solidFill>
                <a:effectLst>
                  <a:outerShdw blurRad="38100" dist="38100" dir="2700000" algn="tl">
                    <a:srgbClr val="C0C0C0"/>
                  </a:outerShdw>
                </a:effectLst>
                <a:latin typeface="Verdana" pitchFamily="32" charset="0"/>
                <a:ea typeface="MS Gothic" charset="0"/>
              </a:rPr>
              <a:t>d</a:t>
            </a:r>
            <a:r>
              <a:rPr lang="de-DE" b="1" u="sng" dirty="0">
                <a:solidFill>
                  <a:srgbClr val="CC0000"/>
                </a:solidFill>
                <a:effectLst>
                  <a:outerShdw blurRad="38100" dist="38100" dir="2700000" algn="tl">
                    <a:srgbClr val="C0C0C0"/>
                  </a:outerShdw>
                </a:effectLst>
                <a:latin typeface="Verdana" pitchFamily="32" charset="0"/>
                <a:ea typeface="MS Gothic" charset="0"/>
              </a:rPr>
              <a:t>4401</a:t>
            </a:r>
          </a:p>
        </p:txBody>
      </p:sp>
      <p:sp>
        <p:nvSpPr>
          <p:cNvPr id="88" name="Text Box 84">
            <a:extLst>
              <a:ext uri="{FF2B5EF4-FFF2-40B4-BE49-F238E27FC236}">
                <a16:creationId xmlns:a16="http://schemas.microsoft.com/office/drawing/2014/main" id="{426B73E4-9BF9-4A5F-A8F7-6EC9C4F9F964}"/>
              </a:ext>
            </a:extLst>
          </p:cNvPr>
          <p:cNvSpPr txBox="1">
            <a:spLocks noChangeArrowheads="1"/>
          </p:cNvSpPr>
          <p:nvPr/>
        </p:nvSpPr>
        <p:spPr bwMode="auto">
          <a:xfrm>
            <a:off x="6834188" y="5162436"/>
            <a:ext cx="1230312" cy="368300"/>
          </a:xfrm>
          <a:prstGeom prst="rect">
            <a:avLst/>
          </a:prstGeom>
          <a:noFill/>
          <a:ln w="9525">
            <a:noFill/>
            <a:round/>
            <a:headEnd/>
            <a:tailEnd/>
          </a:ln>
          <a:effectLst/>
        </p:spPr>
        <p:txBody>
          <a:bodyPr lIns="90000" tIns="46800" rIns="90000" bIns="46800">
            <a:spAutoFit/>
          </a:bodyPr>
          <a:lstStyle/>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b="1" u="sng" dirty="0">
                <a:solidFill>
                  <a:srgbClr val="CC0000"/>
                </a:solidFill>
                <a:effectLst>
                  <a:outerShdw blurRad="38100" dist="38100" dir="2700000" algn="tl">
                    <a:srgbClr val="C0C0C0"/>
                  </a:outerShdw>
                </a:effectLst>
                <a:latin typeface="Verdana" pitchFamily="32" charset="0"/>
                <a:ea typeface="MS Gothic" charset="0"/>
              </a:rPr>
              <a:t>e</a:t>
            </a:r>
            <a:r>
              <a:rPr lang="de-DE" b="1" u="sng" dirty="0">
                <a:solidFill>
                  <a:srgbClr val="CC0000"/>
                </a:solidFill>
                <a:effectLst>
                  <a:outerShdw blurRad="38100" dist="38100" dir="2700000" algn="tl">
                    <a:srgbClr val="C0C0C0"/>
                  </a:outerShdw>
                </a:effectLst>
                <a:latin typeface="Verdana" pitchFamily="32" charset="0"/>
                <a:ea typeface="MS Gothic" charset="0"/>
              </a:rPr>
              <a:t>1101</a:t>
            </a:r>
          </a:p>
        </p:txBody>
      </p:sp>
      <p:grpSp>
        <p:nvGrpSpPr>
          <p:cNvPr id="90" name="Group 77">
            <a:extLst>
              <a:ext uri="{FF2B5EF4-FFF2-40B4-BE49-F238E27FC236}">
                <a16:creationId xmlns:a16="http://schemas.microsoft.com/office/drawing/2014/main" id="{D57EC2A5-ADCD-481E-A922-EAFB37B2E3F9}"/>
              </a:ext>
            </a:extLst>
          </p:cNvPr>
          <p:cNvGrpSpPr>
            <a:grpSpLocks/>
          </p:cNvGrpSpPr>
          <p:nvPr/>
        </p:nvGrpSpPr>
        <p:grpSpPr bwMode="auto">
          <a:xfrm>
            <a:off x="8799514" y="2959878"/>
            <a:ext cx="1728787" cy="1478773"/>
            <a:chOff x="4583" y="1759"/>
            <a:chExt cx="1089" cy="1037"/>
          </a:xfrm>
        </p:grpSpPr>
        <p:sp>
          <p:nvSpPr>
            <p:cNvPr id="91" name="Text Box 78">
              <a:extLst>
                <a:ext uri="{FF2B5EF4-FFF2-40B4-BE49-F238E27FC236}">
                  <a16:creationId xmlns:a16="http://schemas.microsoft.com/office/drawing/2014/main" id="{9CB03A6C-2D62-4E32-A296-DEADA2BBE701}"/>
                </a:ext>
              </a:extLst>
            </p:cNvPr>
            <p:cNvSpPr txBox="1">
              <a:spLocks noChangeArrowheads="1"/>
            </p:cNvSpPr>
            <p:nvPr/>
          </p:nvSpPr>
          <p:spPr bwMode="auto">
            <a:xfrm>
              <a:off x="4583" y="2161"/>
              <a:ext cx="108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anose="020B0604030504040204"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anose="020B0604030504040204"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anose="020B0604030504040204"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anose="020B0604030504040204"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anose="020B0604030504040204" pitchFamily="34" charset="0"/>
                </a:defRPr>
              </a:lvl9pPr>
            </a:lstStyle>
            <a:p>
              <a:pPr algn="ctr">
                <a:spcBef>
                  <a:spcPts val="1250"/>
                </a:spcBef>
                <a:buClr>
                  <a:srgbClr val="000000"/>
                </a:buClr>
                <a:buNone/>
              </a:pPr>
              <a:r>
                <a:rPr lang="de-CH" b="1" dirty="0" err="1">
                  <a:solidFill>
                    <a:srgbClr val="CC0000"/>
                  </a:solidFill>
                </a:rPr>
                <a:t>Jeszcze</a:t>
              </a:r>
              <a:r>
                <a:rPr lang="de-CH" b="1" dirty="0">
                  <a:solidFill>
                    <a:srgbClr val="CC0000"/>
                  </a:solidFill>
                </a:rPr>
                <a:t> </a:t>
              </a:r>
              <a:r>
                <a:rPr lang="de-CH" b="1" dirty="0" err="1">
                  <a:solidFill>
                    <a:srgbClr val="CC0000"/>
                  </a:solidFill>
                </a:rPr>
                <a:t>niesklasyfikowane</a:t>
              </a:r>
              <a:r>
                <a:rPr lang="de-CH" b="1" dirty="0">
                  <a:solidFill>
                    <a:srgbClr val="CC0000"/>
                  </a:solidFill>
                </a:rPr>
                <a:t>!</a:t>
              </a:r>
            </a:p>
          </p:txBody>
        </p:sp>
        <p:cxnSp>
          <p:nvCxnSpPr>
            <p:cNvPr id="92" name="AutoShape 79">
              <a:extLst>
                <a:ext uri="{FF2B5EF4-FFF2-40B4-BE49-F238E27FC236}">
                  <a16:creationId xmlns:a16="http://schemas.microsoft.com/office/drawing/2014/main" id="{0422F090-A923-470A-A05C-71850C45562B}"/>
                </a:ext>
              </a:extLst>
            </p:cNvPr>
            <p:cNvCxnSpPr>
              <a:cxnSpLocks noChangeShapeType="1"/>
              <a:endCxn id="91" idx="0"/>
            </p:cNvCxnSpPr>
            <p:nvPr/>
          </p:nvCxnSpPr>
          <p:spPr bwMode="auto">
            <a:xfrm>
              <a:off x="5125" y="1759"/>
              <a:ext cx="3" cy="402"/>
            </a:xfrm>
            <a:prstGeom prst="straightConnector1">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65596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childTnLst>
                                    <p:set>
                                      <p:cBhvr additive="repl">
                                        <p:cTn id="6" dur="1" fill="hold">
                                          <p:stCondLst>
                                            <p:cond delay="0"/>
                                          </p:stCondLst>
                                        </p:cTn>
                                        <p:tgtEl>
                                          <p:spTgt spid="80"/>
                                        </p:tgtEl>
                                        <p:attrNameLst>
                                          <p:attrName>style.visibility</p:attrName>
                                        </p:attrNameLst>
                                      </p:cBhvr>
                                      <p:to>
                                        <p:strVal val="visible"/>
                                      </p:to>
                                    </p:set>
                                    <p:animEffect transition="in" filter="fade">
                                      <p:cBhvr additive="repl">
                                        <p:cTn id="7" dur="1000"/>
                                        <p:tgtEl>
                                          <p:spTgt spid="80"/>
                                        </p:tgtEl>
                                      </p:cBhvr>
                                    </p:animEffect>
                                  </p:childTnLst>
                                </p:cTn>
                              </p:par>
                              <p:par>
                                <p:cTn id="8" presetID="22" presetClass="entr" presetSubtype="4" fill="hold" nodeType="withEffect">
                                  <p:stCondLst>
                                    <p:cond delay="0"/>
                                  </p:stCondLst>
                                  <p:childTnLst>
                                    <p:set>
                                      <p:cBhvr additive="repl">
                                        <p:cTn id="9" dur="1" fill="hold">
                                          <p:stCondLst>
                                            <p:cond delay="0"/>
                                          </p:stCondLst>
                                        </p:cTn>
                                        <p:tgtEl>
                                          <p:spTgt spid="75"/>
                                        </p:tgtEl>
                                        <p:attrNameLst>
                                          <p:attrName>style.visibility</p:attrName>
                                        </p:attrNameLst>
                                      </p:cBhvr>
                                      <p:to>
                                        <p:strVal val="visible"/>
                                      </p:to>
                                    </p:set>
                                    <p:animEffect transition="in" filter="wipe(down)">
                                      <p:cBhvr additive="repl">
                                        <p:cTn id="10" dur="10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fill="hold" grpId="1" nodeType="clickEffect">
                                  <p:stCondLst>
                                    <p:cond delay="0"/>
                                  </p:stCondLst>
                                  <p:childTnLst>
                                    <p:animEffect transition="out" filter="fade">
                                      <p:cBhvr additive="repl">
                                        <p:cTn id="14" dur="1000"/>
                                        <p:tgtEl>
                                          <p:spTgt spid="80"/>
                                        </p:tgtEl>
                                      </p:cBhvr>
                                    </p:animEffect>
                                    <p:set>
                                      <p:cBhvr additive="repl">
                                        <p:cTn id="15" dur="1" fill="hold">
                                          <p:stCondLst>
                                            <p:cond delay="0"/>
                                          </p:stCondLst>
                                        </p:cTn>
                                        <p:tgtEl>
                                          <p:spTgt spid="80"/>
                                        </p:tgtEl>
                                        <p:attrNameLst>
                                          <p:attrName>style.visibility</p:attrName>
                                        </p:attrNameLst>
                                      </p:cBhvr>
                                      <p:to>
                                        <p:strVal val="hidden"/>
                                      </p:to>
                                    </p:set>
                                  </p:childTnLst>
                                </p:cTn>
                              </p:par>
                              <p:par>
                                <p:cTn id="16" presetID="10" presetClass="entr" fill="hold" grpId="0" nodeType="withEffect">
                                  <p:stCondLst>
                                    <p:cond delay="0"/>
                                  </p:stCondLst>
                                  <p:childTnLst>
                                    <p:set>
                                      <p:cBhvr additive="repl">
                                        <p:cTn id="17" dur="1" fill="hold">
                                          <p:stCondLst>
                                            <p:cond delay="0"/>
                                          </p:stCondLst>
                                        </p:cTn>
                                        <p:tgtEl>
                                          <p:spTgt spid="81"/>
                                        </p:tgtEl>
                                        <p:attrNameLst>
                                          <p:attrName>style.visibility</p:attrName>
                                        </p:attrNameLst>
                                      </p:cBhvr>
                                      <p:to>
                                        <p:strVal val="visible"/>
                                      </p:to>
                                    </p:set>
                                    <p:animEffect transition="in" filter="fade">
                                      <p:cBhvr additive="repl">
                                        <p:cTn id="18" dur="1000"/>
                                        <p:tgtEl>
                                          <p:spTgt spid="81"/>
                                        </p:tgtEl>
                                      </p:cBhvr>
                                    </p:animEffect>
                                  </p:childTnLst>
                                </p:cTn>
                              </p:par>
                              <p:par>
                                <p:cTn id="19" presetID="22" presetClass="entr" presetSubtype="4" fill="hold" nodeType="withEffect">
                                  <p:stCondLst>
                                    <p:cond delay="0"/>
                                  </p:stCondLst>
                                  <p:childTnLst>
                                    <p:set>
                                      <p:cBhvr additive="repl">
                                        <p:cTn id="20" dur="1" fill="hold">
                                          <p:stCondLst>
                                            <p:cond delay="0"/>
                                          </p:stCondLst>
                                        </p:cTn>
                                        <p:tgtEl>
                                          <p:spTgt spid="85"/>
                                        </p:tgtEl>
                                        <p:attrNameLst>
                                          <p:attrName>style.visibility</p:attrName>
                                        </p:attrNameLst>
                                      </p:cBhvr>
                                      <p:to>
                                        <p:strVal val="visible"/>
                                      </p:to>
                                    </p:set>
                                    <p:animEffect transition="in" filter="wipe(down)">
                                      <p:cBhvr additive="repl">
                                        <p:cTn id="21" dur="1000"/>
                                        <p:tgtEl>
                                          <p:spTgt spid="85"/>
                                        </p:tgtEl>
                                      </p:cBhvr>
                                    </p:animEffect>
                                  </p:childTnLst>
                                </p:cTn>
                              </p:par>
                              <p:par>
                                <p:cTn id="22" presetID="22" presetClass="entr" presetSubtype="4" fill="hold" nodeType="withEffect">
                                  <p:stCondLst>
                                    <p:cond delay="0"/>
                                  </p:stCondLst>
                                  <p:childTnLst>
                                    <p:set>
                                      <p:cBhvr additive="repl">
                                        <p:cTn id="23" dur="1" fill="hold">
                                          <p:stCondLst>
                                            <p:cond delay="0"/>
                                          </p:stCondLst>
                                        </p:cTn>
                                        <p:tgtEl>
                                          <p:spTgt spid="86"/>
                                        </p:tgtEl>
                                        <p:attrNameLst>
                                          <p:attrName>style.visibility</p:attrName>
                                        </p:attrNameLst>
                                      </p:cBhvr>
                                      <p:to>
                                        <p:strVal val="visible"/>
                                      </p:to>
                                    </p:set>
                                    <p:animEffect transition="in" filter="wipe(down)">
                                      <p:cBhvr additive="repl">
                                        <p:cTn id="24" dur="1000"/>
                                        <p:tgtEl>
                                          <p:spTgt spid="86"/>
                                        </p:tgtEl>
                                      </p:cBhvr>
                                    </p:animEffect>
                                  </p:childTnLst>
                                </p:cTn>
                              </p:par>
                              <p:par>
                                <p:cTn id="25" presetID="22" presetClass="entr" presetSubtype="4" fill="hold" nodeType="withEffect">
                                  <p:stCondLst>
                                    <p:cond delay="0"/>
                                  </p:stCondLst>
                                  <p:childTnLst>
                                    <p:set>
                                      <p:cBhvr additive="repl">
                                        <p:cTn id="26" dur="1" fill="hold">
                                          <p:stCondLst>
                                            <p:cond delay="0"/>
                                          </p:stCondLst>
                                        </p:cTn>
                                        <p:tgtEl>
                                          <p:spTgt spid="87"/>
                                        </p:tgtEl>
                                        <p:attrNameLst>
                                          <p:attrName>style.visibility</p:attrName>
                                        </p:attrNameLst>
                                      </p:cBhvr>
                                      <p:to>
                                        <p:strVal val="visible"/>
                                      </p:to>
                                    </p:set>
                                    <p:animEffect transition="in" filter="wipe(down)">
                                      <p:cBhvr additive="repl">
                                        <p:cTn id="27" dur="1000"/>
                                        <p:tgtEl>
                                          <p:spTgt spid="87"/>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additive="repl">
                                        <p:cTn id="30" dur="1" fill="hold">
                                          <p:stCondLst>
                                            <p:cond delay="0"/>
                                          </p:stCondLst>
                                        </p:cTn>
                                        <p:tgtEl>
                                          <p:spTgt spid="88"/>
                                        </p:tgtEl>
                                        <p:attrNameLst>
                                          <p:attrName>style.visibility</p:attrName>
                                        </p:attrNameLst>
                                      </p:cBhvr>
                                      <p:to>
                                        <p:strVal val="visible"/>
                                      </p:to>
                                    </p:set>
                                    <p:animEffect transition="in" filter="wipe(down)">
                                      <p:cBhvr additive="repl">
                                        <p:cTn id="31" dur="10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additive="repl">
                                        <p:cTn id="35" dur="1" fill="hold">
                                          <p:stCondLst>
                                            <p:cond delay="0"/>
                                          </p:stCondLst>
                                        </p:cTn>
                                        <p:tgtEl>
                                          <p:spTgt spid="90"/>
                                        </p:tgtEl>
                                        <p:attrNameLst>
                                          <p:attrName>style.visibility</p:attrName>
                                        </p:attrNameLst>
                                      </p:cBhvr>
                                      <p:to>
                                        <p:strVal val="visible"/>
                                      </p:to>
                                    </p:set>
                                    <p:animEffect transition="in" filter="wipe(up)">
                                      <p:cBhvr additive="repl">
                                        <p:cTn id="3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Obraz zawierający mężczyzna, osoba, kostium, krawat&#10;&#10;Opis wygenerowany przy bardzo wysokim poziomie pewności"/>
          <p:cNvPicPr>
            <a:picLocks noChangeAspect="1" noChangeArrowheads="1"/>
          </p:cNvPicPr>
          <p:nvPr/>
        </p:nvPicPr>
        <p:blipFill rotWithShape="1">
          <a:blip r:embed="rId3">
            <a:extLst>
              <a:ext uri="{28A0092B-C50C-407E-A947-70E740481C1C}">
                <a14:useLocalDpi xmlns:a14="http://schemas.microsoft.com/office/drawing/2010/main" val="0"/>
              </a:ext>
            </a:extLst>
          </a:blip>
          <a:srcRect l="885" r="15975" b="3"/>
          <a:stretch/>
        </p:blipFill>
        <p:spPr bwMode="auto">
          <a:xfrm>
            <a:off x="2152650" y="1505819"/>
            <a:ext cx="2531107"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2" name="Text Box 1"/>
          <p:cNvSpPr txBox="1">
            <a:spLocks noChangeArrowheads="1"/>
          </p:cNvSpPr>
          <p:nvPr/>
        </p:nvSpPr>
        <p:spPr bwMode="auto">
          <a:xfrm>
            <a:off x="2152650" y="365126"/>
            <a:ext cx="78867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nSpc>
                <a:spcPct val="90000"/>
              </a:lnSpc>
              <a:spcAft>
                <a:spcPts val="600"/>
              </a:spcAft>
              <a:buClr>
                <a:srgbClr val="000000"/>
              </a:buClr>
              <a:buSzPct val="100000"/>
            </a:pPr>
            <a:r>
              <a:rPr lang="en-US" altLang="pl-PL" sz="4400" b="1">
                <a:solidFill>
                  <a:schemeClr val="tx1"/>
                </a:solidFill>
                <a:latin typeface="+mj-lt"/>
                <a:ea typeface="+mj-ea"/>
                <a:cs typeface="+mj-cs"/>
              </a:rPr>
              <a:t>Wspólny język – kamień węgielny ICF</a:t>
            </a:r>
          </a:p>
        </p:txBody>
      </p:sp>
      <p:sp>
        <p:nvSpPr>
          <p:cNvPr id="25603" name="Text Box 2"/>
          <p:cNvSpPr txBox="1">
            <a:spLocks noChangeArrowheads="1"/>
          </p:cNvSpPr>
          <p:nvPr/>
        </p:nvSpPr>
        <p:spPr bwMode="auto">
          <a:xfrm>
            <a:off x="5001006" y="1825625"/>
            <a:ext cx="5038344"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indent="-228600">
              <a:lnSpc>
                <a:spcPct val="90000"/>
              </a:lnSpc>
              <a:spcBef>
                <a:spcPts val="375"/>
              </a:spcBef>
              <a:buClr>
                <a:srgbClr val="000000"/>
              </a:buClr>
              <a:buSzPct val="100000"/>
              <a:buFont typeface="Arial" panose="020B0604020202020204" pitchFamily="34" charset="0"/>
              <a:buChar char="•"/>
            </a:pPr>
            <a:r>
              <a:rPr lang="en-US" altLang="pl-PL" sz="1500" i="1">
                <a:solidFill>
                  <a:schemeClr val="tx1"/>
                </a:solidFill>
                <a:latin typeface="+mn-lt"/>
                <a:ea typeface="+mn-ea"/>
              </a:rPr>
              <a:t>“Ile czasu, pracy i pieniędzy marnuje się na tłumaczenie utworów literackich jednego narodu na języki innych narodów, chociaż polegając jedynie na tłumaczeniu i tak poznajemy zaledwie maleńki wycinek literatury zagranicznej.</a:t>
            </a:r>
          </a:p>
          <a:p>
            <a:pPr indent="-228600">
              <a:lnSpc>
                <a:spcPct val="90000"/>
              </a:lnSpc>
              <a:spcBef>
                <a:spcPts val="375"/>
              </a:spcBef>
              <a:buClr>
                <a:srgbClr val="000000"/>
              </a:buClr>
              <a:buSzPct val="100000"/>
              <a:buFont typeface="Arial" panose="020B0604020202020204" pitchFamily="34" charset="0"/>
              <a:buChar char="•"/>
            </a:pPr>
            <a:endParaRPr lang="en-US" altLang="pl-PL" sz="1500" i="1">
              <a:solidFill>
                <a:schemeClr val="tx1"/>
              </a:solidFill>
              <a:latin typeface="+mn-lt"/>
              <a:ea typeface="+mn-ea"/>
            </a:endParaRPr>
          </a:p>
          <a:p>
            <a:pPr indent="-228600">
              <a:lnSpc>
                <a:spcPct val="90000"/>
              </a:lnSpc>
              <a:spcBef>
                <a:spcPts val="375"/>
              </a:spcBef>
              <a:buClr>
                <a:srgbClr val="000000"/>
              </a:buClr>
              <a:buSzPct val="100000"/>
              <a:buFont typeface="Arial" panose="020B0604020202020204" pitchFamily="34" charset="0"/>
              <a:buChar char="•"/>
            </a:pPr>
            <a:r>
              <a:rPr lang="en-US" altLang="pl-PL" sz="1500" i="1">
                <a:solidFill>
                  <a:schemeClr val="tx1"/>
                </a:solidFill>
                <a:latin typeface="+mn-lt"/>
                <a:ea typeface="+mn-ea"/>
              </a:rPr>
              <a:t>Gdyby istniał język międzynarodowy, wszystkie tłumaczenia wykonywano by właśnie na ten język, zrozumiały dla każdego. Dzieła o charakterze międzynarodowym powstawałyby od razu w tym  języku.</a:t>
            </a:r>
          </a:p>
          <a:p>
            <a:pPr indent="-228600">
              <a:lnSpc>
                <a:spcPct val="90000"/>
              </a:lnSpc>
              <a:spcBef>
                <a:spcPts val="375"/>
              </a:spcBef>
              <a:buClr>
                <a:srgbClr val="000000"/>
              </a:buClr>
              <a:buSzPct val="100000"/>
              <a:buFont typeface="Arial" panose="020B0604020202020204" pitchFamily="34" charset="0"/>
              <a:buChar char="•"/>
            </a:pPr>
            <a:endParaRPr lang="en-US" altLang="pl-PL" sz="1500" i="1">
              <a:solidFill>
                <a:schemeClr val="tx1"/>
              </a:solidFill>
              <a:latin typeface="+mn-lt"/>
              <a:ea typeface="+mn-ea"/>
            </a:endParaRPr>
          </a:p>
          <a:p>
            <a:pPr indent="-228600">
              <a:lnSpc>
                <a:spcPct val="90000"/>
              </a:lnSpc>
              <a:spcBef>
                <a:spcPts val="375"/>
              </a:spcBef>
              <a:buClr>
                <a:srgbClr val="000000"/>
              </a:buClr>
              <a:buSzPct val="100000"/>
              <a:buFont typeface="Arial" panose="020B0604020202020204" pitchFamily="34" charset="0"/>
              <a:buChar char="•"/>
            </a:pPr>
            <a:r>
              <a:rPr lang="en-US" altLang="pl-PL" sz="1500" i="1">
                <a:solidFill>
                  <a:schemeClr val="tx1"/>
                </a:solidFill>
                <a:latin typeface="+mn-lt"/>
                <a:ea typeface="+mn-ea"/>
              </a:rPr>
              <a:t>“Mur Chiński” dzielący literaturę by zniknął, a dzieła innych narodów dałyby się rozumieć tak samo dobrze, jak te naszych autorów. Książki byłyby takie same dla wszystkich; kształcenie, ideały, przekonania i cele także stałyby się wspólne”.</a:t>
            </a:r>
          </a:p>
          <a:p>
            <a:pPr indent="-228600">
              <a:lnSpc>
                <a:spcPct val="90000"/>
              </a:lnSpc>
              <a:spcBef>
                <a:spcPts val="375"/>
              </a:spcBef>
              <a:buClr>
                <a:srgbClr val="000000"/>
              </a:buClr>
              <a:buSzPct val="100000"/>
              <a:buFont typeface="Arial" panose="020B0604020202020204" pitchFamily="34" charset="0"/>
              <a:buChar char="•"/>
            </a:pPr>
            <a:endParaRPr lang="en-US" altLang="pl-PL" sz="1500" i="1">
              <a:solidFill>
                <a:schemeClr val="tx1"/>
              </a:solidFill>
              <a:latin typeface="+mn-lt"/>
              <a:ea typeface="+mn-ea"/>
            </a:endParaRPr>
          </a:p>
          <a:p>
            <a:pPr indent="-228600">
              <a:lnSpc>
                <a:spcPct val="90000"/>
              </a:lnSpc>
              <a:spcBef>
                <a:spcPts val="375"/>
              </a:spcBef>
              <a:buClr>
                <a:srgbClr val="000000"/>
              </a:buClr>
              <a:buSzPct val="100000"/>
              <a:buFont typeface="Arial" panose="020B0604020202020204" pitchFamily="34" charset="0"/>
              <a:buChar char="•"/>
            </a:pPr>
            <a:r>
              <a:rPr lang="en-US" altLang="pl-PL" sz="1500" i="1">
                <a:solidFill>
                  <a:schemeClr val="tx1"/>
                </a:solidFill>
                <a:latin typeface="+mn-lt"/>
                <a:ea typeface="+mn-ea"/>
              </a:rPr>
              <a:t>Dr  Ludwik Zamenhof, twórca esperanto</a:t>
            </a:r>
          </a:p>
        </p:txBody>
      </p:sp>
    </p:spTree>
    <p:extLst>
      <p:ext uri="{BB962C8B-B14F-4D97-AF65-F5344CB8AC3E}">
        <p14:creationId xmlns:p14="http://schemas.microsoft.com/office/powerpoint/2010/main" val="442110399"/>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a 19"/>
          <p:cNvGrpSpPr/>
          <p:nvPr/>
        </p:nvGrpSpPr>
        <p:grpSpPr>
          <a:xfrm>
            <a:off x="1871664" y="3068640"/>
            <a:ext cx="8471793" cy="3529010"/>
            <a:chOff x="347663" y="3068640"/>
            <a:chExt cx="8471793" cy="3529010"/>
          </a:xfrm>
        </p:grpSpPr>
        <p:grpSp>
          <p:nvGrpSpPr>
            <p:cNvPr id="17" name="Grupa 16"/>
            <p:cNvGrpSpPr/>
            <p:nvPr/>
          </p:nvGrpSpPr>
          <p:grpSpPr>
            <a:xfrm>
              <a:off x="347663" y="3068640"/>
              <a:ext cx="1271588" cy="3529010"/>
              <a:chOff x="347663" y="3068640"/>
              <a:chExt cx="1271588" cy="3529010"/>
            </a:xfrm>
          </p:grpSpPr>
          <p:cxnSp>
            <p:nvCxnSpPr>
              <p:cNvPr id="61" name="AutoShape 35"/>
              <p:cNvCxnSpPr>
                <a:cxnSpLocks noChangeShapeType="1"/>
              </p:cNvCxnSpPr>
              <p:nvPr/>
            </p:nvCxnSpPr>
            <p:spPr bwMode="auto">
              <a:xfrm rot="5400000" flipH="1" flipV="1">
                <a:off x="-1262855" y="4679159"/>
                <a:ext cx="3341688" cy="120649"/>
              </a:xfrm>
              <a:prstGeom prst="bentConnector3">
                <a:avLst>
                  <a:gd name="adj1" fmla="val 100211"/>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0" name="AutoShape 35"/>
              <p:cNvCxnSpPr>
                <a:cxnSpLocks noChangeShapeType="1"/>
              </p:cNvCxnSpPr>
              <p:nvPr/>
            </p:nvCxnSpPr>
            <p:spPr bwMode="auto">
              <a:xfrm>
                <a:off x="347663" y="3608527"/>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2" name="AutoShape 35"/>
              <p:cNvCxnSpPr>
                <a:cxnSpLocks noChangeShapeType="1"/>
              </p:cNvCxnSpPr>
              <p:nvPr/>
            </p:nvCxnSpPr>
            <p:spPr bwMode="auto">
              <a:xfrm>
                <a:off x="351729" y="4005064"/>
                <a:ext cx="28452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3" name="AutoShape 35"/>
              <p:cNvCxnSpPr>
                <a:cxnSpLocks noChangeShapeType="1"/>
              </p:cNvCxnSpPr>
              <p:nvPr/>
            </p:nvCxnSpPr>
            <p:spPr bwMode="auto">
              <a:xfrm>
                <a:off x="356619" y="4472624"/>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4" name="AutoShape 35"/>
              <p:cNvCxnSpPr>
                <a:cxnSpLocks noChangeShapeType="1"/>
              </p:cNvCxnSpPr>
              <p:nvPr/>
            </p:nvCxnSpPr>
            <p:spPr bwMode="auto">
              <a:xfrm>
                <a:off x="352838" y="4842525"/>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5" name="AutoShape 35"/>
              <p:cNvCxnSpPr>
                <a:cxnSpLocks noChangeShapeType="1"/>
              </p:cNvCxnSpPr>
              <p:nvPr/>
            </p:nvCxnSpPr>
            <p:spPr bwMode="auto">
              <a:xfrm>
                <a:off x="352838" y="5255834"/>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6" name="AutoShape 35"/>
              <p:cNvCxnSpPr>
                <a:cxnSpLocks noChangeShapeType="1"/>
              </p:cNvCxnSpPr>
              <p:nvPr/>
            </p:nvCxnSpPr>
            <p:spPr bwMode="auto">
              <a:xfrm>
                <a:off x="352838" y="5661248"/>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7" name="AutoShape 35"/>
              <p:cNvCxnSpPr>
                <a:cxnSpLocks noChangeShapeType="1"/>
              </p:cNvCxnSpPr>
              <p:nvPr/>
            </p:nvCxnSpPr>
            <p:spPr bwMode="auto">
              <a:xfrm>
                <a:off x="351146" y="6039044"/>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8" name="AutoShape 35"/>
              <p:cNvCxnSpPr>
                <a:cxnSpLocks noChangeShapeType="1"/>
              </p:cNvCxnSpPr>
              <p:nvPr/>
            </p:nvCxnSpPr>
            <p:spPr bwMode="auto">
              <a:xfrm>
                <a:off x="352838" y="6416839"/>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grpSp>
            <p:nvGrpSpPr>
              <p:cNvPr id="2" name="Group 3"/>
              <p:cNvGrpSpPr>
                <a:grpSpLocks/>
              </p:cNvGrpSpPr>
              <p:nvPr/>
            </p:nvGrpSpPr>
            <p:grpSpPr bwMode="auto">
              <a:xfrm>
                <a:off x="571500" y="3429000"/>
                <a:ext cx="1047751" cy="3168650"/>
                <a:chOff x="360" y="2160"/>
                <a:chExt cx="660" cy="1996"/>
              </a:xfrm>
            </p:grpSpPr>
            <p:sp>
              <p:nvSpPr>
                <p:cNvPr id="23595" name="AutoShape 12"/>
                <p:cNvSpPr>
                  <a:spLocks noChangeArrowheads="1"/>
                </p:cNvSpPr>
                <p:nvPr/>
              </p:nvSpPr>
              <p:spPr bwMode="auto">
                <a:xfrm>
                  <a:off x="360" y="2704"/>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a:solidFill>
                        <a:srgbClr val="FFFFFF"/>
                      </a:solidFill>
                    </a:rPr>
                    <a:t>b3</a:t>
                  </a:r>
                </a:p>
              </p:txBody>
            </p:sp>
            <p:sp>
              <p:nvSpPr>
                <p:cNvPr id="23596" name="AutoShape 13"/>
                <p:cNvSpPr>
                  <a:spLocks noChangeArrowheads="1"/>
                </p:cNvSpPr>
                <p:nvPr/>
              </p:nvSpPr>
              <p:spPr bwMode="auto">
                <a:xfrm>
                  <a:off x="360" y="3210"/>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a:solidFill>
                        <a:srgbClr val="FFFFFF"/>
                      </a:solidFill>
                    </a:rPr>
                    <a:t>b5</a:t>
                  </a:r>
                </a:p>
              </p:txBody>
            </p:sp>
            <p:sp>
              <p:nvSpPr>
                <p:cNvPr id="23597" name="AutoShape 14"/>
                <p:cNvSpPr>
                  <a:spLocks noChangeArrowheads="1"/>
                </p:cNvSpPr>
                <p:nvPr/>
              </p:nvSpPr>
              <p:spPr bwMode="auto">
                <a:xfrm>
                  <a:off x="360" y="3948"/>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a:solidFill>
                        <a:srgbClr val="FFFFFF"/>
                      </a:solidFill>
                    </a:rPr>
                    <a:t>b8</a:t>
                  </a:r>
                </a:p>
              </p:txBody>
            </p:sp>
            <p:sp>
              <p:nvSpPr>
                <p:cNvPr id="23598" name="AutoShape 15"/>
                <p:cNvSpPr>
                  <a:spLocks noChangeArrowheads="1"/>
                </p:cNvSpPr>
                <p:nvPr/>
              </p:nvSpPr>
              <p:spPr bwMode="auto">
                <a:xfrm>
                  <a:off x="360" y="2432"/>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a:solidFill>
                        <a:srgbClr val="FFFFFF"/>
                      </a:solidFill>
                    </a:rPr>
                    <a:t>b2</a:t>
                  </a:r>
                </a:p>
              </p:txBody>
            </p:sp>
            <p:sp>
              <p:nvSpPr>
                <p:cNvPr id="23599" name="AutoShape 16"/>
                <p:cNvSpPr>
                  <a:spLocks noChangeArrowheads="1"/>
                </p:cNvSpPr>
                <p:nvPr/>
              </p:nvSpPr>
              <p:spPr bwMode="auto">
                <a:xfrm>
                  <a:off x="360" y="2950"/>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a:solidFill>
                        <a:srgbClr val="FFFFFF"/>
                      </a:solidFill>
                    </a:rPr>
                    <a:t>b4</a:t>
                  </a:r>
                </a:p>
              </p:txBody>
            </p:sp>
            <p:sp>
              <p:nvSpPr>
                <p:cNvPr id="23600" name="AutoShape 17"/>
                <p:cNvSpPr>
                  <a:spLocks noChangeArrowheads="1"/>
                </p:cNvSpPr>
                <p:nvPr/>
              </p:nvSpPr>
              <p:spPr bwMode="auto">
                <a:xfrm>
                  <a:off x="360" y="3703"/>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a:solidFill>
                        <a:srgbClr val="FFFFFF"/>
                      </a:solidFill>
                    </a:rPr>
                    <a:t>b7</a:t>
                  </a:r>
                </a:p>
              </p:txBody>
            </p:sp>
            <p:sp>
              <p:nvSpPr>
                <p:cNvPr id="23601" name="AutoShape 18"/>
                <p:cNvSpPr>
                  <a:spLocks noChangeArrowheads="1"/>
                </p:cNvSpPr>
                <p:nvPr/>
              </p:nvSpPr>
              <p:spPr bwMode="auto">
                <a:xfrm>
                  <a:off x="360" y="3463"/>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a:solidFill>
                        <a:srgbClr val="FFFFFF"/>
                      </a:solidFill>
                    </a:rPr>
                    <a:t>b6</a:t>
                  </a:r>
                </a:p>
              </p:txBody>
            </p:sp>
            <p:sp>
              <p:nvSpPr>
                <p:cNvPr id="23602" name="AutoShape 19"/>
                <p:cNvSpPr>
                  <a:spLocks noChangeArrowheads="1"/>
                </p:cNvSpPr>
                <p:nvPr/>
              </p:nvSpPr>
              <p:spPr bwMode="auto">
                <a:xfrm>
                  <a:off x="360" y="2160"/>
                  <a:ext cx="660" cy="208"/>
                </a:xfrm>
                <a:prstGeom prst="roundRect">
                  <a:avLst>
                    <a:gd name="adj" fmla="val 16667"/>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400" dirty="0">
                      <a:solidFill>
                        <a:srgbClr val="FFFFFF"/>
                      </a:solidFill>
                    </a:rPr>
                    <a:t>b1</a:t>
                  </a:r>
                </a:p>
              </p:txBody>
            </p:sp>
          </p:grpSp>
        </p:grpSp>
        <p:grpSp>
          <p:nvGrpSpPr>
            <p:cNvPr id="19" name="Grupa 18"/>
            <p:cNvGrpSpPr/>
            <p:nvPr/>
          </p:nvGrpSpPr>
          <p:grpSpPr>
            <a:xfrm>
              <a:off x="1605434" y="3429000"/>
              <a:ext cx="7214022" cy="3158529"/>
              <a:chOff x="1605434" y="3429000"/>
              <a:chExt cx="7214022" cy="3158529"/>
            </a:xfrm>
          </p:grpSpPr>
          <p:sp>
            <p:nvSpPr>
              <p:cNvPr id="109" name="Text Box 48"/>
              <p:cNvSpPr txBox="1">
                <a:spLocks noChangeArrowheads="1"/>
              </p:cNvSpPr>
              <p:nvPr/>
            </p:nvSpPr>
            <p:spPr bwMode="auto">
              <a:xfrm>
                <a:off x="1605434" y="3429000"/>
                <a:ext cx="71993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750"/>
                  </a:spcBef>
                  <a:buClr>
                    <a:srgbClr val="000000"/>
                  </a:buClr>
                  <a:buSzPct val="45000"/>
                  <a:buNone/>
                </a:pPr>
                <a:r>
                  <a:rPr lang="en-US" altLang="pl-PL" sz="1400" dirty="0" err="1">
                    <a:solidFill>
                      <a:srgbClr val="333333"/>
                    </a:solidFill>
                  </a:rPr>
                  <a:t>Czynności</a:t>
                </a:r>
                <a:r>
                  <a:rPr lang="en-US" altLang="pl-PL" sz="1400" dirty="0">
                    <a:solidFill>
                      <a:srgbClr val="333333"/>
                    </a:solidFill>
                  </a:rPr>
                  <a:t> </a:t>
                </a:r>
                <a:r>
                  <a:rPr lang="en-US" altLang="pl-PL" sz="1400" dirty="0" err="1">
                    <a:solidFill>
                      <a:srgbClr val="333333"/>
                    </a:solidFill>
                  </a:rPr>
                  <a:t>psychiczne</a:t>
                </a:r>
                <a:endParaRPr lang="en-US" altLang="pl-PL" sz="1400" dirty="0">
                  <a:solidFill>
                    <a:srgbClr val="333333"/>
                  </a:solidFill>
                </a:endParaRPr>
              </a:p>
            </p:txBody>
          </p:sp>
          <p:sp>
            <p:nvSpPr>
              <p:cNvPr id="110" name="Text Box 48"/>
              <p:cNvSpPr txBox="1">
                <a:spLocks noChangeArrowheads="1"/>
              </p:cNvSpPr>
              <p:nvPr/>
            </p:nvSpPr>
            <p:spPr bwMode="auto">
              <a:xfrm>
                <a:off x="1619251" y="3881042"/>
                <a:ext cx="71993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750"/>
                  </a:spcBef>
                  <a:buClr>
                    <a:srgbClr val="000000"/>
                  </a:buClr>
                  <a:buSzPct val="45000"/>
                  <a:buNone/>
                </a:pPr>
                <a:r>
                  <a:rPr lang="en-US" altLang="pl-PL" sz="1400" dirty="0" err="1">
                    <a:solidFill>
                      <a:srgbClr val="333333"/>
                    </a:solidFill>
                  </a:rPr>
                  <a:t>Funkcje</a:t>
                </a:r>
                <a:r>
                  <a:rPr lang="en-US" altLang="pl-PL" sz="1400" dirty="0">
                    <a:solidFill>
                      <a:srgbClr val="333333"/>
                    </a:solidFill>
                  </a:rPr>
                  <a:t> </a:t>
                </a:r>
                <a:r>
                  <a:rPr lang="en-US" altLang="pl-PL" sz="1400" dirty="0" err="1">
                    <a:solidFill>
                      <a:srgbClr val="333333"/>
                    </a:solidFill>
                  </a:rPr>
                  <a:t>dotyku</a:t>
                </a:r>
                <a:r>
                  <a:rPr lang="en-US" altLang="pl-PL" sz="1400" dirty="0">
                    <a:solidFill>
                      <a:srgbClr val="333333"/>
                    </a:solidFill>
                  </a:rPr>
                  <a:t> i </a:t>
                </a:r>
                <a:r>
                  <a:rPr lang="en-US" altLang="pl-PL" sz="1400" dirty="0" err="1">
                    <a:solidFill>
                      <a:srgbClr val="333333"/>
                    </a:solidFill>
                  </a:rPr>
                  <a:t>ból</a:t>
                </a:r>
                <a:endParaRPr lang="en-US" altLang="pl-PL" sz="1400" dirty="0">
                  <a:solidFill>
                    <a:srgbClr val="333333"/>
                  </a:solidFill>
                </a:endParaRPr>
              </a:p>
            </p:txBody>
          </p:sp>
          <p:sp>
            <p:nvSpPr>
              <p:cNvPr id="111" name="Text Box 48"/>
              <p:cNvSpPr txBox="1">
                <a:spLocks noChangeArrowheads="1"/>
              </p:cNvSpPr>
              <p:nvPr/>
            </p:nvSpPr>
            <p:spPr bwMode="auto">
              <a:xfrm>
                <a:off x="1620143" y="4324057"/>
                <a:ext cx="71993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r>
                  <a:rPr lang="en-US" altLang="pl-PL" sz="1400" dirty="0" err="1">
                    <a:solidFill>
                      <a:srgbClr val="333333"/>
                    </a:solidFill>
                  </a:rPr>
                  <a:t>Funkcje</a:t>
                </a:r>
                <a:r>
                  <a:rPr lang="en-US" altLang="pl-PL" sz="1400" dirty="0">
                    <a:solidFill>
                      <a:srgbClr val="333333"/>
                    </a:solidFill>
                  </a:rPr>
                  <a:t> </a:t>
                </a:r>
                <a:r>
                  <a:rPr lang="en-US" altLang="pl-PL" sz="1400" dirty="0" err="1">
                    <a:solidFill>
                      <a:srgbClr val="333333"/>
                    </a:solidFill>
                  </a:rPr>
                  <a:t>głosu</a:t>
                </a:r>
                <a:r>
                  <a:rPr lang="en-US" altLang="pl-PL" sz="1400" dirty="0">
                    <a:solidFill>
                      <a:srgbClr val="333333"/>
                    </a:solidFill>
                  </a:rPr>
                  <a:t> i </a:t>
                </a:r>
                <a:r>
                  <a:rPr lang="en-US" altLang="pl-PL" sz="1400" dirty="0" err="1">
                    <a:solidFill>
                      <a:srgbClr val="333333"/>
                    </a:solidFill>
                  </a:rPr>
                  <a:t>mowy</a:t>
                </a:r>
                <a:endParaRPr lang="en-US" altLang="pl-PL" sz="1400" dirty="0">
                  <a:solidFill>
                    <a:srgbClr val="333333"/>
                  </a:solidFill>
                </a:endParaRPr>
              </a:p>
            </p:txBody>
          </p:sp>
          <p:sp>
            <p:nvSpPr>
              <p:cNvPr id="112" name="Text Box 48"/>
              <p:cNvSpPr txBox="1">
                <a:spLocks noChangeArrowheads="1"/>
              </p:cNvSpPr>
              <p:nvPr/>
            </p:nvSpPr>
            <p:spPr bwMode="auto">
              <a:xfrm>
                <a:off x="1620143" y="4703218"/>
                <a:ext cx="71993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750"/>
                  </a:spcBef>
                  <a:buClr>
                    <a:srgbClr val="000000"/>
                  </a:buClr>
                  <a:buNone/>
                </a:pPr>
                <a:r>
                  <a:rPr lang="pl-PL" altLang="pl-PL" sz="1400" dirty="0">
                    <a:solidFill>
                      <a:srgbClr val="333333"/>
                    </a:solidFill>
                  </a:rPr>
                  <a:t>F</a:t>
                </a:r>
                <a:r>
                  <a:rPr lang="en-US" altLang="pl-PL" sz="1400" dirty="0" err="1">
                    <a:solidFill>
                      <a:srgbClr val="333333"/>
                    </a:solidFill>
                  </a:rPr>
                  <a:t>unkcje</a:t>
                </a:r>
                <a:r>
                  <a:rPr lang="en-US" altLang="pl-PL" sz="1400" dirty="0">
                    <a:solidFill>
                      <a:srgbClr val="333333"/>
                    </a:solidFill>
                  </a:rPr>
                  <a:t> </a:t>
                </a:r>
                <a:r>
                  <a:rPr lang="en-US" altLang="pl-PL" sz="1400" dirty="0" err="1">
                    <a:solidFill>
                      <a:srgbClr val="333333"/>
                    </a:solidFill>
                  </a:rPr>
                  <a:t>układów</a:t>
                </a:r>
                <a:r>
                  <a:rPr lang="en-US" altLang="pl-PL" sz="1400" dirty="0">
                    <a:solidFill>
                      <a:srgbClr val="333333"/>
                    </a:solidFill>
                  </a:rPr>
                  <a:t> </a:t>
                </a:r>
                <a:r>
                  <a:rPr lang="en-US" altLang="pl-PL" sz="1400" dirty="0" err="1">
                    <a:solidFill>
                      <a:srgbClr val="333333"/>
                    </a:solidFill>
                  </a:rPr>
                  <a:t>krążenia</a:t>
                </a:r>
                <a:r>
                  <a:rPr lang="en-US" altLang="pl-PL" sz="1400" dirty="0">
                    <a:solidFill>
                      <a:srgbClr val="333333"/>
                    </a:solidFill>
                  </a:rPr>
                  <a:t>, </a:t>
                </a:r>
                <a:r>
                  <a:rPr lang="en-US" altLang="pl-PL" sz="1400" dirty="0" err="1">
                    <a:solidFill>
                      <a:srgbClr val="333333"/>
                    </a:solidFill>
                  </a:rPr>
                  <a:t>krwionośnego</a:t>
                </a:r>
                <a:r>
                  <a:rPr lang="en-US" altLang="pl-PL" sz="1400" dirty="0">
                    <a:solidFill>
                      <a:srgbClr val="333333"/>
                    </a:solidFill>
                  </a:rPr>
                  <a:t>, </a:t>
                </a:r>
                <a:r>
                  <a:rPr lang="en-US" altLang="pl-PL" sz="1400" dirty="0" err="1">
                    <a:solidFill>
                      <a:srgbClr val="333333"/>
                    </a:solidFill>
                  </a:rPr>
                  <a:t>odpornościowego</a:t>
                </a:r>
                <a:r>
                  <a:rPr lang="en-US" altLang="pl-PL" sz="1400" dirty="0">
                    <a:solidFill>
                      <a:srgbClr val="333333"/>
                    </a:solidFill>
                  </a:rPr>
                  <a:t> i </a:t>
                </a:r>
                <a:r>
                  <a:rPr lang="en-US" altLang="pl-PL" sz="1400" dirty="0" err="1">
                    <a:solidFill>
                      <a:srgbClr val="333333"/>
                    </a:solidFill>
                  </a:rPr>
                  <a:t>oddechowego</a:t>
                </a:r>
                <a:r>
                  <a:rPr lang="en-US" altLang="pl-PL" sz="1400" dirty="0">
                    <a:solidFill>
                      <a:srgbClr val="333333"/>
                    </a:solidFill>
                  </a:rPr>
                  <a:t>      </a:t>
                </a:r>
              </a:p>
            </p:txBody>
          </p:sp>
          <p:sp>
            <p:nvSpPr>
              <p:cNvPr id="113" name="Text Box 48"/>
              <p:cNvSpPr txBox="1">
                <a:spLocks noChangeArrowheads="1"/>
              </p:cNvSpPr>
              <p:nvPr/>
            </p:nvSpPr>
            <p:spPr bwMode="auto">
              <a:xfrm>
                <a:off x="1619251" y="5116117"/>
                <a:ext cx="71993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750"/>
                  </a:spcBef>
                  <a:buClr>
                    <a:srgbClr val="000000"/>
                  </a:buClr>
                  <a:buNone/>
                </a:pPr>
                <a:r>
                  <a:rPr lang="en-US" altLang="pl-PL" sz="1400" dirty="0" err="1">
                    <a:solidFill>
                      <a:srgbClr val="333333"/>
                    </a:solidFill>
                  </a:rPr>
                  <a:t>Funkcje</a:t>
                </a:r>
                <a:r>
                  <a:rPr lang="en-US" altLang="pl-PL" sz="1400" dirty="0">
                    <a:solidFill>
                      <a:srgbClr val="333333"/>
                    </a:solidFill>
                  </a:rPr>
                  <a:t> </a:t>
                </a:r>
                <a:r>
                  <a:rPr lang="en-US" altLang="pl-PL" sz="1400" dirty="0" err="1">
                    <a:solidFill>
                      <a:srgbClr val="333333"/>
                    </a:solidFill>
                  </a:rPr>
                  <a:t>układów</a:t>
                </a:r>
                <a:r>
                  <a:rPr lang="en-US" altLang="pl-PL" sz="1400" dirty="0">
                    <a:solidFill>
                      <a:srgbClr val="333333"/>
                    </a:solidFill>
                  </a:rPr>
                  <a:t> </a:t>
                </a:r>
                <a:r>
                  <a:rPr lang="en-US" altLang="pl-PL" sz="1400" dirty="0" err="1">
                    <a:solidFill>
                      <a:srgbClr val="333333"/>
                    </a:solidFill>
                  </a:rPr>
                  <a:t>trawiennego</a:t>
                </a:r>
                <a:r>
                  <a:rPr lang="en-US" altLang="pl-PL" sz="1400" dirty="0">
                    <a:solidFill>
                      <a:srgbClr val="333333"/>
                    </a:solidFill>
                  </a:rPr>
                  <a:t>, </a:t>
                </a:r>
                <a:r>
                  <a:rPr lang="en-US" altLang="pl-PL" sz="1400" dirty="0" err="1">
                    <a:solidFill>
                      <a:srgbClr val="333333"/>
                    </a:solidFill>
                  </a:rPr>
                  <a:t>przemiany</a:t>
                </a:r>
                <a:r>
                  <a:rPr lang="en-US" altLang="pl-PL" sz="1400" dirty="0">
                    <a:solidFill>
                      <a:srgbClr val="333333"/>
                    </a:solidFill>
                  </a:rPr>
                  <a:t> </a:t>
                </a:r>
                <a:r>
                  <a:rPr lang="en-US" altLang="pl-PL" sz="1400" dirty="0" err="1">
                    <a:solidFill>
                      <a:srgbClr val="333333"/>
                    </a:solidFill>
                  </a:rPr>
                  <a:t>materii</a:t>
                </a:r>
                <a:r>
                  <a:rPr lang="en-US" altLang="pl-PL" sz="1400" dirty="0">
                    <a:solidFill>
                      <a:srgbClr val="333333"/>
                    </a:solidFill>
                  </a:rPr>
                  <a:t> i </a:t>
                </a:r>
                <a:r>
                  <a:rPr lang="en-US" altLang="pl-PL" sz="1400" dirty="0" err="1">
                    <a:solidFill>
                      <a:srgbClr val="333333"/>
                    </a:solidFill>
                  </a:rPr>
                  <a:t>hormonalnego</a:t>
                </a:r>
                <a:endParaRPr lang="en-US" altLang="pl-PL" sz="1400" dirty="0">
                  <a:solidFill>
                    <a:srgbClr val="333333"/>
                  </a:solidFill>
                </a:endParaRPr>
              </a:p>
            </p:txBody>
          </p:sp>
          <p:sp>
            <p:nvSpPr>
              <p:cNvPr id="115" name="Text Box 48"/>
              <p:cNvSpPr txBox="1">
                <a:spLocks noChangeArrowheads="1"/>
              </p:cNvSpPr>
              <p:nvPr/>
            </p:nvSpPr>
            <p:spPr bwMode="auto">
              <a:xfrm>
                <a:off x="1620143" y="5518921"/>
                <a:ext cx="71993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750"/>
                  </a:spcBef>
                  <a:buClr>
                    <a:srgbClr val="000000"/>
                  </a:buClr>
                  <a:buNone/>
                </a:pPr>
                <a:r>
                  <a:rPr lang="en-US" altLang="pl-PL" sz="1400" dirty="0" err="1">
                    <a:solidFill>
                      <a:srgbClr val="333333"/>
                    </a:solidFill>
                  </a:rPr>
                  <a:t>Funkcje</a:t>
                </a:r>
                <a:r>
                  <a:rPr lang="en-US" altLang="pl-PL" sz="1400" dirty="0">
                    <a:solidFill>
                      <a:srgbClr val="333333"/>
                    </a:solidFill>
                  </a:rPr>
                  <a:t> </a:t>
                </a:r>
                <a:r>
                  <a:rPr lang="en-US" altLang="pl-PL" sz="1400" dirty="0" err="1">
                    <a:solidFill>
                      <a:srgbClr val="333333"/>
                    </a:solidFill>
                  </a:rPr>
                  <a:t>układów</a:t>
                </a:r>
                <a:r>
                  <a:rPr lang="en-US" altLang="pl-PL" sz="1400" dirty="0">
                    <a:solidFill>
                      <a:srgbClr val="333333"/>
                    </a:solidFill>
                  </a:rPr>
                  <a:t> </a:t>
                </a:r>
                <a:r>
                  <a:rPr lang="en-US" altLang="pl-PL" sz="1400" dirty="0" err="1">
                    <a:solidFill>
                      <a:srgbClr val="333333"/>
                    </a:solidFill>
                  </a:rPr>
                  <a:t>moczowo-płciowego</a:t>
                </a:r>
                <a:r>
                  <a:rPr lang="en-US" altLang="pl-PL" sz="1400" dirty="0">
                    <a:solidFill>
                      <a:srgbClr val="333333"/>
                    </a:solidFill>
                  </a:rPr>
                  <a:t> i </a:t>
                </a:r>
                <a:r>
                  <a:rPr lang="en-US" altLang="pl-PL" sz="1400" dirty="0" err="1">
                    <a:solidFill>
                      <a:srgbClr val="333333"/>
                    </a:solidFill>
                  </a:rPr>
                  <a:t>rozrodczego</a:t>
                </a:r>
                <a:endParaRPr lang="en-US" altLang="pl-PL" sz="1400" dirty="0">
                  <a:solidFill>
                    <a:srgbClr val="333333"/>
                  </a:solidFill>
                </a:endParaRPr>
              </a:p>
            </p:txBody>
          </p:sp>
          <p:sp>
            <p:nvSpPr>
              <p:cNvPr id="116" name="Text Box 48"/>
              <p:cNvSpPr txBox="1">
                <a:spLocks noChangeArrowheads="1"/>
              </p:cNvSpPr>
              <p:nvPr/>
            </p:nvSpPr>
            <p:spPr bwMode="auto">
              <a:xfrm>
                <a:off x="1610463" y="5778638"/>
                <a:ext cx="719931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750"/>
                  </a:spcBef>
                  <a:buClr>
                    <a:srgbClr val="000000"/>
                  </a:buClr>
                  <a:buSzPct val="45000"/>
                  <a:buNone/>
                </a:pPr>
                <a:r>
                  <a:rPr lang="en-US" altLang="pl-PL" sz="1400" dirty="0" err="1">
                    <a:solidFill>
                      <a:srgbClr val="333333"/>
                    </a:solidFill>
                  </a:rPr>
                  <a:t>Funkcje</a:t>
                </a:r>
                <a:r>
                  <a:rPr lang="en-US" altLang="pl-PL" sz="1400" dirty="0">
                    <a:solidFill>
                      <a:srgbClr val="333333"/>
                    </a:solidFill>
                  </a:rPr>
                  <a:t> </a:t>
                </a:r>
                <a:r>
                  <a:rPr lang="en-US" altLang="pl-PL" sz="1400" dirty="0" err="1">
                    <a:solidFill>
                      <a:srgbClr val="333333"/>
                    </a:solidFill>
                  </a:rPr>
                  <a:t>układu</a:t>
                </a:r>
                <a:r>
                  <a:rPr lang="en-US" altLang="pl-PL" sz="1400" dirty="0">
                    <a:solidFill>
                      <a:srgbClr val="333333"/>
                    </a:solidFill>
                  </a:rPr>
                  <a:t> </a:t>
                </a:r>
                <a:r>
                  <a:rPr lang="en-US" altLang="pl-PL" sz="1400" dirty="0" err="1">
                    <a:solidFill>
                      <a:srgbClr val="333333"/>
                    </a:solidFill>
                  </a:rPr>
                  <a:t>mięśniowo-szkieletowego</a:t>
                </a:r>
                <a:r>
                  <a:rPr lang="en-US" altLang="pl-PL" sz="1400" dirty="0">
                    <a:solidFill>
                      <a:srgbClr val="333333"/>
                    </a:solidFill>
                  </a:rPr>
                  <a:t> i </a:t>
                </a:r>
                <a:r>
                  <a:rPr lang="en-US" altLang="pl-PL" sz="1400" dirty="0" err="1">
                    <a:solidFill>
                      <a:srgbClr val="333333"/>
                    </a:solidFill>
                  </a:rPr>
                  <a:t>powiązanych</a:t>
                </a:r>
                <a:r>
                  <a:rPr lang="en-US" altLang="pl-PL" sz="1400" dirty="0">
                    <a:solidFill>
                      <a:srgbClr val="333333"/>
                    </a:solidFill>
                  </a:rPr>
                  <a:t> z </a:t>
                </a:r>
                <a:r>
                  <a:rPr lang="en-US" altLang="pl-PL" sz="1400" dirty="0" err="1">
                    <a:solidFill>
                      <a:srgbClr val="333333"/>
                    </a:solidFill>
                  </a:rPr>
                  <a:t>nim</a:t>
                </a:r>
                <a:r>
                  <a:rPr lang="en-US" altLang="pl-PL" sz="1400" dirty="0">
                    <a:solidFill>
                      <a:srgbClr val="333333"/>
                    </a:solidFill>
                  </a:rPr>
                  <a:t> </a:t>
                </a:r>
                <a:r>
                  <a:rPr lang="en-US" altLang="pl-PL" sz="1400" dirty="0" err="1">
                    <a:solidFill>
                      <a:srgbClr val="333333"/>
                    </a:solidFill>
                  </a:rPr>
                  <a:t>stuktur</a:t>
                </a:r>
                <a:r>
                  <a:rPr lang="en-US" altLang="pl-PL" sz="1400" dirty="0">
                    <a:solidFill>
                      <a:srgbClr val="333333"/>
                    </a:solidFill>
                  </a:rPr>
                  <a:t> </a:t>
                </a:r>
                <a:r>
                  <a:rPr lang="en-US" altLang="pl-PL" sz="1400" dirty="0" err="1">
                    <a:solidFill>
                      <a:srgbClr val="333333"/>
                    </a:solidFill>
                  </a:rPr>
                  <a:t>nerwowych</a:t>
                </a:r>
                <a:r>
                  <a:rPr lang="en-US" altLang="pl-PL" sz="1400" dirty="0">
                    <a:solidFill>
                      <a:srgbClr val="333333"/>
                    </a:solidFill>
                  </a:rPr>
                  <a:t> </a:t>
                </a:r>
                <a:r>
                  <a:rPr lang="en-US" altLang="pl-PL" sz="1400" dirty="0" err="1">
                    <a:solidFill>
                      <a:srgbClr val="333333"/>
                    </a:solidFill>
                  </a:rPr>
                  <a:t>oraz</a:t>
                </a:r>
                <a:r>
                  <a:rPr lang="en-US" altLang="pl-PL" sz="1400" dirty="0">
                    <a:solidFill>
                      <a:srgbClr val="333333"/>
                    </a:solidFill>
                  </a:rPr>
                  <a:t> </a:t>
                </a:r>
                <a:r>
                  <a:rPr lang="en-US" altLang="pl-PL" sz="1400" dirty="0" err="1">
                    <a:solidFill>
                      <a:srgbClr val="333333"/>
                    </a:solidFill>
                  </a:rPr>
                  <a:t>funkcje</a:t>
                </a:r>
                <a:r>
                  <a:rPr lang="en-US" altLang="pl-PL" sz="1400" dirty="0">
                    <a:solidFill>
                      <a:srgbClr val="333333"/>
                    </a:solidFill>
                  </a:rPr>
                  <a:t> </a:t>
                </a:r>
                <a:r>
                  <a:rPr lang="en-US" altLang="pl-PL" sz="1400" dirty="0" err="1">
                    <a:solidFill>
                      <a:srgbClr val="333333"/>
                    </a:solidFill>
                  </a:rPr>
                  <a:t>powiązane</a:t>
                </a:r>
                <a:r>
                  <a:rPr lang="en-US" altLang="pl-PL" sz="1400" dirty="0">
                    <a:solidFill>
                      <a:srgbClr val="333333"/>
                    </a:solidFill>
                  </a:rPr>
                  <a:t> z </a:t>
                </a:r>
                <a:r>
                  <a:rPr lang="en-US" altLang="pl-PL" sz="1400" dirty="0" err="1">
                    <a:solidFill>
                      <a:srgbClr val="333333"/>
                    </a:solidFill>
                  </a:rPr>
                  <a:t>ruchem</a:t>
                </a:r>
                <a:endParaRPr lang="en-US" altLang="pl-PL" sz="1400" dirty="0">
                  <a:solidFill>
                    <a:srgbClr val="333333"/>
                  </a:solidFill>
                </a:endParaRPr>
              </a:p>
            </p:txBody>
          </p:sp>
          <p:sp>
            <p:nvSpPr>
              <p:cNvPr id="117" name="Text Box 48"/>
              <p:cNvSpPr txBox="1">
                <a:spLocks noChangeArrowheads="1"/>
              </p:cNvSpPr>
              <p:nvPr/>
            </p:nvSpPr>
            <p:spPr bwMode="auto">
              <a:xfrm>
                <a:off x="1610462" y="6277571"/>
                <a:ext cx="7199313"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600"/>
                  </a:spcBef>
                  <a:buClr>
                    <a:srgbClr val="000000"/>
                  </a:buClr>
                  <a:buNone/>
                </a:pPr>
                <a:r>
                  <a:rPr lang="en-US" altLang="pl-PL" sz="1400" dirty="0" err="1">
                    <a:solidFill>
                      <a:srgbClr val="333333"/>
                    </a:solidFill>
                  </a:rPr>
                  <a:t>Funkcje</a:t>
                </a:r>
                <a:r>
                  <a:rPr lang="en-US" altLang="pl-PL" sz="1400" dirty="0">
                    <a:solidFill>
                      <a:srgbClr val="333333"/>
                    </a:solidFill>
                  </a:rPr>
                  <a:t> </a:t>
                </a:r>
                <a:r>
                  <a:rPr lang="en-US" altLang="pl-PL" sz="1400" dirty="0" err="1">
                    <a:solidFill>
                      <a:srgbClr val="333333"/>
                    </a:solidFill>
                  </a:rPr>
                  <a:t>skóry</a:t>
                </a:r>
                <a:r>
                  <a:rPr lang="en-US" altLang="pl-PL" sz="1400" dirty="0">
                    <a:solidFill>
                      <a:srgbClr val="333333"/>
                    </a:solidFill>
                  </a:rPr>
                  <a:t> i </a:t>
                </a:r>
                <a:r>
                  <a:rPr lang="en-US" altLang="pl-PL" sz="1400" dirty="0" err="1">
                    <a:solidFill>
                      <a:srgbClr val="333333"/>
                    </a:solidFill>
                  </a:rPr>
                  <a:t>struktur</a:t>
                </a:r>
                <a:r>
                  <a:rPr lang="en-US" altLang="pl-PL" sz="1400" dirty="0">
                    <a:solidFill>
                      <a:srgbClr val="333333"/>
                    </a:solidFill>
                  </a:rPr>
                  <a:t> z </a:t>
                </a:r>
                <a:r>
                  <a:rPr lang="en-US" altLang="pl-PL" sz="1400" dirty="0" err="1">
                    <a:solidFill>
                      <a:srgbClr val="333333"/>
                    </a:solidFill>
                  </a:rPr>
                  <a:t>nią</a:t>
                </a:r>
                <a:r>
                  <a:rPr lang="en-US" altLang="pl-PL" sz="1400" dirty="0">
                    <a:solidFill>
                      <a:srgbClr val="333333"/>
                    </a:solidFill>
                  </a:rPr>
                  <a:t> </a:t>
                </a:r>
                <a:r>
                  <a:rPr lang="en-US" altLang="pl-PL" sz="1400" dirty="0" err="1">
                    <a:solidFill>
                      <a:srgbClr val="333333"/>
                    </a:solidFill>
                  </a:rPr>
                  <a:t>powiązanych</a:t>
                </a:r>
                <a:endParaRPr lang="en-US" altLang="pl-PL" sz="1400" dirty="0">
                  <a:solidFill>
                    <a:srgbClr val="333333"/>
                  </a:solidFill>
                </a:endParaRPr>
              </a:p>
            </p:txBody>
          </p:sp>
        </p:grpSp>
      </p:grpSp>
      <p:sp>
        <p:nvSpPr>
          <p:cNvPr id="23557" name="Text Box 20"/>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eaLnBrk="1" hangingPunct="1">
              <a:spcBef>
                <a:spcPct val="0"/>
              </a:spcBef>
              <a:buClr>
                <a:srgbClr val="000000"/>
              </a:buClr>
              <a:buFont typeface="Times New Roman" pitchFamily="18" charset="0"/>
              <a:buNone/>
            </a:pPr>
            <a:fld id="{24452180-7251-4EB8-8F07-EE164A14DF7E}" type="slidenum">
              <a:rPr lang="de-CH" altLang="pl-PL" sz="1200" b="1"/>
              <a:pPr algn="r" eaLnBrk="1" hangingPunct="1">
                <a:spcBef>
                  <a:spcPct val="0"/>
                </a:spcBef>
                <a:buClr>
                  <a:srgbClr val="000000"/>
                </a:buClr>
                <a:buFont typeface="Times New Roman" pitchFamily="18" charset="0"/>
                <a:buNone/>
              </a:pPr>
              <a:t>20</a:t>
            </a:fld>
            <a:endParaRPr lang="de-CH" altLang="pl-PL" sz="1200" b="1"/>
          </a:p>
        </p:txBody>
      </p:sp>
      <p:sp>
        <p:nvSpPr>
          <p:cNvPr id="23586" name="Text Box 49"/>
          <p:cNvSpPr txBox="1">
            <a:spLocks noChangeArrowheads="1"/>
          </p:cNvSpPr>
          <p:nvPr/>
        </p:nvSpPr>
        <p:spPr bwMode="auto">
          <a:xfrm>
            <a:off x="1738313" y="-142875"/>
            <a:ext cx="742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800" b="1" dirty="0" err="1">
                <a:solidFill>
                  <a:schemeClr val="tx1"/>
                </a:solidFill>
              </a:rPr>
              <a:t>Struktura</a:t>
            </a:r>
            <a:r>
              <a:rPr lang="de-CH" altLang="pl-PL" sz="1800" b="1" dirty="0">
                <a:solidFill>
                  <a:schemeClr val="tx1"/>
                </a:solidFill>
              </a:rPr>
              <a:t> i </a:t>
            </a:r>
            <a:r>
              <a:rPr lang="de-CH" altLang="pl-PL" sz="1800" b="1" dirty="0" err="1">
                <a:solidFill>
                  <a:schemeClr val="tx1"/>
                </a:solidFill>
              </a:rPr>
              <a:t>kody</a:t>
            </a:r>
            <a:r>
              <a:rPr lang="de-CH" altLang="pl-PL" sz="1800" b="1" dirty="0">
                <a:solidFill>
                  <a:schemeClr val="tx1"/>
                </a:solidFill>
              </a:rPr>
              <a:t> ICF</a:t>
            </a:r>
          </a:p>
        </p:txBody>
      </p:sp>
      <p:grpSp>
        <p:nvGrpSpPr>
          <p:cNvPr id="83" name="Grupa 82"/>
          <p:cNvGrpSpPr/>
          <p:nvPr/>
        </p:nvGrpSpPr>
        <p:grpSpPr>
          <a:xfrm>
            <a:off x="1801812" y="1107256"/>
            <a:ext cx="8551863" cy="2245671"/>
            <a:chOff x="447675" y="1040333"/>
            <a:chExt cx="8551863" cy="2245671"/>
          </a:xfrm>
        </p:grpSpPr>
        <p:cxnSp>
          <p:nvCxnSpPr>
            <p:cNvPr id="84" name="AutoShape 35"/>
            <p:cNvCxnSpPr>
              <a:cxnSpLocks noChangeShapeType="1"/>
            </p:cNvCxnSpPr>
            <p:nvPr/>
          </p:nvCxnSpPr>
          <p:spPr bwMode="auto">
            <a:xfrm rot="5400000" flipH="1" flipV="1">
              <a:off x="1486892"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5" name="AutoShape 35"/>
            <p:cNvCxnSpPr>
              <a:cxnSpLocks noChangeShapeType="1"/>
            </p:cNvCxnSpPr>
            <p:nvPr/>
          </p:nvCxnSpPr>
          <p:spPr bwMode="auto">
            <a:xfrm rot="5400000" flipH="1" flipV="1">
              <a:off x="3863157" y="2120835"/>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6" name="AutoShape 35"/>
            <p:cNvCxnSpPr>
              <a:cxnSpLocks noChangeShapeType="1"/>
            </p:cNvCxnSpPr>
            <p:nvPr/>
          </p:nvCxnSpPr>
          <p:spPr bwMode="auto">
            <a:xfrm rot="5400000" flipH="1" flipV="1">
              <a:off x="6002536"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7" name="AutoShape 35"/>
            <p:cNvCxnSpPr>
              <a:cxnSpLocks noChangeShapeType="1"/>
            </p:cNvCxnSpPr>
            <p:nvPr/>
          </p:nvCxnSpPr>
          <p:spPr bwMode="auto">
            <a:xfrm rot="5400000" flipH="1" flipV="1">
              <a:off x="7931149" y="2147468"/>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8" name="AutoShape 35"/>
            <p:cNvCxnSpPr>
              <a:cxnSpLocks noChangeShapeType="1"/>
            </p:cNvCxnSpPr>
            <p:nvPr/>
          </p:nvCxnSpPr>
          <p:spPr bwMode="auto">
            <a:xfrm rot="5400000" flipH="1" flipV="1">
              <a:off x="905867" y="28432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9" name="AutoShape 35"/>
            <p:cNvCxnSpPr>
              <a:cxnSpLocks noChangeShapeType="1"/>
            </p:cNvCxnSpPr>
            <p:nvPr/>
          </p:nvCxnSpPr>
          <p:spPr bwMode="auto">
            <a:xfrm rot="5400000" flipH="1" flipV="1">
              <a:off x="2062957" y="27924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90" name="AutoShape 27"/>
            <p:cNvSpPr>
              <a:spLocks noChangeArrowheads="1"/>
            </p:cNvSpPr>
            <p:nvPr/>
          </p:nvSpPr>
          <p:spPr bwMode="auto">
            <a:xfrm>
              <a:off x="3676189" y="1040333"/>
              <a:ext cx="1979612" cy="4318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65880" tIns="32760" rIns="65880" bIns="3276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2800" b="1" dirty="0">
                  <a:solidFill>
                    <a:srgbClr val="FFFFFF"/>
                  </a:solidFill>
                </a:rPr>
                <a:t>ICF</a:t>
              </a:r>
            </a:p>
          </p:txBody>
        </p:sp>
        <p:sp>
          <p:nvSpPr>
            <p:cNvPr id="91" name="AutoShape 28"/>
            <p:cNvSpPr>
              <a:spLocks noChangeArrowheads="1"/>
            </p:cNvSpPr>
            <p:nvPr/>
          </p:nvSpPr>
          <p:spPr bwMode="auto">
            <a:xfrm>
              <a:off x="468313" y="1700213"/>
              <a:ext cx="449897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3" name="AutoShape 30"/>
            <p:cNvSpPr>
              <a:spLocks noChangeArrowheads="1"/>
            </p:cNvSpPr>
            <p:nvPr/>
          </p:nvSpPr>
          <p:spPr bwMode="auto">
            <a:xfrm>
              <a:off x="468313" y="2276475"/>
              <a:ext cx="24479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4" name="AutoShape 31"/>
            <p:cNvSpPr>
              <a:spLocks noChangeArrowheads="1"/>
            </p:cNvSpPr>
            <p:nvPr/>
          </p:nvSpPr>
          <p:spPr bwMode="auto">
            <a:xfrm>
              <a:off x="2987675" y="2276475"/>
              <a:ext cx="1979613" cy="474663"/>
            </a:xfrm>
            <a:prstGeom prst="roundRect">
              <a:avLst>
                <a:gd name="adj" fmla="val 9449"/>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5" name="AutoShape 32"/>
            <p:cNvSpPr>
              <a:spLocks noChangeArrowheads="1"/>
            </p:cNvSpPr>
            <p:nvPr/>
          </p:nvSpPr>
          <p:spPr bwMode="auto">
            <a:xfrm>
              <a:off x="5256213" y="2276475"/>
              <a:ext cx="1871662" cy="503238"/>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6" name="AutoShape 33"/>
            <p:cNvSpPr>
              <a:spLocks noChangeArrowheads="1"/>
            </p:cNvSpPr>
            <p:nvPr/>
          </p:nvSpPr>
          <p:spPr bwMode="auto">
            <a:xfrm>
              <a:off x="7199313" y="2276475"/>
              <a:ext cx="1800225" cy="474663"/>
            </a:xfrm>
            <a:prstGeom prst="roundRect">
              <a:avLst>
                <a:gd name="adj" fmla="val 16667"/>
              </a:avLst>
            </a:prstGeom>
            <a:solidFill>
              <a:schemeClr val="accent1"/>
            </a:solidFill>
            <a:ln w="9525">
              <a:solidFill>
                <a:srgbClr val="000000"/>
              </a:solidFill>
              <a:round/>
              <a:headEnd/>
              <a:tailEnd/>
            </a:ln>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cxnSp>
          <p:nvCxnSpPr>
            <p:cNvPr id="97" name="AutoShape 35"/>
            <p:cNvCxnSpPr>
              <a:cxnSpLocks noChangeShapeType="1"/>
              <a:stCxn id="100" idx="0"/>
            </p:cNvCxnSpPr>
            <p:nvPr/>
          </p:nvCxnSpPr>
          <p:spPr bwMode="auto">
            <a:xfrm rot="16200000" flipV="1">
              <a:off x="6202927" y="707000"/>
              <a:ext cx="403224" cy="1497475"/>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98" name="AutoShape 36"/>
            <p:cNvSpPr>
              <a:spLocks noChangeArrowheads="1"/>
            </p:cNvSpPr>
            <p:nvPr/>
          </p:nvSpPr>
          <p:spPr bwMode="auto">
            <a:xfrm>
              <a:off x="1763713" y="2924175"/>
              <a:ext cx="1150937" cy="330200"/>
            </a:xfrm>
            <a:prstGeom prst="roundRect">
              <a:avLst>
                <a:gd name="adj" fmla="val 16829"/>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9" name="Text Box 38"/>
            <p:cNvSpPr txBox="1">
              <a:spLocks noChangeArrowheads="1"/>
            </p:cNvSpPr>
            <p:nvPr/>
          </p:nvSpPr>
          <p:spPr bwMode="auto">
            <a:xfrm>
              <a:off x="900113" y="1663700"/>
              <a:ext cx="3743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dirty="0" err="1">
                  <a:solidFill>
                    <a:schemeClr val="tx1"/>
                  </a:solidFill>
                  <a:ea typeface="Arial Unicode MS" pitchFamily="34" charset="-128"/>
                  <a:cs typeface="Arial Unicode MS" pitchFamily="34" charset="-128"/>
                </a:rPr>
                <a:t>Funkcjonowanie</a:t>
              </a:r>
              <a:r>
                <a:rPr lang="de-CH" altLang="pl-PL" sz="1500" dirty="0">
                  <a:solidFill>
                    <a:schemeClr val="tx1"/>
                  </a:solidFill>
                  <a:ea typeface="Arial Unicode MS" pitchFamily="34" charset="-128"/>
                  <a:cs typeface="Arial Unicode MS" pitchFamily="34" charset="-128"/>
                </a:rPr>
                <a:t> i </a:t>
              </a:r>
              <a:r>
                <a:rPr lang="de-CH" altLang="pl-PL" sz="1500" dirty="0" err="1">
                  <a:solidFill>
                    <a:schemeClr val="tx1"/>
                  </a:solidFill>
                  <a:ea typeface="Arial Unicode MS" pitchFamily="34" charset="-128"/>
                  <a:cs typeface="Arial Unicode MS" pitchFamily="34" charset="-128"/>
                </a:rPr>
                <a:t>niepełnosprawność</a:t>
              </a:r>
              <a:endParaRPr lang="de-CH" altLang="pl-PL" sz="1500" dirty="0">
                <a:solidFill>
                  <a:schemeClr val="tx1"/>
                </a:solidFill>
                <a:ea typeface="Arial Unicode MS" pitchFamily="34" charset="-128"/>
                <a:cs typeface="Arial Unicode MS" pitchFamily="34" charset="-128"/>
              </a:endParaRPr>
            </a:p>
          </p:txBody>
        </p:sp>
        <p:sp>
          <p:nvSpPr>
            <p:cNvPr id="100" name="Text Box 39"/>
            <p:cNvSpPr txBox="1">
              <a:spLocks noChangeArrowheads="1"/>
            </p:cNvSpPr>
            <p:nvPr/>
          </p:nvSpPr>
          <p:spPr bwMode="auto">
            <a:xfrm>
              <a:off x="5389563" y="1657350"/>
              <a:ext cx="3527425" cy="322263"/>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dirty="0" err="1">
                  <a:solidFill>
                    <a:schemeClr val="tx1"/>
                  </a:solidFill>
                  <a:ea typeface="Arial Unicode MS" pitchFamily="34" charset="-128"/>
                  <a:cs typeface="Arial Unicode MS" pitchFamily="34" charset="-128"/>
                </a:rPr>
                <a:t>Czynniki</a:t>
              </a:r>
              <a:r>
                <a:rPr lang="de-CH" altLang="pl-PL" sz="1500" dirty="0">
                  <a:solidFill>
                    <a:schemeClr val="tx1"/>
                  </a:solidFill>
                  <a:ea typeface="Arial Unicode MS" pitchFamily="34" charset="-128"/>
                  <a:cs typeface="Arial Unicode MS" pitchFamily="34" charset="-128"/>
                </a:rPr>
                <a:t> </a:t>
              </a:r>
              <a:r>
                <a:rPr lang="de-CH" altLang="pl-PL" sz="1500" dirty="0" err="1">
                  <a:solidFill>
                    <a:schemeClr val="tx1"/>
                  </a:solidFill>
                  <a:ea typeface="Arial Unicode MS" pitchFamily="34" charset="-128"/>
                  <a:cs typeface="Arial Unicode MS" pitchFamily="34" charset="-128"/>
                </a:rPr>
                <a:t>kontekstowe</a:t>
              </a:r>
              <a:endParaRPr lang="de-CH" altLang="pl-PL" sz="1500" dirty="0">
                <a:solidFill>
                  <a:schemeClr val="tx1"/>
                </a:solidFill>
                <a:ea typeface="Arial Unicode MS" pitchFamily="34" charset="-128"/>
                <a:cs typeface="Arial Unicode MS" pitchFamily="34" charset="-128"/>
              </a:endParaRPr>
            </a:p>
          </p:txBody>
        </p:sp>
        <p:sp>
          <p:nvSpPr>
            <p:cNvPr id="101" name="Text Box 40"/>
            <p:cNvSpPr txBox="1">
              <a:spLocks noChangeArrowheads="1"/>
            </p:cNvSpPr>
            <p:nvPr/>
          </p:nvSpPr>
          <p:spPr bwMode="auto">
            <a:xfrm>
              <a:off x="595907" y="2224770"/>
              <a:ext cx="2303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Funkcje i struktury ciała</a:t>
              </a:r>
              <a:endParaRPr lang="de-CH" altLang="pl-PL" sz="1600" dirty="0">
                <a:solidFill>
                  <a:srgbClr val="FFFFFF"/>
                </a:solidFill>
                <a:ea typeface="Arial Unicode MS" pitchFamily="34" charset="-128"/>
                <a:cs typeface="Arial Unicode MS" pitchFamily="34" charset="-128"/>
              </a:endParaRPr>
            </a:p>
          </p:txBody>
        </p:sp>
        <p:sp>
          <p:nvSpPr>
            <p:cNvPr id="102" name="Text Box 41"/>
            <p:cNvSpPr txBox="1">
              <a:spLocks noChangeArrowheads="1"/>
            </p:cNvSpPr>
            <p:nvPr/>
          </p:nvSpPr>
          <p:spPr bwMode="auto">
            <a:xfrm>
              <a:off x="2825750" y="2233217"/>
              <a:ext cx="230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Aktywność i uczestniczenie</a:t>
              </a:r>
              <a:endParaRPr lang="de-CH" altLang="pl-PL" sz="1600" dirty="0">
                <a:solidFill>
                  <a:srgbClr val="FFFFFF"/>
                </a:solidFill>
                <a:ea typeface="Arial Unicode MS" pitchFamily="34" charset="-128"/>
                <a:cs typeface="Arial Unicode MS" pitchFamily="34" charset="-128"/>
              </a:endParaRPr>
            </a:p>
          </p:txBody>
        </p:sp>
        <p:sp>
          <p:nvSpPr>
            <p:cNvPr id="103" name="Text Box 42"/>
            <p:cNvSpPr txBox="1">
              <a:spLocks noChangeArrowheads="1"/>
            </p:cNvSpPr>
            <p:nvPr/>
          </p:nvSpPr>
          <p:spPr bwMode="auto">
            <a:xfrm>
              <a:off x="5100080" y="2225953"/>
              <a:ext cx="230346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de-CH" altLang="pl-PL" sz="1600" dirty="0" err="1">
                  <a:solidFill>
                    <a:srgbClr val="FFFFFF"/>
                  </a:solidFill>
                  <a:ea typeface="Arial Unicode MS" pitchFamily="34" charset="-128"/>
                  <a:cs typeface="Arial Unicode MS" pitchFamily="34" charset="-128"/>
                </a:rPr>
                <a:t>środowiskowe</a:t>
              </a:r>
              <a:endParaRPr lang="de-CH" altLang="pl-PL" sz="1600" dirty="0">
                <a:solidFill>
                  <a:srgbClr val="FFFFFF"/>
                </a:solidFill>
                <a:ea typeface="Arial Unicode MS" pitchFamily="34" charset="-128"/>
                <a:cs typeface="Arial Unicode MS" pitchFamily="34" charset="-128"/>
              </a:endParaRPr>
            </a:p>
          </p:txBody>
        </p:sp>
        <p:sp>
          <p:nvSpPr>
            <p:cNvPr id="104" name="Text Box 43"/>
            <p:cNvSpPr txBox="1">
              <a:spLocks noChangeArrowheads="1"/>
            </p:cNvSpPr>
            <p:nvPr/>
          </p:nvSpPr>
          <p:spPr bwMode="auto">
            <a:xfrm>
              <a:off x="7174386" y="2220492"/>
              <a:ext cx="1800225" cy="587375"/>
            </a:xfrm>
            <a:prstGeom prst="rect">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pl-PL" altLang="pl-PL" sz="1600" dirty="0">
                  <a:solidFill>
                    <a:srgbClr val="FFFFFF"/>
                  </a:solidFill>
                  <a:ea typeface="Arial Unicode MS" pitchFamily="34" charset="-128"/>
                  <a:cs typeface="Arial Unicode MS" pitchFamily="34" charset="-128"/>
                </a:rPr>
                <a:t>osobowe</a:t>
              </a:r>
              <a:endParaRPr lang="de-CH" altLang="pl-PL" sz="1600" dirty="0">
                <a:solidFill>
                  <a:srgbClr val="FFFFFF"/>
                </a:solidFill>
                <a:ea typeface="Arial Unicode MS" pitchFamily="34" charset="-128"/>
                <a:cs typeface="Arial Unicode MS" pitchFamily="34" charset="-128"/>
              </a:endParaRPr>
            </a:p>
          </p:txBody>
        </p:sp>
        <p:sp>
          <p:nvSpPr>
            <p:cNvPr id="105" name="Text Box 45"/>
            <p:cNvSpPr txBox="1">
              <a:spLocks noChangeArrowheads="1"/>
            </p:cNvSpPr>
            <p:nvPr/>
          </p:nvSpPr>
          <p:spPr bwMode="auto">
            <a:xfrm>
              <a:off x="1763713" y="2852936"/>
              <a:ext cx="115093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Struktury</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de-CH" altLang="pl-PL" sz="1100" b="1" dirty="0" err="1">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cxnSp>
          <p:nvCxnSpPr>
            <p:cNvPr id="106" name="AutoShape 35"/>
            <p:cNvCxnSpPr>
              <a:cxnSpLocks noChangeShapeType="1"/>
              <a:stCxn id="99" idx="0"/>
            </p:cNvCxnSpPr>
            <p:nvPr/>
          </p:nvCxnSpPr>
          <p:spPr bwMode="auto">
            <a:xfrm rot="5400000" flipH="1" flipV="1">
              <a:off x="3017708" y="1009520"/>
              <a:ext cx="408249" cy="900112"/>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107" name="AutoShape 37"/>
            <p:cNvSpPr>
              <a:spLocks noChangeArrowheads="1"/>
            </p:cNvSpPr>
            <p:nvPr/>
          </p:nvSpPr>
          <p:spPr bwMode="auto">
            <a:xfrm>
              <a:off x="447675" y="2903538"/>
              <a:ext cx="1223963" cy="330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08" name="Text Box 44"/>
            <p:cNvSpPr txBox="1">
              <a:spLocks noChangeArrowheads="1"/>
            </p:cNvSpPr>
            <p:nvPr/>
          </p:nvSpPr>
          <p:spPr bwMode="auto">
            <a:xfrm>
              <a:off x="465233" y="2836716"/>
              <a:ext cx="1206405"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Funkcje</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pl-PL" altLang="pl-PL" sz="1100" b="1" dirty="0">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eaLnBrk="1" hangingPunct="1">
              <a:spcBef>
                <a:spcPct val="0"/>
              </a:spcBef>
              <a:buClr>
                <a:srgbClr val="000000"/>
              </a:buClr>
              <a:buFont typeface="Times New Roman" pitchFamily="18" charset="0"/>
              <a:buNone/>
            </a:pPr>
            <a:fld id="{C57C0C6A-C06A-4915-8D60-285140EB497D}" type="slidenum">
              <a:rPr lang="de-CH" altLang="pl-PL" sz="1200" b="1"/>
              <a:pPr algn="r" eaLnBrk="1" hangingPunct="1">
                <a:spcBef>
                  <a:spcPct val="0"/>
                </a:spcBef>
                <a:buClr>
                  <a:srgbClr val="000000"/>
                </a:buClr>
                <a:buFont typeface="Times New Roman" pitchFamily="18" charset="0"/>
                <a:buNone/>
              </a:pPr>
              <a:t>21</a:t>
            </a:fld>
            <a:endParaRPr lang="de-CH" altLang="pl-PL" sz="1200" b="1"/>
          </a:p>
        </p:txBody>
      </p:sp>
      <p:grpSp>
        <p:nvGrpSpPr>
          <p:cNvPr id="4" name="Grupa 3"/>
          <p:cNvGrpSpPr/>
          <p:nvPr/>
        </p:nvGrpSpPr>
        <p:grpSpPr>
          <a:xfrm>
            <a:off x="3311526" y="3068641"/>
            <a:ext cx="6528891" cy="3552822"/>
            <a:chOff x="1787525" y="3068641"/>
            <a:chExt cx="7001175" cy="3552822"/>
          </a:xfrm>
        </p:grpSpPr>
        <p:grpSp>
          <p:nvGrpSpPr>
            <p:cNvPr id="3" name="Grupa 2"/>
            <p:cNvGrpSpPr/>
            <p:nvPr/>
          </p:nvGrpSpPr>
          <p:grpSpPr>
            <a:xfrm>
              <a:off x="1787525" y="3068641"/>
              <a:ext cx="321930" cy="3348200"/>
              <a:chOff x="1787525" y="3068641"/>
              <a:chExt cx="321930" cy="3348200"/>
            </a:xfrm>
          </p:grpSpPr>
          <p:cxnSp>
            <p:nvCxnSpPr>
              <p:cNvPr id="76" name="AutoShape 35"/>
              <p:cNvCxnSpPr>
                <a:cxnSpLocks noChangeShapeType="1"/>
              </p:cNvCxnSpPr>
              <p:nvPr/>
            </p:nvCxnSpPr>
            <p:spPr bwMode="auto">
              <a:xfrm rot="5400000" flipH="1" flipV="1">
                <a:off x="177007" y="4679160"/>
                <a:ext cx="3341688" cy="120649"/>
              </a:xfrm>
              <a:prstGeom prst="bentConnector3">
                <a:avLst>
                  <a:gd name="adj1" fmla="val 100211"/>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7" name="AutoShape 35"/>
              <p:cNvCxnSpPr>
                <a:cxnSpLocks noChangeShapeType="1"/>
              </p:cNvCxnSpPr>
              <p:nvPr/>
            </p:nvCxnSpPr>
            <p:spPr bwMode="auto">
              <a:xfrm>
                <a:off x="1787525" y="3608528"/>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8" name="AutoShape 35"/>
              <p:cNvCxnSpPr>
                <a:cxnSpLocks noChangeShapeType="1"/>
              </p:cNvCxnSpPr>
              <p:nvPr/>
            </p:nvCxnSpPr>
            <p:spPr bwMode="auto">
              <a:xfrm>
                <a:off x="1791591" y="4005065"/>
                <a:ext cx="28452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9" name="AutoShape 35"/>
              <p:cNvCxnSpPr>
                <a:cxnSpLocks noChangeShapeType="1"/>
              </p:cNvCxnSpPr>
              <p:nvPr/>
            </p:nvCxnSpPr>
            <p:spPr bwMode="auto">
              <a:xfrm>
                <a:off x="1796481" y="4472625"/>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0" name="AutoShape 35"/>
              <p:cNvCxnSpPr>
                <a:cxnSpLocks noChangeShapeType="1"/>
              </p:cNvCxnSpPr>
              <p:nvPr/>
            </p:nvCxnSpPr>
            <p:spPr bwMode="auto">
              <a:xfrm>
                <a:off x="1792700" y="4842526"/>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1" name="AutoShape 35"/>
              <p:cNvCxnSpPr>
                <a:cxnSpLocks noChangeShapeType="1"/>
              </p:cNvCxnSpPr>
              <p:nvPr/>
            </p:nvCxnSpPr>
            <p:spPr bwMode="auto">
              <a:xfrm>
                <a:off x="1792700" y="5255835"/>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2" name="AutoShape 35"/>
              <p:cNvCxnSpPr>
                <a:cxnSpLocks noChangeShapeType="1"/>
              </p:cNvCxnSpPr>
              <p:nvPr/>
            </p:nvCxnSpPr>
            <p:spPr bwMode="auto">
              <a:xfrm>
                <a:off x="1792700" y="5661249"/>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3" name="AutoShape 35"/>
              <p:cNvCxnSpPr>
                <a:cxnSpLocks noChangeShapeType="1"/>
              </p:cNvCxnSpPr>
              <p:nvPr/>
            </p:nvCxnSpPr>
            <p:spPr bwMode="auto">
              <a:xfrm>
                <a:off x="1791008" y="6039045"/>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4" name="AutoShape 35"/>
              <p:cNvCxnSpPr>
                <a:cxnSpLocks noChangeShapeType="1"/>
              </p:cNvCxnSpPr>
              <p:nvPr/>
            </p:nvCxnSpPr>
            <p:spPr bwMode="auto">
              <a:xfrm>
                <a:off x="1792700" y="6416840"/>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grpSp>
        <p:sp>
          <p:nvSpPr>
            <p:cNvPr id="99357" name="AutoShape 29"/>
            <p:cNvSpPr>
              <a:spLocks noChangeArrowheads="1"/>
            </p:cNvSpPr>
            <p:nvPr/>
          </p:nvSpPr>
          <p:spPr bwMode="auto">
            <a:xfrm>
              <a:off x="1908175" y="3879850"/>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dirty="0">
                  <a:solidFill>
                    <a:srgbClr val="FFFFFF"/>
                  </a:solidFill>
                </a:rPr>
                <a:t>s2</a:t>
              </a:r>
            </a:p>
          </p:txBody>
        </p:sp>
        <p:sp>
          <p:nvSpPr>
            <p:cNvPr id="99358" name="AutoShape 30"/>
            <p:cNvSpPr>
              <a:spLocks noChangeArrowheads="1"/>
            </p:cNvSpPr>
            <p:nvPr/>
          </p:nvSpPr>
          <p:spPr bwMode="auto">
            <a:xfrm>
              <a:off x="1908175" y="4303713"/>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s3</a:t>
              </a:r>
            </a:p>
          </p:txBody>
        </p:sp>
        <p:sp>
          <p:nvSpPr>
            <p:cNvPr id="99359" name="AutoShape 31"/>
            <p:cNvSpPr>
              <a:spLocks noChangeArrowheads="1"/>
            </p:cNvSpPr>
            <p:nvPr/>
          </p:nvSpPr>
          <p:spPr bwMode="auto">
            <a:xfrm>
              <a:off x="1908175" y="4692650"/>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s4</a:t>
              </a:r>
            </a:p>
          </p:txBody>
        </p:sp>
        <p:sp>
          <p:nvSpPr>
            <p:cNvPr id="99360" name="AutoShape 32"/>
            <p:cNvSpPr>
              <a:spLocks noChangeArrowheads="1"/>
            </p:cNvSpPr>
            <p:nvPr/>
          </p:nvSpPr>
          <p:spPr bwMode="auto">
            <a:xfrm>
              <a:off x="1908175" y="5114925"/>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s5</a:t>
              </a:r>
            </a:p>
          </p:txBody>
        </p:sp>
        <p:sp>
          <p:nvSpPr>
            <p:cNvPr id="99361" name="AutoShape 33"/>
            <p:cNvSpPr>
              <a:spLocks noChangeArrowheads="1"/>
            </p:cNvSpPr>
            <p:nvPr/>
          </p:nvSpPr>
          <p:spPr bwMode="auto">
            <a:xfrm>
              <a:off x="1908175" y="5513388"/>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s6</a:t>
              </a:r>
            </a:p>
          </p:txBody>
        </p:sp>
        <p:sp>
          <p:nvSpPr>
            <p:cNvPr id="99362" name="AutoShape 34"/>
            <p:cNvSpPr>
              <a:spLocks noChangeArrowheads="1"/>
            </p:cNvSpPr>
            <p:nvPr/>
          </p:nvSpPr>
          <p:spPr bwMode="auto">
            <a:xfrm>
              <a:off x="1908175" y="5907088"/>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s7</a:t>
              </a:r>
            </a:p>
          </p:txBody>
        </p:sp>
        <p:sp>
          <p:nvSpPr>
            <p:cNvPr id="99363" name="AutoShape 35"/>
            <p:cNvSpPr>
              <a:spLocks noChangeArrowheads="1"/>
            </p:cNvSpPr>
            <p:nvPr/>
          </p:nvSpPr>
          <p:spPr bwMode="auto">
            <a:xfrm>
              <a:off x="1908175" y="6291263"/>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dirty="0">
                  <a:solidFill>
                    <a:srgbClr val="FFFFFF"/>
                  </a:solidFill>
                </a:rPr>
                <a:t>s8</a:t>
              </a:r>
            </a:p>
          </p:txBody>
        </p:sp>
        <p:sp>
          <p:nvSpPr>
            <p:cNvPr id="99364" name="AutoShape 36"/>
            <p:cNvSpPr>
              <a:spLocks noChangeArrowheads="1"/>
            </p:cNvSpPr>
            <p:nvPr/>
          </p:nvSpPr>
          <p:spPr bwMode="auto">
            <a:xfrm>
              <a:off x="1908175" y="3429000"/>
              <a:ext cx="1006475"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dirty="0">
                  <a:solidFill>
                    <a:srgbClr val="FFFFFF"/>
                  </a:solidFill>
                </a:rPr>
                <a:t>s1</a:t>
              </a:r>
            </a:p>
          </p:txBody>
        </p:sp>
        <p:sp>
          <p:nvSpPr>
            <p:cNvPr id="99373" name="Text Box 45"/>
            <p:cNvSpPr txBox="1">
              <a:spLocks noChangeArrowheads="1"/>
            </p:cNvSpPr>
            <p:nvPr/>
          </p:nvSpPr>
          <p:spPr bwMode="auto">
            <a:xfrm>
              <a:off x="2843213" y="3408363"/>
              <a:ext cx="5945487" cy="32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r>
                <a:rPr lang="en-US" altLang="pl-PL" sz="1200" dirty="0" err="1">
                  <a:solidFill>
                    <a:srgbClr val="333333"/>
                  </a:solidFill>
                </a:rPr>
                <a:t>Struktury</a:t>
              </a:r>
              <a:r>
                <a:rPr lang="en-US" altLang="pl-PL" sz="1200" dirty="0">
                  <a:solidFill>
                    <a:srgbClr val="333333"/>
                  </a:solidFill>
                </a:rPr>
                <a:t> </a:t>
              </a:r>
              <a:r>
                <a:rPr lang="en-US" altLang="pl-PL" sz="1200" dirty="0" err="1">
                  <a:solidFill>
                    <a:srgbClr val="333333"/>
                  </a:solidFill>
                </a:rPr>
                <a:t>układu</a:t>
              </a:r>
              <a:r>
                <a:rPr lang="en-US" altLang="pl-PL" sz="1200" dirty="0">
                  <a:solidFill>
                    <a:srgbClr val="333333"/>
                  </a:solidFill>
                </a:rPr>
                <a:t> </a:t>
              </a:r>
              <a:r>
                <a:rPr lang="en-US" altLang="pl-PL" sz="1200" dirty="0" err="1">
                  <a:solidFill>
                    <a:srgbClr val="333333"/>
                  </a:solidFill>
                </a:rPr>
                <a:t>nerwowego</a:t>
              </a:r>
              <a:endParaRPr lang="en-US" altLang="pl-PL" sz="1200" dirty="0">
                <a:solidFill>
                  <a:srgbClr val="333333"/>
                </a:solidFill>
              </a:endParaRPr>
            </a:p>
            <a:p>
              <a:pPr>
                <a:spcBef>
                  <a:spcPts val="750"/>
                </a:spcBef>
                <a:buClr>
                  <a:srgbClr val="000000"/>
                </a:buClr>
                <a:buNone/>
              </a:pPr>
              <a:br>
                <a:rPr lang="pl-PL" altLang="pl-PL" sz="1200" dirty="0">
                  <a:solidFill>
                    <a:srgbClr val="333333"/>
                  </a:solidFill>
                </a:rPr>
              </a:br>
              <a:r>
                <a:rPr lang="en-US" altLang="pl-PL" sz="1200" dirty="0" err="1">
                  <a:solidFill>
                    <a:srgbClr val="333333"/>
                  </a:solidFill>
                </a:rPr>
                <a:t>Budowa</a:t>
              </a:r>
              <a:r>
                <a:rPr lang="en-US" altLang="pl-PL" sz="1200" dirty="0">
                  <a:solidFill>
                    <a:srgbClr val="333333"/>
                  </a:solidFill>
                </a:rPr>
                <a:t> </a:t>
              </a:r>
              <a:r>
                <a:rPr lang="en-US" altLang="pl-PL" sz="1200" dirty="0" err="1">
                  <a:solidFill>
                    <a:srgbClr val="333333"/>
                  </a:solidFill>
                </a:rPr>
                <a:t>oka</a:t>
              </a:r>
              <a:r>
                <a:rPr lang="en-US" altLang="pl-PL" sz="1200" dirty="0">
                  <a:solidFill>
                    <a:srgbClr val="333333"/>
                  </a:solidFill>
                </a:rPr>
                <a:t>, </a:t>
              </a:r>
              <a:r>
                <a:rPr lang="en-US" altLang="pl-PL" sz="1200" dirty="0" err="1">
                  <a:solidFill>
                    <a:srgbClr val="333333"/>
                  </a:solidFill>
                </a:rPr>
                <a:t>ucha</a:t>
              </a:r>
              <a:r>
                <a:rPr lang="en-US" altLang="pl-PL" sz="1200" dirty="0">
                  <a:solidFill>
                    <a:srgbClr val="333333"/>
                  </a:solidFill>
                </a:rPr>
                <a:t> i </a:t>
              </a:r>
              <a:r>
                <a:rPr lang="en-US" altLang="pl-PL" sz="1200" dirty="0" err="1">
                  <a:solidFill>
                    <a:srgbClr val="333333"/>
                  </a:solidFill>
                </a:rPr>
                <a:t>powiązanych</a:t>
              </a:r>
              <a:r>
                <a:rPr lang="en-US" altLang="pl-PL" sz="1200" dirty="0">
                  <a:solidFill>
                    <a:srgbClr val="333333"/>
                  </a:solidFill>
                </a:rPr>
                <a:t> z </a:t>
              </a:r>
              <a:r>
                <a:rPr lang="en-US" altLang="pl-PL" sz="1200" dirty="0" err="1">
                  <a:solidFill>
                    <a:srgbClr val="333333"/>
                  </a:solidFill>
                </a:rPr>
                <a:t>nimi</a:t>
              </a:r>
              <a:r>
                <a:rPr lang="en-US" altLang="pl-PL" sz="1200" dirty="0">
                  <a:solidFill>
                    <a:srgbClr val="333333"/>
                  </a:solidFill>
                </a:rPr>
                <a:t> </a:t>
              </a:r>
              <a:r>
                <a:rPr lang="en-US" altLang="pl-PL" sz="1200" dirty="0" err="1">
                  <a:solidFill>
                    <a:srgbClr val="333333"/>
                  </a:solidFill>
                </a:rPr>
                <a:t>struktur</a:t>
              </a:r>
              <a:endParaRPr lang="en-US" altLang="pl-PL" sz="1200" dirty="0">
                <a:solidFill>
                  <a:srgbClr val="333333"/>
                </a:solidFill>
              </a:endParaRPr>
            </a:p>
            <a:p>
              <a:pPr>
                <a:spcBef>
                  <a:spcPts val="750"/>
                </a:spcBef>
                <a:buClr>
                  <a:srgbClr val="000000"/>
                </a:buClr>
                <a:buNone/>
              </a:pPr>
              <a:br>
                <a:rPr lang="pl-PL" altLang="pl-PL" sz="1200" dirty="0">
                  <a:solidFill>
                    <a:srgbClr val="333333"/>
                  </a:solidFill>
                </a:rPr>
              </a:br>
              <a:r>
                <a:rPr lang="en-US" altLang="pl-PL" sz="1200" dirty="0" err="1">
                  <a:solidFill>
                    <a:srgbClr val="333333"/>
                  </a:solidFill>
                </a:rPr>
                <a:t>Struktury</a:t>
              </a:r>
              <a:r>
                <a:rPr lang="en-US" altLang="pl-PL" sz="1200" dirty="0">
                  <a:solidFill>
                    <a:srgbClr val="333333"/>
                  </a:solidFill>
                </a:rPr>
                <a:t> </a:t>
              </a:r>
              <a:r>
                <a:rPr lang="en-US" altLang="pl-PL" sz="1200" dirty="0" err="1">
                  <a:solidFill>
                    <a:srgbClr val="333333"/>
                  </a:solidFill>
                </a:rPr>
                <a:t>powiązane</a:t>
              </a:r>
              <a:r>
                <a:rPr lang="en-US" altLang="pl-PL" sz="1200" dirty="0">
                  <a:solidFill>
                    <a:srgbClr val="333333"/>
                  </a:solidFill>
                </a:rPr>
                <a:t> z </a:t>
              </a:r>
              <a:r>
                <a:rPr lang="en-US" altLang="pl-PL" sz="1200" dirty="0" err="1">
                  <a:solidFill>
                    <a:srgbClr val="333333"/>
                  </a:solidFill>
                </a:rPr>
                <a:t>głosem</a:t>
              </a:r>
              <a:r>
                <a:rPr lang="en-US" altLang="pl-PL" sz="1200" dirty="0">
                  <a:solidFill>
                    <a:srgbClr val="333333"/>
                  </a:solidFill>
                </a:rPr>
                <a:t> i </a:t>
              </a:r>
              <a:r>
                <a:rPr lang="en-US" altLang="pl-PL" sz="1200" dirty="0" err="1">
                  <a:solidFill>
                    <a:srgbClr val="333333"/>
                  </a:solidFill>
                </a:rPr>
                <a:t>mową</a:t>
              </a:r>
              <a:r>
                <a:rPr lang="en-US" altLang="pl-PL" sz="1200" dirty="0">
                  <a:solidFill>
                    <a:srgbClr val="333333"/>
                  </a:solidFill>
                </a:rPr>
                <a:t> </a:t>
              </a:r>
            </a:p>
            <a:p>
              <a:pPr>
                <a:spcBef>
                  <a:spcPts val="750"/>
                </a:spcBef>
                <a:buClr>
                  <a:srgbClr val="000000"/>
                </a:buClr>
                <a:buNone/>
              </a:pPr>
              <a:r>
                <a:rPr lang="pl-PL" altLang="pl-PL" sz="1200" dirty="0">
                  <a:solidFill>
                    <a:srgbClr val="333333"/>
                  </a:solidFill>
                </a:rPr>
                <a:t>S</a:t>
              </a:r>
              <a:r>
                <a:rPr lang="en-US" altLang="pl-PL" sz="1200" dirty="0" err="1">
                  <a:solidFill>
                    <a:srgbClr val="333333"/>
                  </a:solidFill>
                </a:rPr>
                <a:t>truktury</a:t>
              </a:r>
              <a:r>
                <a:rPr lang="en-US" altLang="pl-PL" sz="1200" dirty="0">
                  <a:solidFill>
                    <a:srgbClr val="333333"/>
                  </a:solidFill>
                </a:rPr>
                <a:t> </a:t>
              </a:r>
              <a:r>
                <a:rPr lang="en-US" altLang="pl-PL" sz="1200" dirty="0" err="1">
                  <a:solidFill>
                    <a:srgbClr val="333333"/>
                  </a:solidFill>
                </a:rPr>
                <a:t>układów</a:t>
              </a:r>
              <a:r>
                <a:rPr lang="en-US" altLang="pl-PL" sz="1200" dirty="0">
                  <a:solidFill>
                    <a:srgbClr val="333333"/>
                  </a:solidFill>
                </a:rPr>
                <a:t> </a:t>
              </a:r>
              <a:r>
                <a:rPr lang="en-US" altLang="pl-PL" sz="1200" dirty="0" err="1">
                  <a:solidFill>
                    <a:srgbClr val="333333"/>
                  </a:solidFill>
                </a:rPr>
                <a:t>krążenia</a:t>
              </a:r>
              <a:r>
                <a:rPr lang="en-US" altLang="pl-PL" sz="1200" dirty="0">
                  <a:solidFill>
                    <a:srgbClr val="333333"/>
                  </a:solidFill>
                </a:rPr>
                <a:t>, </a:t>
              </a:r>
              <a:r>
                <a:rPr lang="en-US" altLang="pl-PL" sz="1200" dirty="0" err="1">
                  <a:solidFill>
                    <a:srgbClr val="333333"/>
                  </a:solidFill>
                </a:rPr>
                <a:t>odpornościowego</a:t>
              </a:r>
              <a:r>
                <a:rPr lang="en-US" altLang="pl-PL" sz="1200" dirty="0">
                  <a:solidFill>
                    <a:srgbClr val="333333"/>
                  </a:solidFill>
                </a:rPr>
                <a:t> i </a:t>
              </a:r>
              <a:r>
                <a:rPr lang="en-US" altLang="pl-PL" sz="1200" dirty="0" err="1">
                  <a:solidFill>
                    <a:srgbClr val="333333"/>
                  </a:solidFill>
                </a:rPr>
                <a:t>oddechowego</a:t>
              </a:r>
              <a:r>
                <a:rPr lang="en-US" altLang="pl-PL" sz="1200" dirty="0">
                  <a:solidFill>
                    <a:srgbClr val="333333"/>
                  </a:solidFill>
                </a:rPr>
                <a:t>                     </a:t>
              </a:r>
            </a:p>
            <a:p>
              <a:pPr>
                <a:spcBef>
                  <a:spcPts val="1500"/>
                </a:spcBef>
                <a:buClr>
                  <a:srgbClr val="000000"/>
                </a:buClr>
                <a:buNone/>
              </a:pPr>
              <a:r>
                <a:rPr lang="en-US" altLang="pl-PL" sz="1200" dirty="0" err="1">
                  <a:solidFill>
                    <a:srgbClr val="333333"/>
                  </a:solidFill>
                </a:rPr>
                <a:t>Struktury</a:t>
              </a:r>
              <a:r>
                <a:rPr lang="en-US" altLang="pl-PL" sz="1200" dirty="0">
                  <a:solidFill>
                    <a:srgbClr val="333333"/>
                  </a:solidFill>
                </a:rPr>
                <a:t> </a:t>
              </a:r>
              <a:r>
                <a:rPr lang="en-US" altLang="pl-PL" sz="1200" dirty="0" err="1">
                  <a:solidFill>
                    <a:srgbClr val="333333"/>
                  </a:solidFill>
                </a:rPr>
                <a:t>powiązane</a:t>
              </a:r>
              <a:r>
                <a:rPr lang="en-US" altLang="pl-PL" sz="1200" dirty="0">
                  <a:solidFill>
                    <a:srgbClr val="333333"/>
                  </a:solidFill>
                </a:rPr>
                <a:t> z </a:t>
              </a:r>
              <a:r>
                <a:rPr lang="en-US" altLang="pl-PL" sz="1200" dirty="0" err="1">
                  <a:solidFill>
                    <a:srgbClr val="333333"/>
                  </a:solidFill>
                </a:rPr>
                <a:t>układami</a:t>
              </a:r>
              <a:r>
                <a:rPr lang="en-US" altLang="pl-PL" sz="1200" dirty="0">
                  <a:solidFill>
                    <a:srgbClr val="333333"/>
                  </a:solidFill>
                </a:rPr>
                <a:t> </a:t>
              </a:r>
              <a:r>
                <a:rPr lang="en-US" altLang="pl-PL" sz="1200" dirty="0" err="1">
                  <a:solidFill>
                    <a:srgbClr val="333333"/>
                  </a:solidFill>
                </a:rPr>
                <a:t>trawiennym</a:t>
              </a:r>
              <a:r>
                <a:rPr lang="en-US" altLang="pl-PL" sz="1200" dirty="0">
                  <a:solidFill>
                    <a:srgbClr val="333333"/>
                  </a:solidFill>
                </a:rPr>
                <a:t>, </a:t>
              </a:r>
              <a:r>
                <a:rPr lang="en-US" altLang="pl-PL" sz="1200" dirty="0" err="1">
                  <a:solidFill>
                    <a:srgbClr val="333333"/>
                  </a:solidFill>
                </a:rPr>
                <a:t>przemiany</a:t>
              </a:r>
              <a:r>
                <a:rPr lang="en-US" altLang="pl-PL" sz="1200" dirty="0">
                  <a:solidFill>
                    <a:srgbClr val="333333"/>
                  </a:solidFill>
                </a:rPr>
                <a:t> </a:t>
              </a:r>
              <a:r>
                <a:rPr lang="en-US" altLang="pl-PL" sz="1200" dirty="0" err="1">
                  <a:solidFill>
                    <a:srgbClr val="333333"/>
                  </a:solidFill>
                </a:rPr>
                <a:t>materii</a:t>
              </a:r>
              <a:br>
                <a:rPr lang="pl-PL" altLang="pl-PL" sz="1200" dirty="0">
                  <a:solidFill>
                    <a:srgbClr val="333333"/>
                  </a:solidFill>
                </a:rPr>
              </a:br>
              <a:r>
                <a:rPr lang="en-US" altLang="pl-PL" sz="1200" dirty="0">
                  <a:solidFill>
                    <a:srgbClr val="333333"/>
                  </a:solidFill>
                </a:rPr>
                <a:t>i </a:t>
              </a:r>
              <a:r>
                <a:rPr lang="en-US" altLang="pl-PL" sz="1200" dirty="0" err="1">
                  <a:solidFill>
                    <a:srgbClr val="333333"/>
                  </a:solidFill>
                </a:rPr>
                <a:t>hormonalnym</a:t>
              </a:r>
              <a:endParaRPr lang="en-US" altLang="pl-PL" sz="1200" dirty="0">
                <a:solidFill>
                  <a:srgbClr val="333333"/>
                </a:solidFill>
              </a:endParaRPr>
            </a:p>
            <a:p>
              <a:pPr>
                <a:spcBef>
                  <a:spcPts val="1500"/>
                </a:spcBef>
                <a:buClr>
                  <a:srgbClr val="000000"/>
                </a:buClr>
                <a:buNone/>
              </a:pPr>
              <a:r>
                <a:rPr lang="en-US" altLang="pl-PL" sz="1200" dirty="0" err="1">
                  <a:solidFill>
                    <a:srgbClr val="333333"/>
                  </a:solidFill>
                </a:rPr>
                <a:t>Struktury</a:t>
              </a:r>
              <a:r>
                <a:rPr lang="en-US" altLang="pl-PL" sz="1200" dirty="0">
                  <a:solidFill>
                    <a:srgbClr val="333333"/>
                  </a:solidFill>
                </a:rPr>
                <a:t> </a:t>
              </a:r>
              <a:r>
                <a:rPr lang="en-US" altLang="pl-PL" sz="1200" dirty="0" err="1">
                  <a:solidFill>
                    <a:srgbClr val="333333"/>
                  </a:solidFill>
                </a:rPr>
                <a:t>powiązane</a:t>
              </a:r>
              <a:r>
                <a:rPr lang="en-US" altLang="pl-PL" sz="1200" dirty="0">
                  <a:solidFill>
                    <a:srgbClr val="333333"/>
                  </a:solidFill>
                </a:rPr>
                <a:t> z </a:t>
              </a:r>
              <a:r>
                <a:rPr lang="en-US" altLang="pl-PL" sz="1200" dirty="0" err="1">
                  <a:solidFill>
                    <a:srgbClr val="333333"/>
                  </a:solidFill>
                </a:rPr>
                <a:t>układami</a:t>
              </a:r>
              <a:r>
                <a:rPr lang="en-US" altLang="pl-PL" sz="1200" dirty="0">
                  <a:solidFill>
                    <a:srgbClr val="333333"/>
                  </a:solidFill>
                </a:rPr>
                <a:t> </a:t>
              </a:r>
              <a:r>
                <a:rPr lang="en-US" altLang="pl-PL" sz="1200" dirty="0" err="1">
                  <a:solidFill>
                    <a:srgbClr val="333333"/>
                  </a:solidFill>
                </a:rPr>
                <a:t>moczowo-pędnym</a:t>
              </a:r>
              <a:r>
                <a:rPr lang="en-US" altLang="pl-PL" sz="1200" dirty="0">
                  <a:solidFill>
                    <a:srgbClr val="333333"/>
                  </a:solidFill>
                </a:rPr>
                <a:t> i </a:t>
              </a:r>
              <a:r>
                <a:rPr lang="en-US" altLang="pl-PL" sz="1200" dirty="0" err="1">
                  <a:solidFill>
                    <a:srgbClr val="333333"/>
                  </a:solidFill>
                </a:rPr>
                <a:t>rozrodczym</a:t>
              </a:r>
              <a:endParaRPr lang="en-US" altLang="pl-PL" sz="1200" dirty="0">
                <a:solidFill>
                  <a:srgbClr val="333333"/>
                </a:solidFill>
              </a:endParaRPr>
            </a:p>
            <a:p>
              <a:pPr>
                <a:spcBef>
                  <a:spcPts val="1500"/>
                </a:spcBef>
                <a:buClr>
                  <a:srgbClr val="000000"/>
                </a:buClr>
                <a:buNone/>
              </a:pPr>
              <a:r>
                <a:rPr lang="en-US" altLang="pl-PL" sz="1200" dirty="0" err="1">
                  <a:solidFill>
                    <a:srgbClr val="333333"/>
                  </a:solidFill>
                </a:rPr>
                <a:t>Struktury</a:t>
              </a:r>
              <a:r>
                <a:rPr lang="en-US" altLang="pl-PL" sz="1200" dirty="0">
                  <a:solidFill>
                    <a:srgbClr val="333333"/>
                  </a:solidFill>
                </a:rPr>
                <a:t> </a:t>
              </a:r>
              <a:r>
                <a:rPr lang="en-US" altLang="pl-PL" sz="1200" dirty="0" err="1">
                  <a:solidFill>
                    <a:srgbClr val="333333"/>
                  </a:solidFill>
                </a:rPr>
                <a:t>powiązane</a:t>
              </a:r>
              <a:r>
                <a:rPr lang="en-US" altLang="pl-PL" sz="1200" dirty="0">
                  <a:solidFill>
                    <a:srgbClr val="333333"/>
                  </a:solidFill>
                </a:rPr>
                <a:t> z </a:t>
              </a:r>
              <a:r>
                <a:rPr lang="en-US" altLang="pl-PL" sz="1200" dirty="0" err="1">
                  <a:solidFill>
                    <a:srgbClr val="333333"/>
                  </a:solidFill>
                </a:rPr>
                <a:t>ruchem</a:t>
              </a:r>
              <a:endParaRPr lang="en-US" altLang="pl-PL" sz="1200" dirty="0">
                <a:solidFill>
                  <a:srgbClr val="333333"/>
                </a:solidFill>
              </a:endParaRPr>
            </a:p>
            <a:p>
              <a:pPr>
                <a:spcBef>
                  <a:spcPts val="1500"/>
                </a:spcBef>
                <a:buClr>
                  <a:srgbClr val="000000"/>
                </a:buClr>
                <a:buNone/>
              </a:pPr>
              <a:r>
                <a:rPr lang="en-US" altLang="pl-PL" sz="1200" dirty="0" err="1">
                  <a:solidFill>
                    <a:srgbClr val="333333"/>
                  </a:solidFill>
                </a:rPr>
                <a:t>Skóra</a:t>
              </a:r>
              <a:r>
                <a:rPr lang="en-US" altLang="pl-PL" sz="1200" dirty="0">
                  <a:solidFill>
                    <a:srgbClr val="333333"/>
                  </a:solidFill>
                </a:rPr>
                <a:t> i </a:t>
              </a:r>
              <a:r>
                <a:rPr lang="en-US" altLang="pl-PL" sz="1200" dirty="0" err="1">
                  <a:solidFill>
                    <a:srgbClr val="333333"/>
                  </a:solidFill>
                </a:rPr>
                <a:t>powiązane</a:t>
              </a:r>
              <a:r>
                <a:rPr lang="en-US" altLang="pl-PL" sz="1200" dirty="0">
                  <a:solidFill>
                    <a:srgbClr val="333333"/>
                  </a:solidFill>
                </a:rPr>
                <a:t> z </a:t>
              </a:r>
              <a:r>
                <a:rPr lang="en-US" altLang="pl-PL" sz="1200" dirty="0" err="1">
                  <a:solidFill>
                    <a:srgbClr val="333333"/>
                  </a:solidFill>
                </a:rPr>
                <a:t>nią</a:t>
              </a:r>
              <a:r>
                <a:rPr lang="en-US" altLang="pl-PL" sz="1200" dirty="0">
                  <a:solidFill>
                    <a:srgbClr val="333333"/>
                  </a:solidFill>
                </a:rPr>
                <a:t> </a:t>
              </a:r>
              <a:r>
                <a:rPr lang="en-US" altLang="pl-PL" sz="1200" dirty="0" err="1">
                  <a:solidFill>
                    <a:srgbClr val="333333"/>
                  </a:solidFill>
                </a:rPr>
                <a:t>struktury</a:t>
              </a:r>
              <a:endParaRPr lang="en-US" altLang="pl-PL" sz="1200" dirty="0">
                <a:solidFill>
                  <a:srgbClr val="333333"/>
                </a:solidFill>
              </a:endParaRPr>
            </a:p>
          </p:txBody>
        </p:sp>
      </p:grpSp>
      <p:sp>
        <p:nvSpPr>
          <p:cNvPr id="25649" name="Text Box 48"/>
          <p:cNvSpPr txBox="1">
            <a:spLocks noChangeArrowheads="1"/>
          </p:cNvSpPr>
          <p:nvPr/>
        </p:nvSpPr>
        <p:spPr bwMode="auto">
          <a:xfrm>
            <a:off x="1738314" y="-142875"/>
            <a:ext cx="7286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800" b="1" dirty="0" err="1">
                <a:solidFill>
                  <a:schemeClr val="tx1"/>
                </a:solidFill>
              </a:rPr>
              <a:t>Struktura</a:t>
            </a:r>
            <a:r>
              <a:rPr lang="de-CH" altLang="pl-PL" sz="1800" b="1" dirty="0">
                <a:solidFill>
                  <a:schemeClr val="tx1"/>
                </a:solidFill>
              </a:rPr>
              <a:t> i </a:t>
            </a:r>
            <a:r>
              <a:rPr lang="de-CH" altLang="pl-PL" sz="1800" b="1" dirty="0" err="1">
                <a:solidFill>
                  <a:schemeClr val="tx1"/>
                </a:solidFill>
              </a:rPr>
              <a:t>kody</a:t>
            </a:r>
            <a:r>
              <a:rPr lang="de-CH" altLang="pl-PL" sz="1800" b="1" dirty="0">
                <a:solidFill>
                  <a:schemeClr val="tx1"/>
                </a:solidFill>
              </a:rPr>
              <a:t> ICF</a:t>
            </a:r>
          </a:p>
        </p:txBody>
      </p:sp>
      <p:grpSp>
        <p:nvGrpSpPr>
          <p:cNvPr id="2" name="Grupa 1"/>
          <p:cNvGrpSpPr/>
          <p:nvPr/>
        </p:nvGrpSpPr>
        <p:grpSpPr>
          <a:xfrm>
            <a:off x="1828106" y="1052514"/>
            <a:ext cx="8618611" cy="2233491"/>
            <a:chOff x="447675" y="1052513"/>
            <a:chExt cx="8618611" cy="2233491"/>
          </a:xfrm>
        </p:grpSpPr>
        <p:cxnSp>
          <p:nvCxnSpPr>
            <p:cNvPr id="50" name="AutoShape 35"/>
            <p:cNvCxnSpPr>
              <a:cxnSpLocks noChangeShapeType="1"/>
            </p:cNvCxnSpPr>
            <p:nvPr/>
          </p:nvCxnSpPr>
          <p:spPr bwMode="auto">
            <a:xfrm rot="5400000" flipH="1" flipV="1">
              <a:off x="1486892"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51" name="AutoShape 35"/>
            <p:cNvCxnSpPr>
              <a:cxnSpLocks noChangeShapeType="1"/>
            </p:cNvCxnSpPr>
            <p:nvPr/>
          </p:nvCxnSpPr>
          <p:spPr bwMode="auto">
            <a:xfrm rot="5400000" flipH="1" flipV="1">
              <a:off x="3863157" y="2120835"/>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52" name="AutoShape 35"/>
            <p:cNvCxnSpPr>
              <a:cxnSpLocks noChangeShapeType="1"/>
            </p:cNvCxnSpPr>
            <p:nvPr/>
          </p:nvCxnSpPr>
          <p:spPr bwMode="auto">
            <a:xfrm rot="5400000" flipH="1" flipV="1">
              <a:off x="6002536"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53" name="AutoShape 35"/>
            <p:cNvCxnSpPr>
              <a:cxnSpLocks noChangeShapeType="1"/>
            </p:cNvCxnSpPr>
            <p:nvPr/>
          </p:nvCxnSpPr>
          <p:spPr bwMode="auto">
            <a:xfrm rot="5400000" flipH="1" flipV="1">
              <a:off x="7931149" y="2147468"/>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54" name="AutoShape 35"/>
            <p:cNvCxnSpPr>
              <a:cxnSpLocks noChangeShapeType="1"/>
            </p:cNvCxnSpPr>
            <p:nvPr/>
          </p:nvCxnSpPr>
          <p:spPr bwMode="auto">
            <a:xfrm rot="5400000" flipH="1" flipV="1">
              <a:off x="905867" y="28432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55" name="AutoShape 35"/>
            <p:cNvCxnSpPr>
              <a:cxnSpLocks noChangeShapeType="1"/>
            </p:cNvCxnSpPr>
            <p:nvPr/>
          </p:nvCxnSpPr>
          <p:spPr bwMode="auto">
            <a:xfrm rot="5400000" flipH="1" flipV="1">
              <a:off x="2062957" y="27924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56" name="AutoShape 27"/>
            <p:cNvSpPr>
              <a:spLocks noChangeArrowheads="1"/>
            </p:cNvSpPr>
            <p:nvPr/>
          </p:nvSpPr>
          <p:spPr bwMode="auto">
            <a:xfrm>
              <a:off x="3671888" y="1052513"/>
              <a:ext cx="1979612" cy="431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65880" tIns="32760" rIns="65880" bIns="3276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2800" b="1" dirty="0">
                  <a:solidFill>
                    <a:srgbClr val="FFFFFF"/>
                  </a:solidFill>
                </a:rPr>
                <a:t>ICF</a:t>
              </a:r>
            </a:p>
          </p:txBody>
        </p:sp>
        <p:sp>
          <p:nvSpPr>
            <p:cNvPr id="57" name="AutoShape 28"/>
            <p:cNvSpPr>
              <a:spLocks noChangeArrowheads="1"/>
            </p:cNvSpPr>
            <p:nvPr/>
          </p:nvSpPr>
          <p:spPr bwMode="auto">
            <a:xfrm>
              <a:off x="468313" y="1700213"/>
              <a:ext cx="449897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58" name="AutoShape 29"/>
            <p:cNvSpPr>
              <a:spLocks noChangeArrowheads="1"/>
            </p:cNvSpPr>
            <p:nvPr/>
          </p:nvSpPr>
          <p:spPr bwMode="auto">
            <a:xfrm>
              <a:off x="5256213" y="1700213"/>
              <a:ext cx="374332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59" name="AutoShape 30"/>
            <p:cNvSpPr>
              <a:spLocks noChangeArrowheads="1"/>
            </p:cNvSpPr>
            <p:nvPr/>
          </p:nvSpPr>
          <p:spPr bwMode="auto">
            <a:xfrm>
              <a:off x="468313" y="2276475"/>
              <a:ext cx="24479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60" name="AutoShape 31"/>
            <p:cNvSpPr>
              <a:spLocks noChangeArrowheads="1"/>
            </p:cNvSpPr>
            <p:nvPr/>
          </p:nvSpPr>
          <p:spPr bwMode="auto">
            <a:xfrm>
              <a:off x="2987675" y="2276475"/>
              <a:ext cx="1979613" cy="474663"/>
            </a:xfrm>
            <a:prstGeom prst="roundRect">
              <a:avLst>
                <a:gd name="adj" fmla="val 9449"/>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61" name="AutoShape 32"/>
            <p:cNvSpPr>
              <a:spLocks noChangeArrowheads="1"/>
            </p:cNvSpPr>
            <p:nvPr/>
          </p:nvSpPr>
          <p:spPr bwMode="auto">
            <a:xfrm>
              <a:off x="5215334" y="2284479"/>
              <a:ext cx="1871662" cy="50323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62" name="AutoShape 33"/>
            <p:cNvSpPr>
              <a:spLocks noChangeArrowheads="1"/>
            </p:cNvSpPr>
            <p:nvPr/>
          </p:nvSpPr>
          <p:spPr bwMode="auto">
            <a:xfrm>
              <a:off x="7266061" y="2276475"/>
              <a:ext cx="18002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dirty="0">
                <a:solidFill>
                  <a:schemeClr val="tx1"/>
                </a:solidFill>
                <a:latin typeface="Arial" pitchFamily="34" charset="0"/>
              </a:endParaRPr>
            </a:p>
          </p:txBody>
        </p:sp>
        <p:cxnSp>
          <p:nvCxnSpPr>
            <p:cNvPr id="63" name="AutoShape 35"/>
            <p:cNvCxnSpPr>
              <a:cxnSpLocks noChangeShapeType="1"/>
              <a:stCxn id="66" idx="0"/>
            </p:cNvCxnSpPr>
            <p:nvPr/>
          </p:nvCxnSpPr>
          <p:spPr bwMode="auto">
            <a:xfrm rot="16200000" flipV="1">
              <a:off x="6214287" y="695641"/>
              <a:ext cx="403224" cy="1520194"/>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64" name="AutoShape 36"/>
            <p:cNvSpPr>
              <a:spLocks noChangeArrowheads="1"/>
            </p:cNvSpPr>
            <p:nvPr/>
          </p:nvSpPr>
          <p:spPr bwMode="auto">
            <a:xfrm>
              <a:off x="1763713" y="2924175"/>
              <a:ext cx="1150937" cy="330200"/>
            </a:xfrm>
            <a:prstGeom prst="roundRect">
              <a:avLst>
                <a:gd name="adj" fmla="val 16829"/>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65" name="Text Box 38"/>
            <p:cNvSpPr txBox="1">
              <a:spLocks noChangeArrowheads="1"/>
            </p:cNvSpPr>
            <p:nvPr/>
          </p:nvSpPr>
          <p:spPr bwMode="auto">
            <a:xfrm>
              <a:off x="900113" y="1663700"/>
              <a:ext cx="3743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dirty="0" err="1">
                  <a:solidFill>
                    <a:srgbClr val="FFFFFF"/>
                  </a:solidFill>
                  <a:ea typeface="Arial Unicode MS" pitchFamily="34" charset="-128"/>
                  <a:cs typeface="Arial Unicode MS" pitchFamily="34" charset="-128"/>
                </a:rPr>
                <a:t>Funkcjonowanie</a:t>
              </a:r>
              <a:r>
                <a:rPr lang="de-CH" altLang="pl-PL" sz="1500" dirty="0">
                  <a:solidFill>
                    <a:srgbClr val="FFFFFF"/>
                  </a:solidFill>
                  <a:ea typeface="Arial Unicode MS" pitchFamily="34" charset="-128"/>
                  <a:cs typeface="Arial Unicode MS" pitchFamily="34" charset="-128"/>
                </a:rPr>
                <a:t> i </a:t>
              </a:r>
              <a:r>
                <a:rPr lang="de-CH" altLang="pl-PL" sz="1500" dirty="0" err="1">
                  <a:solidFill>
                    <a:srgbClr val="FFFFFF"/>
                  </a:solidFill>
                  <a:ea typeface="Arial Unicode MS" pitchFamily="34" charset="-128"/>
                  <a:cs typeface="Arial Unicode MS" pitchFamily="34" charset="-128"/>
                </a:rPr>
                <a:t>niepełnosprawność</a:t>
              </a:r>
              <a:endParaRPr lang="de-CH" altLang="pl-PL" sz="1500" dirty="0">
                <a:solidFill>
                  <a:srgbClr val="FFFFFF"/>
                </a:solidFill>
                <a:ea typeface="Arial Unicode MS" pitchFamily="34" charset="-128"/>
                <a:cs typeface="Arial Unicode MS" pitchFamily="34" charset="-128"/>
              </a:endParaRPr>
            </a:p>
          </p:txBody>
        </p:sp>
        <p:sp>
          <p:nvSpPr>
            <p:cNvPr id="66" name="Text Box 39"/>
            <p:cNvSpPr txBox="1">
              <a:spLocks noChangeArrowheads="1"/>
            </p:cNvSpPr>
            <p:nvPr/>
          </p:nvSpPr>
          <p:spPr bwMode="auto">
            <a:xfrm>
              <a:off x="5435004" y="1657350"/>
              <a:ext cx="3481984"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a:solidFill>
                    <a:srgbClr val="FFFFFF"/>
                  </a:solidFill>
                  <a:ea typeface="Arial Unicode MS" pitchFamily="34" charset="-128"/>
                  <a:cs typeface="Arial Unicode MS" pitchFamily="34" charset="-128"/>
                </a:rPr>
                <a:t>Czynniki kontekstowe</a:t>
              </a:r>
            </a:p>
          </p:txBody>
        </p:sp>
        <p:sp>
          <p:nvSpPr>
            <p:cNvPr id="67" name="Text Box 40"/>
            <p:cNvSpPr txBox="1">
              <a:spLocks noChangeArrowheads="1"/>
            </p:cNvSpPr>
            <p:nvPr/>
          </p:nvSpPr>
          <p:spPr bwMode="auto">
            <a:xfrm>
              <a:off x="539750" y="2205038"/>
              <a:ext cx="2303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Funkcje i struktury ciała</a:t>
              </a:r>
              <a:endParaRPr lang="de-CH" altLang="pl-PL" sz="1600" dirty="0">
                <a:solidFill>
                  <a:srgbClr val="FFFFFF"/>
                </a:solidFill>
                <a:ea typeface="Arial Unicode MS" pitchFamily="34" charset="-128"/>
                <a:cs typeface="Arial Unicode MS" pitchFamily="34" charset="-128"/>
              </a:endParaRPr>
            </a:p>
          </p:txBody>
        </p:sp>
        <p:sp>
          <p:nvSpPr>
            <p:cNvPr id="68" name="Text Box 41"/>
            <p:cNvSpPr txBox="1">
              <a:spLocks noChangeArrowheads="1"/>
            </p:cNvSpPr>
            <p:nvPr/>
          </p:nvSpPr>
          <p:spPr bwMode="auto">
            <a:xfrm>
              <a:off x="2911872" y="2185922"/>
              <a:ext cx="230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Aktywność i uczestniczenie</a:t>
              </a:r>
              <a:endParaRPr lang="de-CH" altLang="pl-PL" sz="1600" dirty="0">
                <a:solidFill>
                  <a:srgbClr val="FFFFFF"/>
                </a:solidFill>
                <a:ea typeface="Arial Unicode MS" pitchFamily="34" charset="-128"/>
                <a:cs typeface="Arial Unicode MS" pitchFamily="34" charset="-128"/>
              </a:endParaRPr>
            </a:p>
          </p:txBody>
        </p:sp>
        <p:sp>
          <p:nvSpPr>
            <p:cNvPr id="69" name="Text Box 42"/>
            <p:cNvSpPr txBox="1">
              <a:spLocks noChangeArrowheads="1"/>
            </p:cNvSpPr>
            <p:nvPr/>
          </p:nvSpPr>
          <p:spPr bwMode="auto">
            <a:xfrm>
              <a:off x="5090392" y="2224597"/>
              <a:ext cx="230346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de-CH" altLang="pl-PL" sz="1600" dirty="0" err="1">
                  <a:solidFill>
                    <a:srgbClr val="FFFFFF"/>
                  </a:solidFill>
                  <a:ea typeface="Arial Unicode MS" pitchFamily="34" charset="-128"/>
                  <a:cs typeface="Arial Unicode MS" pitchFamily="34" charset="-128"/>
                </a:rPr>
                <a:t>środowiskowe</a:t>
              </a:r>
              <a:endParaRPr lang="de-CH" altLang="pl-PL" sz="1600" dirty="0">
                <a:solidFill>
                  <a:srgbClr val="FFFFFF"/>
                </a:solidFill>
                <a:ea typeface="Arial Unicode MS" pitchFamily="34" charset="-128"/>
                <a:cs typeface="Arial Unicode MS" pitchFamily="34" charset="-128"/>
              </a:endParaRPr>
            </a:p>
          </p:txBody>
        </p:sp>
        <p:sp>
          <p:nvSpPr>
            <p:cNvPr id="70" name="Text Box 43"/>
            <p:cNvSpPr txBox="1">
              <a:spLocks noChangeArrowheads="1"/>
            </p:cNvSpPr>
            <p:nvPr/>
          </p:nvSpPr>
          <p:spPr bwMode="auto">
            <a:xfrm>
              <a:off x="7266060" y="2224179"/>
              <a:ext cx="18002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pl-PL" altLang="pl-PL" sz="1600" dirty="0">
                  <a:solidFill>
                    <a:srgbClr val="FFFFFF"/>
                  </a:solidFill>
                  <a:ea typeface="Arial Unicode MS" pitchFamily="34" charset="-128"/>
                  <a:cs typeface="Arial Unicode MS" pitchFamily="34" charset="-128"/>
                </a:rPr>
                <a:t>osobowe</a:t>
              </a:r>
              <a:endParaRPr lang="de-CH" altLang="pl-PL" sz="1600" dirty="0">
                <a:solidFill>
                  <a:srgbClr val="FFFFFF"/>
                </a:solidFill>
                <a:ea typeface="Arial Unicode MS" pitchFamily="34" charset="-128"/>
                <a:cs typeface="Arial Unicode MS" pitchFamily="34" charset="-128"/>
              </a:endParaRPr>
            </a:p>
          </p:txBody>
        </p:sp>
        <p:sp>
          <p:nvSpPr>
            <p:cNvPr id="71" name="Text Box 45"/>
            <p:cNvSpPr txBox="1">
              <a:spLocks noChangeArrowheads="1"/>
            </p:cNvSpPr>
            <p:nvPr/>
          </p:nvSpPr>
          <p:spPr bwMode="auto">
            <a:xfrm>
              <a:off x="1763713" y="2852936"/>
              <a:ext cx="115093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Struktury</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de-CH" altLang="pl-PL" sz="1100" b="1" dirty="0" err="1">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cxnSp>
          <p:nvCxnSpPr>
            <p:cNvPr id="72" name="AutoShape 35"/>
            <p:cNvCxnSpPr>
              <a:cxnSpLocks noChangeShapeType="1"/>
              <a:stCxn id="65" idx="0"/>
            </p:cNvCxnSpPr>
            <p:nvPr/>
          </p:nvCxnSpPr>
          <p:spPr bwMode="auto">
            <a:xfrm rot="5400000" flipH="1" flipV="1">
              <a:off x="3017708" y="1009520"/>
              <a:ext cx="408249" cy="900112"/>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73" name="AutoShape 37"/>
            <p:cNvSpPr>
              <a:spLocks noChangeArrowheads="1"/>
            </p:cNvSpPr>
            <p:nvPr/>
          </p:nvSpPr>
          <p:spPr bwMode="auto">
            <a:xfrm>
              <a:off x="447675" y="2903538"/>
              <a:ext cx="1223963" cy="330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74" name="Text Box 44"/>
            <p:cNvSpPr txBox="1">
              <a:spLocks noChangeArrowheads="1"/>
            </p:cNvSpPr>
            <p:nvPr/>
          </p:nvSpPr>
          <p:spPr bwMode="auto">
            <a:xfrm>
              <a:off x="465233" y="2836716"/>
              <a:ext cx="1206405"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Funkcje</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pl-PL" altLang="pl-PL" sz="1100" b="1" dirty="0">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eaLnBrk="1" hangingPunct="1">
              <a:spcBef>
                <a:spcPct val="0"/>
              </a:spcBef>
              <a:buClr>
                <a:srgbClr val="000000"/>
              </a:buClr>
              <a:buFont typeface="Times New Roman" pitchFamily="18" charset="0"/>
              <a:buNone/>
            </a:pPr>
            <a:fld id="{B0FFB9B2-17F8-4E99-898B-2B379A7A4205}" type="slidenum">
              <a:rPr lang="de-DE" altLang="pl-PL" sz="1200" b="1"/>
              <a:pPr algn="r" eaLnBrk="1" hangingPunct="1">
                <a:spcBef>
                  <a:spcPct val="0"/>
                </a:spcBef>
                <a:buClr>
                  <a:srgbClr val="000000"/>
                </a:buClr>
                <a:buFont typeface="Times New Roman" pitchFamily="18" charset="0"/>
                <a:buNone/>
              </a:pPr>
              <a:t>22</a:t>
            </a:fld>
            <a:endParaRPr lang="de-DE" altLang="pl-PL" sz="1200" b="1"/>
          </a:p>
        </p:txBody>
      </p:sp>
      <p:sp>
        <p:nvSpPr>
          <p:cNvPr id="27655" name="Text Box 6"/>
          <p:cNvSpPr txBox="1">
            <a:spLocks noChangeArrowheads="1"/>
          </p:cNvSpPr>
          <p:nvPr/>
        </p:nvSpPr>
        <p:spPr bwMode="auto">
          <a:xfrm>
            <a:off x="1738313" y="-142875"/>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800" b="1" dirty="0" err="1">
                <a:solidFill>
                  <a:schemeClr val="tx1"/>
                </a:solidFill>
              </a:rPr>
              <a:t>Struktura</a:t>
            </a:r>
            <a:r>
              <a:rPr lang="de-CH" altLang="pl-PL" sz="1800" b="1" dirty="0">
                <a:solidFill>
                  <a:schemeClr val="tx1"/>
                </a:solidFill>
              </a:rPr>
              <a:t> i </a:t>
            </a:r>
            <a:r>
              <a:rPr lang="de-CH" altLang="pl-PL" sz="1800" b="1" dirty="0" err="1">
                <a:solidFill>
                  <a:schemeClr val="tx1"/>
                </a:solidFill>
              </a:rPr>
              <a:t>kody</a:t>
            </a:r>
            <a:r>
              <a:rPr lang="de-CH" altLang="pl-PL" sz="1800" b="1" dirty="0">
                <a:solidFill>
                  <a:schemeClr val="tx1"/>
                </a:solidFill>
              </a:rPr>
              <a:t> ICF</a:t>
            </a:r>
          </a:p>
        </p:txBody>
      </p:sp>
      <p:sp>
        <p:nvSpPr>
          <p:cNvPr id="27656" name="AutoShape 7"/>
          <p:cNvSpPr>
            <a:spLocks noChangeArrowheads="1"/>
          </p:cNvSpPr>
          <p:nvPr/>
        </p:nvSpPr>
        <p:spPr bwMode="auto">
          <a:xfrm>
            <a:off x="3719737" y="1527175"/>
            <a:ext cx="1724025" cy="330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eaLnBrk="1" hangingPunct="1">
              <a:spcBef>
                <a:spcPct val="0"/>
              </a:spcBef>
              <a:buClr>
                <a:srgbClr val="000000"/>
              </a:buClr>
              <a:buSzPct val="45000"/>
              <a:buFont typeface="Wingdings" pitchFamily="2" charset="2"/>
              <a:buNone/>
            </a:pPr>
            <a:r>
              <a:rPr lang="en-GB" altLang="pl-PL" sz="1400" b="1">
                <a:solidFill>
                  <a:srgbClr val="FFFFFF"/>
                </a:solidFill>
                <a:ea typeface="Arial Unicode MS" pitchFamily="34" charset="-128"/>
                <a:cs typeface="Arial Unicode MS" pitchFamily="34" charset="-128"/>
              </a:rPr>
              <a:t>Funkcje </a:t>
            </a:r>
            <a:r>
              <a:rPr lang="pl-PL" altLang="pl-PL" sz="1400" b="1">
                <a:solidFill>
                  <a:srgbClr val="FFFFFF"/>
                </a:solidFill>
                <a:ea typeface="Arial Unicode MS" pitchFamily="34" charset="-128"/>
                <a:cs typeface="Arial Unicode MS" pitchFamily="34" charset="-128"/>
              </a:rPr>
              <a:t>ciała</a:t>
            </a:r>
            <a:endParaRPr lang="en-GB" altLang="pl-PL" sz="1400" b="1">
              <a:solidFill>
                <a:srgbClr val="FFFFFF"/>
              </a:solidFill>
              <a:ea typeface="Arial Unicode MS" pitchFamily="34" charset="-128"/>
              <a:cs typeface="Arial Unicode MS" pitchFamily="34" charset="-128"/>
            </a:endParaRPr>
          </a:p>
        </p:txBody>
      </p:sp>
      <p:sp>
        <p:nvSpPr>
          <p:cNvPr id="27657" name="AutoShape 8"/>
          <p:cNvSpPr>
            <a:spLocks noChangeArrowheads="1"/>
          </p:cNvSpPr>
          <p:nvPr/>
        </p:nvSpPr>
        <p:spPr bwMode="auto">
          <a:xfrm>
            <a:off x="6735461" y="1527175"/>
            <a:ext cx="1724025" cy="330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eaLnBrk="1" hangingPunct="1">
              <a:spcBef>
                <a:spcPct val="0"/>
              </a:spcBef>
              <a:buClr>
                <a:srgbClr val="000000"/>
              </a:buClr>
              <a:buSzPct val="45000"/>
              <a:buFont typeface="Wingdings" pitchFamily="2" charset="2"/>
              <a:buNone/>
            </a:pPr>
            <a:r>
              <a:rPr lang="en-GB" altLang="pl-PL" sz="1400" b="1">
                <a:solidFill>
                  <a:srgbClr val="FFFFFF"/>
                </a:solidFill>
                <a:ea typeface="Arial Unicode MS" pitchFamily="34" charset="-128"/>
                <a:cs typeface="Arial Unicode MS" pitchFamily="34" charset="-128"/>
              </a:rPr>
              <a:t>Struktury ciała</a:t>
            </a:r>
          </a:p>
        </p:txBody>
      </p:sp>
      <p:cxnSp>
        <p:nvCxnSpPr>
          <p:cNvPr id="27659" name="AutoShape 10"/>
          <p:cNvCxnSpPr>
            <a:cxnSpLocks noChangeShapeType="1"/>
          </p:cNvCxnSpPr>
          <p:nvPr/>
        </p:nvCxnSpPr>
        <p:spPr bwMode="auto">
          <a:xfrm>
            <a:off x="5675211" y="1696345"/>
            <a:ext cx="864096" cy="3175"/>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grpSp>
        <p:nvGrpSpPr>
          <p:cNvPr id="4" name="Grupa 3"/>
          <p:cNvGrpSpPr/>
          <p:nvPr/>
        </p:nvGrpSpPr>
        <p:grpSpPr>
          <a:xfrm>
            <a:off x="1344488" y="2428876"/>
            <a:ext cx="9144000" cy="3490914"/>
            <a:chOff x="0" y="2428875"/>
            <a:chExt cx="9144000" cy="3490914"/>
          </a:xfrm>
        </p:grpSpPr>
        <p:sp>
          <p:nvSpPr>
            <p:cNvPr id="100355" name="Text Box 3"/>
            <p:cNvSpPr txBox="1">
              <a:spLocks noChangeArrowheads="1"/>
            </p:cNvSpPr>
            <p:nvPr/>
          </p:nvSpPr>
          <p:spPr bwMode="auto">
            <a:xfrm>
              <a:off x="0" y="2428875"/>
              <a:ext cx="3881438" cy="27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lnSpc>
                  <a:spcPct val="120000"/>
                </a:lnSpc>
                <a:spcBef>
                  <a:spcPts val="750"/>
                </a:spcBef>
                <a:buClr>
                  <a:srgbClr val="000000"/>
                </a:buClr>
                <a:buNone/>
              </a:pPr>
              <a:r>
                <a:rPr lang="en-US" altLang="pl-PL" sz="1050" dirty="0" err="1">
                  <a:solidFill>
                    <a:srgbClr val="333333"/>
                  </a:solidFill>
                </a:rPr>
                <a:t>Czynniki</a:t>
              </a:r>
              <a:r>
                <a:rPr lang="en-US" altLang="pl-PL" sz="1050" dirty="0">
                  <a:solidFill>
                    <a:srgbClr val="333333"/>
                  </a:solidFill>
                </a:rPr>
                <a:t> </a:t>
              </a:r>
              <a:r>
                <a:rPr lang="en-US" altLang="pl-PL" sz="1050" dirty="0" err="1">
                  <a:solidFill>
                    <a:srgbClr val="333333"/>
                  </a:solidFill>
                </a:rPr>
                <a:t>psychiczne</a:t>
              </a:r>
              <a:endParaRPr lang="en-US" altLang="pl-PL" sz="1050" dirty="0">
                <a:solidFill>
                  <a:srgbClr val="333333"/>
                </a:solidFill>
              </a:endParaRPr>
            </a:p>
          </p:txBody>
        </p:sp>
        <p:sp>
          <p:nvSpPr>
            <p:cNvPr id="100357" name="Text Box 5"/>
            <p:cNvSpPr txBox="1">
              <a:spLocks noChangeArrowheads="1"/>
            </p:cNvSpPr>
            <p:nvPr/>
          </p:nvSpPr>
          <p:spPr bwMode="auto">
            <a:xfrm>
              <a:off x="5643563" y="2466975"/>
              <a:ext cx="3500437" cy="24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ts val="1250"/>
                </a:lnSpc>
                <a:spcBef>
                  <a:spcPts val="1500"/>
                </a:spcBef>
                <a:buClr>
                  <a:srgbClr val="000000"/>
                </a:buClr>
                <a:buNone/>
              </a:pPr>
              <a:r>
                <a:rPr lang="en-US" altLang="pl-PL" sz="1050">
                  <a:solidFill>
                    <a:srgbClr val="333333"/>
                  </a:solidFill>
                </a:rPr>
                <a:t>Struktury układu nerwowego</a:t>
              </a:r>
            </a:p>
          </p:txBody>
        </p:sp>
        <p:grpSp>
          <p:nvGrpSpPr>
            <p:cNvPr id="3" name="Grupa 2"/>
            <p:cNvGrpSpPr/>
            <p:nvPr/>
          </p:nvGrpSpPr>
          <p:grpSpPr>
            <a:xfrm>
              <a:off x="42863" y="2428875"/>
              <a:ext cx="8958263" cy="3490914"/>
              <a:chOff x="42863" y="2428875"/>
              <a:chExt cx="8958263" cy="3490914"/>
            </a:xfrm>
          </p:grpSpPr>
          <p:sp>
            <p:nvSpPr>
              <p:cNvPr id="27651" name="AutoShape 2"/>
              <p:cNvSpPr>
                <a:spLocks noChangeArrowheads="1"/>
              </p:cNvSpPr>
              <p:nvPr/>
            </p:nvSpPr>
            <p:spPr bwMode="auto">
              <a:xfrm>
                <a:off x="3865563" y="2428875"/>
                <a:ext cx="635000"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dirty="0">
                    <a:solidFill>
                      <a:srgbClr val="FFFFFF"/>
                    </a:solidFill>
                  </a:rPr>
                  <a:t>b1</a:t>
                </a:r>
              </a:p>
            </p:txBody>
          </p:sp>
          <p:sp>
            <p:nvSpPr>
              <p:cNvPr id="27653" name="AutoShape 4"/>
              <p:cNvSpPr>
                <a:spLocks noChangeArrowheads="1"/>
              </p:cNvSpPr>
              <p:nvPr/>
            </p:nvSpPr>
            <p:spPr bwMode="auto">
              <a:xfrm>
                <a:off x="4994275" y="2428875"/>
                <a:ext cx="649288"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s1</a:t>
                </a:r>
              </a:p>
            </p:txBody>
          </p:sp>
          <p:cxnSp>
            <p:nvCxnSpPr>
              <p:cNvPr id="27658" name="AutoShape 9"/>
              <p:cNvCxnSpPr>
                <a:cxnSpLocks noChangeShapeType="1"/>
              </p:cNvCxnSpPr>
              <p:nvPr/>
            </p:nvCxnSpPr>
            <p:spPr bwMode="auto">
              <a:xfrm>
                <a:off x="4519613" y="2571750"/>
                <a:ext cx="433387" cy="1588"/>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grpSp>
            <p:nvGrpSpPr>
              <p:cNvPr id="2" name="Group 11"/>
              <p:cNvGrpSpPr>
                <a:grpSpLocks/>
              </p:cNvGrpSpPr>
              <p:nvPr/>
            </p:nvGrpSpPr>
            <p:grpSpPr bwMode="auto">
              <a:xfrm>
                <a:off x="42863" y="2886075"/>
                <a:ext cx="8958263" cy="3033714"/>
                <a:chOff x="27" y="1818"/>
                <a:chExt cx="5643" cy="1911"/>
              </a:xfrm>
            </p:grpSpPr>
            <p:sp>
              <p:nvSpPr>
                <p:cNvPr id="27661" name="AutoShape 12"/>
                <p:cNvSpPr>
                  <a:spLocks noChangeArrowheads="1"/>
                </p:cNvSpPr>
                <p:nvPr/>
              </p:nvSpPr>
              <p:spPr bwMode="auto">
                <a:xfrm>
                  <a:off x="2435" y="2105"/>
                  <a:ext cx="400"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b3</a:t>
                  </a:r>
                </a:p>
              </p:txBody>
            </p:sp>
            <p:sp>
              <p:nvSpPr>
                <p:cNvPr id="27662" name="AutoShape 13"/>
                <p:cNvSpPr>
                  <a:spLocks noChangeArrowheads="1"/>
                </p:cNvSpPr>
                <p:nvPr/>
              </p:nvSpPr>
              <p:spPr bwMode="auto">
                <a:xfrm>
                  <a:off x="2435" y="2627"/>
                  <a:ext cx="400"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b5</a:t>
                  </a:r>
                </a:p>
              </p:txBody>
            </p:sp>
            <p:sp>
              <p:nvSpPr>
                <p:cNvPr id="27663" name="AutoShape 14"/>
                <p:cNvSpPr>
                  <a:spLocks noChangeArrowheads="1"/>
                </p:cNvSpPr>
                <p:nvPr/>
              </p:nvSpPr>
              <p:spPr bwMode="auto">
                <a:xfrm>
                  <a:off x="2435" y="3437"/>
                  <a:ext cx="400"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b8</a:t>
                  </a:r>
                </a:p>
              </p:txBody>
            </p:sp>
            <p:sp>
              <p:nvSpPr>
                <p:cNvPr id="27664" name="AutoShape 15"/>
                <p:cNvSpPr>
                  <a:spLocks noChangeArrowheads="1"/>
                </p:cNvSpPr>
                <p:nvPr/>
              </p:nvSpPr>
              <p:spPr bwMode="auto">
                <a:xfrm>
                  <a:off x="2435" y="1833"/>
                  <a:ext cx="400"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b2</a:t>
                  </a:r>
                </a:p>
              </p:txBody>
            </p:sp>
            <p:sp>
              <p:nvSpPr>
                <p:cNvPr id="27665" name="AutoShape 16"/>
                <p:cNvSpPr>
                  <a:spLocks noChangeArrowheads="1"/>
                </p:cNvSpPr>
                <p:nvPr/>
              </p:nvSpPr>
              <p:spPr bwMode="auto">
                <a:xfrm>
                  <a:off x="2435" y="2351"/>
                  <a:ext cx="400"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b4</a:t>
                  </a:r>
                </a:p>
              </p:txBody>
            </p:sp>
            <p:sp>
              <p:nvSpPr>
                <p:cNvPr id="27666" name="AutoShape 17"/>
                <p:cNvSpPr>
                  <a:spLocks noChangeArrowheads="1"/>
                </p:cNvSpPr>
                <p:nvPr/>
              </p:nvSpPr>
              <p:spPr bwMode="auto">
                <a:xfrm>
                  <a:off x="2435" y="3167"/>
                  <a:ext cx="400"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b7</a:t>
                  </a:r>
                </a:p>
              </p:txBody>
            </p:sp>
            <p:sp>
              <p:nvSpPr>
                <p:cNvPr id="27667" name="AutoShape 18"/>
                <p:cNvSpPr>
                  <a:spLocks noChangeArrowheads="1"/>
                </p:cNvSpPr>
                <p:nvPr/>
              </p:nvSpPr>
              <p:spPr bwMode="auto">
                <a:xfrm>
                  <a:off x="2435" y="2897"/>
                  <a:ext cx="400"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b6</a:t>
                  </a:r>
                </a:p>
              </p:txBody>
            </p:sp>
            <p:sp>
              <p:nvSpPr>
                <p:cNvPr id="27668" name="AutoShape 19"/>
                <p:cNvSpPr>
                  <a:spLocks noChangeArrowheads="1"/>
                </p:cNvSpPr>
                <p:nvPr/>
              </p:nvSpPr>
              <p:spPr bwMode="auto">
                <a:xfrm>
                  <a:off x="3146" y="1831"/>
                  <a:ext cx="409"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s2</a:t>
                  </a:r>
                </a:p>
              </p:txBody>
            </p:sp>
            <p:sp>
              <p:nvSpPr>
                <p:cNvPr id="27669" name="AutoShape 20"/>
                <p:cNvSpPr>
                  <a:spLocks noChangeArrowheads="1"/>
                </p:cNvSpPr>
                <p:nvPr/>
              </p:nvSpPr>
              <p:spPr bwMode="auto">
                <a:xfrm>
                  <a:off x="3146" y="2110"/>
                  <a:ext cx="409"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s3</a:t>
                  </a:r>
                </a:p>
              </p:txBody>
            </p:sp>
            <p:sp>
              <p:nvSpPr>
                <p:cNvPr id="27670" name="AutoShape 21"/>
                <p:cNvSpPr>
                  <a:spLocks noChangeArrowheads="1"/>
                </p:cNvSpPr>
                <p:nvPr/>
              </p:nvSpPr>
              <p:spPr bwMode="auto">
                <a:xfrm>
                  <a:off x="3146" y="2355"/>
                  <a:ext cx="409"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s4</a:t>
                  </a:r>
                </a:p>
              </p:txBody>
            </p:sp>
            <p:sp>
              <p:nvSpPr>
                <p:cNvPr id="27671" name="AutoShape 22"/>
                <p:cNvSpPr>
                  <a:spLocks noChangeArrowheads="1"/>
                </p:cNvSpPr>
                <p:nvPr/>
              </p:nvSpPr>
              <p:spPr bwMode="auto">
                <a:xfrm>
                  <a:off x="3146" y="2621"/>
                  <a:ext cx="409"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s5</a:t>
                  </a:r>
                </a:p>
              </p:txBody>
            </p:sp>
            <p:sp>
              <p:nvSpPr>
                <p:cNvPr id="27672" name="AutoShape 23"/>
                <p:cNvSpPr>
                  <a:spLocks noChangeArrowheads="1"/>
                </p:cNvSpPr>
                <p:nvPr/>
              </p:nvSpPr>
              <p:spPr bwMode="auto">
                <a:xfrm>
                  <a:off x="3146" y="2897"/>
                  <a:ext cx="409"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s6</a:t>
                  </a:r>
                </a:p>
              </p:txBody>
            </p:sp>
            <p:sp>
              <p:nvSpPr>
                <p:cNvPr id="27673" name="AutoShape 24"/>
                <p:cNvSpPr>
                  <a:spLocks noChangeArrowheads="1"/>
                </p:cNvSpPr>
                <p:nvPr/>
              </p:nvSpPr>
              <p:spPr bwMode="auto">
                <a:xfrm>
                  <a:off x="3146" y="3167"/>
                  <a:ext cx="409"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s7</a:t>
                  </a:r>
                </a:p>
              </p:txBody>
            </p:sp>
            <p:sp>
              <p:nvSpPr>
                <p:cNvPr id="27674" name="AutoShape 25"/>
                <p:cNvSpPr>
                  <a:spLocks noChangeArrowheads="1"/>
                </p:cNvSpPr>
                <p:nvPr/>
              </p:nvSpPr>
              <p:spPr bwMode="auto">
                <a:xfrm>
                  <a:off x="3146" y="3437"/>
                  <a:ext cx="409" cy="208"/>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600">
                      <a:solidFill>
                        <a:srgbClr val="FFFFFF"/>
                      </a:solidFill>
                    </a:rPr>
                    <a:t>s8</a:t>
                  </a:r>
                </a:p>
              </p:txBody>
            </p:sp>
            <p:cxnSp>
              <p:nvCxnSpPr>
                <p:cNvPr id="27675" name="AutoShape 26"/>
                <p:cNvCxnSpPr>
                  <a:cxnSpLocks noChangeShapeType="1"/>
                </p:cNvCxnSpPr>
                <p:nvPr/>
              </p:nvCxnSpPr>
              <p:spPr bwMode="auto">
                <a:xfrm>
                  <a:off x="2847" y="1934"/>
                  <a:ext cx="273" cy="2"/>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7676" name="AutoShape 27"/>
                <p:cNvCxnSpPr>
                  <a:cxnSpLocks noChangeShapeType="1"/>
                </p:cNvCxnSpPr>
                <p:nvPr/>
              </p:nvCxnSpPr>
              <p:spPr bwMode="auto">
                <a:xfrm>
                  <a:off x="2847" y="2204"/>
                  <a:ext cx="273" cy="1"/>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7677" name="AutoShape 28"/>
                <p:cNvCxnSpPr>
                  <a:cxnSpLocks noChangeShapeType="1"/>
                </p:cNvCxnSpPr>
                <p:nvPr/>
              </p:nvCxnSpPr>
              <p:spPr bwMode="auto">
                <a:xfrm>
                  <a:off x="2847" y="2453"/>
                  <a:ext cx="273" cy="1"/>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7678" name="AutoShape 29"/>
                <p:cNvCxnSpPr>
                  <a:cxnSpLocks noChangeShapeType="1"/>
                </p:cNvCxnSpPr>
                <p:nvPr/>
              </p:nvCxnSpPr>
              <p:spPr bwMode="auto">
                <a:xfrm>
                  <a:off x="2847" y="2744"/>
                  <a:ext cx="273" cy="2"/>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7679" name="AutoShape 30"/>
                <p:cNvCxnSpPr>
                  <a:cxnSpLocks noChangeShapeType="1"/>
                </p:cNvCxnSpPr>
                <p:nvPr/>
              </p:nvCxnSpPr>
              <p:spPr bwMode="auto">
                <a:xfrm>
                  <a:off x="2847" y="3014"/>
                  <a:ext cx="273" cy="1"/>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7680" name="AutoShape 31"/>
                <p:cNvCxnSpPr>
                  <a:cxnSpLocks noChangeShapeType="1"/>
                </p:cNvCxnSpPr>
                <p:nvPr/>
              </p:nvCxnSpPr>
              <p:spPr bwMode="auto">
                <a:xfrm>
                  <a:off x="2853" y="3284"/>
                  <a:ext cx="271" cy="1"/>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27681" name="AutoShape 32"/>
                <p:cNvCxnSpPr>
                  <a:cxnSpLocks noChangeShapeType="1"/>
                </p:cNvCxnSpPr>
                <p:nvPr/>
              </p:nvCxnSpPr>
              <p:spPr bwMode="auto">
                <a:xfrm>
                  <a:off x="2847" y="3527"/>
                  <a:ext cx="273" cy="2"/>
                </a:xfrm>
                <a:prstGeom prst="straightConnector1">
                  <a:avLst/>
                </a:prstGeom>
                <a:noFill/>
                <a:ln w="38160">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7682" name="Text Box 33"/>
                <p:cNvSpPr txBox="1">
                  <a:spLocks noChangeArrowheads="1"/>
                </p:cNvSpPr>
                <p:nvPr/>
              </p:nvSpPr>
              <p:spPr bwMode="auto">
                <a:xfrm>
                  <a:off x="3555" y="1857"/>
                  <a:ext cx="20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ts val="1250"/>
                    </a:lnSpc>
                    <a:spcBef>
                      <a:spcPts val="1500"/>
                    </a:spcBef>
                    <a:buClr>
                      <a:srgbClr val="000000"/>
                    </a:buClr>
                    <a:buNone/>
                  </a:pPr>
                  <a:r>
                    <a:rPr lang="en-US" altLang="pl-PL" sz="1050">
                      <a:solidFill>
                        <a:srgbClr val="333333"/>
                      </a:solidFill>
                    </a:rPr>
                    <a:t>Budowa oka, ucha i powiązanych z nimi struktur</a:t>
                  </a:r>
                </a:p>
              </p:txBody>
            </p:sp>
            <p:sp>
              <p:nvSpPr>
                <p:cNvPr id="27683" name="Text Box 34"/>
                <p:cNvSpPr txBox="1">
                  <a:spLocks noChangeArrowheads="1"/>
                </p:cNvSpPr>
                <p:nvPr/>
              </p:nvSpPr>
              <p:spPr bwMode="auto">
                <a:xfrm>
                  <a:off x="3555" y="2145"/>
                  <a:ext cx="207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ts val="1250"/>
                    </a:lnSpc>
                    <a:spcBef>
                      <a:spcPts val="1500"/>
                    </a:spcBef>
                    <a:buClr>
                      <a:srgbClr val="000000"/>
                    </a:buClr>
                    <a:buNone/>
                  </a:pPr>
                  <a:r>
                    <a:rPr lang="en-US" altLang="pl-PL" sz="1050">
                      <a:solidFill>
                        <a:srgbClr val="333333"/>
                      </a:solidFill>
                    </a:rPr>
                    <a:t>Struktury powiązane z głosem i mową </a:t>
                  </a:r>
                </a:p>
              </p:txBody>
            </p:sp>
            <p:sp>
              <p:nvSpPr>
                <p:cNvPr id="27684" name="Text Box 35"/>
                <p:cNvSpPr txBox="1">
                  <a:spLocks noChangeArrowheads="1"/>
                </p:cNvSpPr>
                <p:nvPr/>
              </p:nvSpPr>
              <p:spPr bwMode="auto">
                <a:xfrm>
                  <a:off x="3555" y="2316"/>
                  <a:ext cx="211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ts val="1250"/>
                    </a:lnSpc>
                    <a:spcBef>
                      <a:spcPts val="1500"/>
                    </a:spcBef>
                    <a:buClr>
                      <a:srgbClr val="000000"/>
                    </a:buClr>
                    <a:buNone/>
                  </a:pPr>
                  <a:r>
                    <a:rPr lang="en-US" altLang="pl-PL" sz="1050">
                      <a:solidFill>
                        <a:srgbClr val="333333"/>
                      </a:solidFill>
                    </a:rPr>
                    <a:t>Struktury układów krążenia, odpornościowego i oddechowego</a:t>
                  </a:r>
                </a:p>
              </p:txBody>
            </p:sp>
            <p:sp>
              <p:nvSpPr>
                <p:cNvPr id="27685" name="Text Box 36"/>
                <p:cNvSpPr txBox="1">
                  <a:spLocks noChangeArrowheads="1"/>
                </p:cNvSpPr>
                <p:nvPr/>
              </p:nvSpPr>
              <p:spPr bwMode="auto">
                <a:xfrm>
                  <a:off x="3555" y="2592"/>
                  <a:ext cx="211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spcBef>
                      <a:spcPts val="750"/>
                    </a:spcBef>
                    <a:buClr>
                      <a:srgbClr val="000000"/>
                    </a:buClr>
                    <a:buNone/>
                  </a:pPr>
                  <a:r>
                    <a:rPr lang="en-US" altLang="pl-PL" sz="1050">
                      <a:solidFill>
                        <a:srgbClr val="333333"/>
                      </a:solidFill>
                    </a:rPr>
                    <a:t>Struktury powiązane z układami trawiennym, przemiany materii i hormonalnym</a:t>
                  </a:r>
                </a:p>
              </p:txBody>
            </p:sp>
            <p:sp>
              <p:nvSpPr>
                <p:cNvPr id="27686" name="Text Box 37"/>
                <p:cNvSpPr txBox="1">
                  <a:spLocks noChangeArrowheads="1"/>
                </p:cNvSpPr>
                <p:nvPr/>
              </p:nvSpPr>
              <p:spPr bwMode="auto">
                <a:xfrm>
                  <a:off x="3549" y="2862"/>
                  <a:ext cx="20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ts val="1250"/>
                    </a:lnSpc>
                    <a:spcBef>
                      <a:spcPts val="1500"/>
                    </a:spcBef>
                    <a:buClr>
                      <a:srgbClr val="000000"/>
                    </a:buClr>
                    <a:buNone/>
                  </a:pPr>
                  <a:r>
                    <a:rPr lang="en-US" altLang="pl-PL" sz="1050" dirty="0" err="1">
                      <a:solidFill>
                        <a:srgbClr val="333333"/>
                      </a:solidFill>
                    </a:rPr>
                    <a:t>Struktury</a:t>
                  </a:r>
                  <a:r>
                    <a:rPr lang="en-US" altLang="pl-PL" sz="1050" dirty="0">
                      <a:solidFill>
                        <a:srgbClr val="333333"/>
                      </a:solidFill>
                    </a:rPr>
                    <a:t> </a:t>
                  </a:r>
                  <a:r>
                    <a:rPr lang="en-US" altLang="pl-PL" sz="1050" dirty="0" err="1">
                      <a:solidFill>
                        <a:srgbClr val="333333"/>
                      </a:solidFill>
                    </a:rPr>
                    <a:t>powiązane</a:t>
                  </a:r>
                  <a:r>
                    <a:rPr lang="en-US" altLang="pl-PL" sz="1050" dirty="0">
                      <a:solidFill>
                        <a:srgbClr val="333333"/>
                      </a:solidFill>
                    </a:rPr>
                    <a:t> z </a:t>
                  </a:r>
                  <a:r>
                    <a:rPr lang="en-US" altLang="pl-PL" sz="1050" dirty="0" err="1">
                      <a:solidFill>
                        <a:srgbClr val="333333"/>
                      </a:solidFill>
                    </a:rPr>
                    <a:t>układami</a:t>
                  </a:r>
                  <a:r>
                    <a:rPr lang="en-US" altLang="pl-PL" sz="1050" dirty="0">
                      <a:solidFill>
                        <a:srgbClr val="333333"/>
                      </a:solidFill>
                    </a:rPr>
                    <a:t> </a:t>
                  </a:r>
                  <a:r>
                    <a:rPr lang="en-US" altLang="pl-PL" sz="1050" dirty="0" err="1">
                      <a:solidFill>
                        <a:srgbClr val="333333"/>
                      </a:solidFill>
                    </a:rPr>
                    <a:t>moczowo</a:t>
                  </a:r>
                  <a:r>
                    <a:rPr lang="en-US" altLang="pl-PL" sz="1050" dirty="0">
                      <a:solidFill>
                        <a:srgbClr val="333333"/>
                      </a:solidFill>
                    </a:rPr>
                    <a:t>-p</a:t>
                  </a:r>
                  <a:r>
                    <a:rPr lang="pl-PL" altLang="pl-PL" sz="1050" dirty="0" err="1">
                      <a:solidFill>
                        <a:srgbClr val="333333"/>
                      </a:solidFill>
                    </a:rPr>
                    <a:t>łciowym</a:t>
                  </a:r>
                  <a:r>
                    <a:rPr lang="en-US" altLang="pl-PL" sz="1050" dirty="0">
                      <a:solidFill>
                        <a:srgbClr val="333333"/>
                      </a:solidFill>
                    </a:rPr>
                    <a:t> </a:t>
                  </a:r>
                  <a:r>
                    <a:rPr lang="en-US" altLang="pl-PL" sz="1050" dirty="0" err="1">
                      <a:solidFill>
                        <a:srgbClr val="333333"/>
                      </a:solidFill>
                    </a:rPr>
                    <a:t>i</a:t>
                  </a:r>
                  <a:r>
                    <a:rPr lang="en-US" altLang="pl-PL" sz="1050" dirty="0">
                      <a:solidFill>
                        <a:srgbClr val="333333"/>
                      </a:solidFill>
                    </a:rPr>
                    <a:t> </a:t>
                  </a:r>
                  <a:r>
                    <a:rPr lang="en-US" altLang="pl-PL" sz="1050" dirty="0" err="1">
                      <a:solidFill>
                        <a:srgbClr val="333333"/>
                      </a:solidFill>
                    </a:rPr>
                    <a:t>rozrodczym</a:t>
                  </a:r>
                  <a:endParaRPr lang="en-US" altLang="pl-PL" sz="1050" dirty="0">
                    <a:solidFill>
                      <a:srgbClr val="333333"/>
                    </a:solidFill>
                  </a:endParaRPr>
                </a:p>
              </p:txBody>
            </p:sp>
            <p:sp>
              <p:nvSpPr>
                <p:cNvPr id="27687" name="Text Box 38"/>
                <p:cNvSpPr txBox="1">
                  <a:spLocks noChangeArrowheads="1"/>
                </p:cNvSpPr>
                <p:nvPr/>
              </p:nvSpPr>
              <p:spPr bwMode="auto">
                <a:xfrm>
                  <a:off x="3549" y="3174"/>
                  <a:ext cx="211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ts val="1250"/>
                    </a:lnSpc>
                    <a:spcBef>
                      <a:spcPts val="1500"/>
                    </a:spcBef>
                    <a:buClr>
                      <a:srgbClr val="000000"/>
                    </a:buClr>
                    <a:buNone/>
                  </a:pPr>
                  <a:r>
                    <a:rPr lang="en-US" altLang="pl-PL" sz="1050">
                      <a:solidFill>
                        <a:srgbClr val="333333"/>
                      </a:solidFill>
                    </a:rPr>
                    <a:t>Struktury powiązane z ruchem</a:t>
                  </a:r>
                </a:p>
              </p:txBody>
            </p:sp>
            <p:sp>
              <p:nvSpPr>
                <p:cNvPr id="27688" name="Text Box 39"/>
                <p:cNvSpPr txBox="1">
                  <a:spLocks noChangeArrowheads="1"/>
                </p:cNvSpPr>
                <p:nvPr/>
              </p:nvSpPr>
              <p:spPr bwMode="auto">
                <a:xfrm>
                  <a:off x="3549" y="3459"/>
                  <a:ext cx="148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ts val="1250"/>
                    </a:lnSpc>
                    <a:spcBef>
                      <a:spcPts val="1500"/>
                    </a:spcBef>
                    <a:buClr>
                      <a:srgbClr val="000000"/>
                    </a:buClr>
                    <a:buNone/>
                  </a:pPr>
                  <a:r>
                    <a:rPr lang="en-US" altLang="pl-PL" sz="1050">
                      <a:solidFill>
                        <a:srgbClr val="333333"/>
                      </a:solidFill>
                    </a:rPr>
                    <a:t>Skóra i powiązane z nią struktury</a:t>
                  </a:r>
                </a:p>
              </p:txBody>
            </p:sp>
            <p:sp>
              <p:nvSpPr>
                <p:cNvPr id="27689" name="Text Box 40"/>
                <p:cNvSpPr txBox="1">
                  <a:spLocks noChangeArrowheads="1"/>
                </p:cNvSpPr>
                <p:nvPr/>
              </p:nvSpPr>
              <p:spPr bwMode="auto">
                <a:xfrm>
                  <a:off x="546" y="1818"/>
                  <a:ext cx="189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lnSpc>
                      <a:spcPct val="140000"/>
                    </a:lnSpc>
                    <a:spcBef>
                      <a:spcPts val="750"/>
                    </a:spcBef>
                    <a:buClr>
                      <a:srgbClr val="000000"/>
                    </a:buClr>
                    <a:buNone/>
                  </a:pPr>
                  <a:r>
                    <a:rPr lang="en-US" altLang="pl-PL" sz="1050" dirty="0" err="1">
                      <a:solidFill>
                        <a:srgbClr val="333333"/>
                      </a:solidFill>
                    </a:rPr>
                    <a:t>Funkcje</a:t>
                  </a:r>
                  <a:r>
                    <a:rPr lang="en-US" altLang="pl-PL" sz="1050" dirty="0">
                      <a:solidFill>
                        <a:srgbClr val="333333"/>
                      </a:solidFill>
                    </a:rPr>
                    <a:t> </a:t>
                  </a:r>
                  <a:r>
                    <a:rPr lang="en-US" altLang="pl-PL" sz="1050" dirty="0" err="1">
                      <a:solidFill>
                        <a:srgbClr val="333333"/>
                      </a:solidFill>
                    </a:rPr>
                    <a:t>dotyku</a:t>
                  </a:r>
                  <a:r>
                    <a:rPr lang="en-US" altLang="pl-PL" sz="1050" dirty="0">
                      <a:solidFill>
                        <a:srgbClr val="333333"/>
                      </a:solidFill>
                    </a:rPr>
                    <a:t> i </a:t>
                  </a:r>
                  <a:r>
                    <a:rPr lang="en-US" altLang="pl-PL" sz="1050" dirty="0" err="1">
                      <a:solidFill>
                        <a:srgbClr val="333333"/>
                      </a:solidFill>
                    </a:rPr>
                    <a:t>ból</a:t>
                  </a:r>
                  <a:endParaRPr lang="en-US" altLang="pl-PL" sz="1050" dirty="0">
                    <a:solidFill>
                      <a:srgbClr val="333333"/>
                    </a:solidFill>
                  </a:endParaRPr>
                </a:p>
              </p:txBody>
            </p:sp>
            <p:sp>
              <p:nvSpPr>
                <p:cNvPr id="27690" name="Text Box 41"/>
                <p:cNvSpPr txBox="1">
                  <a:spLocks noChangeArrowheads="1"/>
                </p:cNvSpPr>
                <p:nvPr/>
              </p:nvSpPr>
              <p:spPr bwMode="auto">
                <a:xfrm>
                  <a:off x="282" y="2101"/>
                  <a:ext cx="216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lnSpc>
                      <a:spcPct val="140000"/>
                    </a:lnSpc>
                    <a:spcBef>
                      <a:spcPts val="750"/>
                    </a:spcBef>
                    <a:buClr>
                      <a:srgbClr val="000000"/>
                    </a:buClr>
                    <a:buNone/>
                  </a:pPr>
                  <a:r>
                    <a:rPr lang="en-US" altLang="pl-PL" sz="1050">
                      <a:solidFill>
                        <a:srgbClr val="333333"/>
                      </a:solidFill>
                    </a:rPr>
                    <a:t>Funkcje głosu i mowy</a:t>
                  </a:r>
                </a:p>
              </p:txBody>
            </p:sp>
            <p:sp>
              <p:nvSpPr>
                <p:cNvPr id="27691" name="Text Box 42"/>
                <p:cNvSpPr txBox="1">
                  <a:spLocks noChangeArrowheads="1"/>
                </p:cNvSpPr>
                <p:nvPr/>
              </p:nvSpPr>
              <p:spPr bwMode="auto">
                <a:xfrm>
                  <a:off x="45" y="2295"/>
                  <a:ext cx="243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spcBef>
                      <a:spcPts val="750"/>
                    </a:spcBef>
                    <a:buClr>
                      <a:srgbClr val="000000"/>
                    </a:buClr>
                    <a:buNone/>
                  </a:pPr>
                  <a:r>
                    <a:rPr lang="en-US" altLang="pl-PL" sz="1050">
                      <a:solidFill>
                        <a:srgbClr val="333333"/>
                      </a:solidFill>
                    </a:rPr>
                    <a:t>Funkcje układów krążenia, krwionośnego, odpornościowego i oddechowego</a:t>
                  </a:r>
                </a:p>
              </p:txBody>
            </p:sp>
            <p:sp>
              <p:nvSpPr>
                <p:cNvPr id="27692" name="Text Box 43"/>
                <p:cNvSpPr txBox="1">
                  <a:spLocks noChangeArrowheads="1"/>
                </p:cNvSpPr>
                <p:nvPr/>
              </p:nvSpPr>
              <p:spPr bwMode="auto">
                <a:xfrm>
                  <a:off x="27" y="2588"/>
                  <a:ext cx="243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spcBef>
                      <a:spcPts val="750"/>
                    </a:spcBef>
                    <a:buClr>
                      <a:srgbClr val="000000"/>
                    </a:buClr>
                    <a:buNone/>
                  </a:pPr>
                  <a:r>
                    <a:rPr lang="en-US" altLang="pl-PL" sz="1050">
                      <a:solidFill>
                        <a:srgbClr val="333333"/>
                      </a:solidFill>
                    </a:rPr>
                    <a:t>Funkcje układów trawiennego, przemiany materii i hormonalnego</a:t>
                  </a:r>
                </a:p>
              </p:txBody>
            </p:sp>
            <p:sp>
              <p:nvSpPr>
                <p:cNvPr id="27693" name="Text Box 44"/>
                <p:cNvSpPr txBox="1">
                  <a:spLocks noChangeArrowheads="1"/>
                </p:cNvSpPr>
                <p:nvPr/>
              </p:nvSpPr>
              <p:spPr bwMode="auto">
                <a:xfrm>
                  <a:off x="180" y="2904"/>
                  <a:ext cx="229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lnSpc>
                      <a:spcPct val="120000"/>
                    </a:lnSpc>
                    <a:spcBef>
                      <a:spcPts val="750"/>
                    </a:spcBef>
                    <a:buClr>
                      <a:srgbClr val="000000"/>
                    </a:buClr>
                    <a:buNone/>
                  </a:pPr>
                  <a:r>
                    <a:rPr lang="en-US" altLang="pl-PL" sz="1050">
                      <a:solidFill>
                        <a:srgbClr val="333333"/>
                      </a:solidFill>
                    </a:rPr>
                    <a:t>Funkcje układów moczowo-płciowego i rozrodczego</a:t>
                  </a:r>
                </a:p>
              </p:txBody>
            </p:sp>
            <p:sp>
              <p:nvSpPr>
                <p:cNvPr id="27694" name="Text Box 45"/>
                <p:cNvSpPr txBox="1">
                  <a:spLocks noChangeArrowheads="1"/>
                </p:cNvSpPr>
                <p:nvPr/>
              </p:nvSpPr>
              <p:spPr bwMode="auto">
                <a:xfrm>
                  <a:off x="180" y="3126"/>
                  <a:ext cx="225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spcBef>
                      <a:spcPts val="750"/>
                    </a:spcBef>
                    <a:buClr>
                      <a:srgbClr val="000000"/>
                    </a:buClr>
                    <a:buSzPct val="45000"/>
                    <a:buNone/>
                  </a:pPr>
                  <a:r>
                    <a:rPr lang="en-US" altLang="pl-PL" sz="1050">
                      <a:solidFill>
                        <a:srgbClr val="333333"/>
                      </a:solidFill>
                    </a:rPr>
                    <a:t>Funkcje układu mięśniowo-szkieletowego i powiązanych z nim stuktur nerwowych oraz funkcje powiązane z ruchem</a:t>
                  </a:r>
                </a:p>
              </p:txBody>
            </p:sp>
            <p:sp>
              <p:nvSpPr>
                <p:cNvPr id="27695" name="Text Box 46"/>
                <p:cNvSpPr txBox="1">
                  <a:spLocks noChangeArrowheads="1"/>
                </p:cNvSpPr>
                <p:nvPr/>
              </p:nvSpPr>
              <p:spPr bwMode="auto">
                <a:xfrm>
                  <a:off x="180" y="3456"/>
                  <a:ext cx="225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lnSpc>
                      <a:spcPts val="1250"/>
                    </a:lnSpc>
                    <a:spcBef>
                      <a:spcPts val="600"/>
                    </a:spcBef>
                    <a:buClr>
                      <a:srgbClr val="000000"/>
                    </a:buClr>
                    <a:buNone/>
                  </a:pPr>
                  <a:r>
                    <a:rPr lang="en-US" altLang="pl-PL" sz="1050">
                      <a:solidFill>
                        <a:srgbClr val="333333"/>
                      </a:solidFill>
                    </a:rPr>
                    <a:t>Funkcje skóry i struktur powiązanych</a:t>
                  </a:r>
                </a:p>
              </p:txBody>
            </p:sp>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eaLnBrk="1" hangingPunct="1">
              <a:spcBef>
                <a:spcPct val="0"/>
              </a:spcBef>
              <a:buClr>
                <a:srgbClr val="000000"/>
              </a:buClr>
              <a:buFont typeface="Times New Roman" pitchFamily="18" charset="0"/>
              <a:buNone/>
            </a:pPr>
            <a:fld id="{7272BEF6-1A78-43C2-8832-B25A0E76F8DC}" type="slidenum">
              <a:rPr lang="de-CH" altLang="pl-PL" sz="1200" b="1"/>
              <a:pPr algn="r" eaLnBrk="1" hangingPunct="1">
                <a:spcBef>
                  <a:spcPct val="0"/>
                </a:spcBef>
                <a:buClr>
                  <a:srgbClr val="000000"/>
                </a:buClr>
                <a:buFont typeface="Times New Roman" pitchFamily="18" charset="0"/>
                <a:buNone/>
              </a:pPr>
              <a:t>23</a:t>
            </a:fld>
            <a:endParaRPr lang="de-CH" altLang="pl-PL" sz="1200" b="1"/>
          </a:p>
        </p:txBody>
      </p:sp>
      <p:sp>
        <p:nvSpPr>
          <p:cNvPr id="29723" name="Text Box 26"/>
          <p:cNvSpPr txBox="1">
            <a:spLocks noChangeArrowheads="1"/>
          </p:cNvSpPr>
          <p:nvPr/>
        </p:nvSpPr>
        <p:spPr bwMode="auto">
          <a:xfrm>
            <a:off x="1938338" y="2900363"/>
            <a:ext cx="1439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eaLnBrk="1" hangingPunct="1">
              <a:spcBef>
                <a:spcPct val="0"/>
              </a:spcBef>
              <a:buClr>
                <a:srgbClr val="000000"/>
              </a:buClr>
              <a:buSzPct val="45000"/>
              <a:buFont typeface="Wingdings" pitchFamily="2" charset="2"/>
              <a:buNone/>
            </a:pPr>
            <a:r>
              <a:rPr lang="de-CH" altLang="pl-PL" sz="1200">
                <a:solidFill>
                  <a:srgbClr val="FFFFFF"/>
                </a:solidFill>
                <a:ea typeface="Arial Unicode MS" pitchFamily="34" charset="-128"/>
                <a:cs typeface="Arial Unicode MS" pitchFamily="34" charset="-128"/>
              </a:rPr>
              <a:t>Funkcje </a:t>
            </a:r>
            <a:r>
              <a:rPr lang="pl-PL" altLang="pl-PL" sz="1200">
                <a:solidFill>
                  <a:srgbClr val="FFFFFF"/>
                </a:solidFill>
                <a:ea typeface="Arial Unicode MS" pitchFamily="34" charset="-128"/>
                <a:cs typeface="Arial Unicode MS" pitchFamily="34" charset="-128"/>
              </a:rPr>
              <a:t>ciała</a:t>
            </a:r>
            <a:endParaRPr lang="de-CH" altLang="pl-PL" sz="1200">
              <a:solidFill>
                <a:srgbClr val="FFFFFF"/>
              </a:solidFill>
              <a:ea typeface="Arial Unicode MS" pitchFamily="34" charset="-128"/>
              <a:cs typeface="Arial Unicode MS" pitchFamily="34" charset="-128"/>
            </a:endParaRPr>
          </a:p>
        </p:txBody>
      </p:sp>
      <p:grpSp>
        <p:nvGrpSpPr>
          <p:cNvPr id="4" name="Grupa 3"/>
          <p:cNvGrpSpPr/>
          <p:nvPr/>
        </p:nvGrpSpPr>
        <p:grpSpPr>
          <a:xfrm>
            <a:off x="4619724" y="2656961"/>
            <a:ext cx="5670452" cy="4031786"/>
            <a:chOff x="3078261" y="2659696"/>
            <a:chExt cx="5670452" cy="4031786"/>
          </a:xfrm>
        </p:grpSpPr>
        <p:cxnSp>
          <p:nvCxnSpPr>
            <p:cNvPr id="78" name="AutoShape 35"/>
            <p:cNvCxnSpPr>
              <a:cxnSpLocks noChangeShapeType="1"/>
            </p:cNvCxnSpPr>
            <p:nvPr/>
          </p:nvCxnSpPr>
          <p:spPr bwMode="auto">
            <a:xfrm rot="5400000" flipH="1" flipV="1">
              <a:off x="1246778" y="4496118"/>
              <a:ext cx="3793492" cy="120647"/>
            </a:xfrm>
            <a:prstGeom prst="bentConnector3">
              <a:avLst>
                <a:gd name="adj1" fmla="val 100549"/>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9" name="AutoShape 35"/>
            <p:cNvCxnSpPr>
              <a:cxnSpLocks noChangeShapeType="1"/>
            </p:cNvCxnSpPr>
            <p:nvPr/>
          </p:nvCxnSpPr>
          <p:spPr bwMode="auto">
            <a:xfrm>
              <a:off x="3078261" y="3199582"/>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0" name="AutoShape 35"/>
            <p:cNvCxnSpPr>
              <a:cxnSpLocks noChangeShapeType="1"/>
            </p:cNvCxnSpPr>
            <p:nvPr/>
          </p:nvCxnSpPr>
          <p:spPr bwMode="auto">
            <a:xfrm>
              <a:off x="3082327" y="3596119"/>
              <a:ext cx="28452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1" name="AutoShape 35"/>
            <p:cNvCxnSpPr>
              <a:cxnSpLocks noChangeShapeType="1"/>
            </p:cNvCxnSpPr>
            <p:nvPr/>
          </p:nvCxnSpPr>
          <p:spPr bwMode="auto">
            <a:xfrm>
              <a:off x="3087217" y="4063679"/>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2" name="AutoShape 35"/>
            <p:cNvCxnSpPr>
              <a:cxnSpLocks noChangeShapeType="1"/>
            </p:cNvCxnSpPr>
            <p:nvPr/>
          </p:nvCxnSpPr>
          <p:spPr bwMode="auto">
            <a:xfrm>
              <a:off x="3083436" y="4433580"/>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3" name="AutoShape 35"/>
            <p:cNvCxnSpPr>
              <a:cxnSpLocks noChangeShapeType="1"/>
            </p:cNvCxnSpPr>
            <p:nvPr/>
          </p:nvCxnSpPr>
          <p:spPr bwMode="auto">
            <a:xfrm>
              <a:off x="3083436" y="4846889"/>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4" name="AutoShape 35"/>
            <p:cNvCxnSpPr>
              <a:cxnSpLocks noChangeShapeType="1"/>
            </p:cNvCxnSpPr>
            <p:nvPr/>
          </p:nvCxnSpPr>
          <p:spPr bwMode="auto">
            <a:xfrm>
              <a:off x="3083436" y="5252303"/>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5" name="AutoShape 35"/>
            <p:cNvCxnSpPr>
              <a:cxnSpLocks noChangeShapeType="1"/>
            </p:cNvCxnSpPr>
            <p:nvPr/>
          </p:nvCxnSpPr>
          <p:spPr bwMode="auto">
            <a:xfrm>
              <a:off x="3081744" y="5630099"/>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6" name="AutoShape 35"/>
            <p:cNvCxnSpPr>
              <a:cxnSpLocks noChangeShapeType="1"/>
            </p:cNvCxnSpPr>
            <p:nvPr/>
          </p:nvCxnSpPr>
          <p:spPr bwMode="auto">
            <a:xfrm>
              <a:off x="3083436" y="6007894"/>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7" name="AutoShape 35"/>
            <p:cNvCxnSpPr>
              <a:cxnSpLocks noChangeShapeType="1"/>
            </p:cNvCxnSpPr>
            <p:nvPr/>
          </p:nvCxnSpPr>
          <p:spPr bwMode="auto">
            <a:xfrm>
              <a:off x="3078261" y="6452378"/>
              <a:ext cx="31297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101404" name="AutoShape 28"/>
            <p:cNvSpPr>
              <a:spLocks noChangeArrowheads="1"/>
            </p:cNvSpPr>
            <p:nvPr/>
          </p:nvSpPr>
          <p:spPr bwMode="auto">
            <a:xfrm>
              <a:off x="3238500" y="3068638"/>
              <a:ext cx="1404938" cy="287337"/>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dirty="0">
                  <a:solidFill>
                    <a:srgbClr val="FFFFFF"/>
                  </a:solidFill>
                </a:rPr>
                <a:t>d1</a:t>
              </a:r>
            </a:p>
          </p:txBody>
        </p:sp>
        <p:sp>
          <p:nvSpPr>
            <p:cNvPr id="101405" name="AutoShape 29"/>
            <p:cNvSpPr>
              <a:spLocks noChangeArrowheads="1"/>
            </p:cNvSpPr>
            <p:nvPr/>
          </p:nvSpPr>
          <p:spPr bwMode="auto">
            <a:xfrm>
              <a:off x="3238500" y="3448050"/>
              <a:ext cx="1404938" cy="341313"/>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d2</a:t>
              </a:r>
            </a:p>
          </p:txBody>
        </p:sp>
        <p:sp>
          <p:nvSpPr>
            <p:cNvPr id="101406" name="AutoShape 30"/>
            <p:cNvSpPr>
              <a:spLocks noChangeArrowheads="1"/>
            </p:cNvSpPr>
            <p:nvPr/>
          </p:nvSpPr>
          <p:spPr bwMode="auto">
            <a:xfrm>
              <a:off x="3238500" y="3860800"/>
              <a:ext cx="1404938" cy="360363"/>
            </a:xfrm>
            <a:prstGeom prst="roundRect">
              <a:avLst>
                <a:gd name="adj" fmla="val 25736"/>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d3</a:t>
              </a:r>
            </a:p>
          </p:txBody>
        </p:sp>
        <p:sp>
          <p:nvSpPr>
            <p:cNvPr id="101407" name="AutoShape 31"/>
            <p:cNvSpPr>
              <a:spLocks noChangeArrowheads="1"/>
            </p:cNvSpPr>
            <p:nvPr/>
          </p:nvSpPr>
          <p:spPr bwMode="auto">
            <a:xfrm>
              <a:off x="3238500" y="4292600"/>
              <a:ext cx="1404938" cy="3270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d4</a:t>
              </a:r>
            </a:p>
          </p:txBody>
        </p:sp>
        <p:sp>
          <p:nvSpPr>
            <p:cNvPr id="101408" name="AutoShape 32"/>
            <p:cNvSpPr>
              <a:spLocks noChangeArrowheads="1"/>
            </p:cNvSpPr>
            <p:nvPr/>
          </p:nvSpPr>
          <p:spPr bwMode="auto">
            <a:xfrm>
              <a:off x="3238500" y="4724400"/>
              <a:ext cx="1404938" cy="3016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d5</a:t>
              </a:r>
            </a:p>
          </p:txBody>
        </p:sp>
        <p:sp>
          <p:nvSpPr>
            <p:cNvPr id="101409" name="AutoShape 33"/>
            <p:cNvSpPr>
              <a:spLocks noChangeArrowheads="1"/>
            </p:cNvSpPr>
            <p:nvPr/>
          </p:nvSpPr>
          <p:spPr bwMode="auto">
            <a:xfrm>
              <a:off x="3238500" y="5113338"/>
              <a:ext cx="1404938" cy="330200"/>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d6</a:t>
              </a:r>
            </a:p>
          </p:txBody>
        </p:sp>
        <p:sp>
          <p:nvSpPr>
            <p:cNvPr id="101410" name="AutoShape 34"/>
            <p:cNvSpPr>
              <a:spLocks noChangeArrowheads="1"/>
            </p:cNvSpPr>
            <p:nvPr/>
          </p:nvSpPr>
          <p:spPr bwMode="auto">
            <a:xfrm>
              <a:off x="3238500" y="5516563"/>
              <a:ext cx="1404938" cy="360362"/>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d7</a:t>
              </a:r>
            </a:p>
          </p:txBody>
        </p:sp>
        <p:sp>
          <p:nvSpPr>
            <p:cNvPr id="101411" name="AutoShape 35"/>
            <p:cNvSpPr>
              <a:spLocks noChangeArrowheads="1"/>
            </p:cNvSpPr>
            <p:nvPr/>
          </p:nvSpPr>
          <p:spPr bwMode="auto">
            <a:xfrm>
              <a:off x="3238500" y="5924550"/>
              <a:ext cx="1404938" cy="341313"/>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d8</a:t>
              </a:r>
            </a:p>
          </p:txBody>
        </p:sp>
        <p:sp>
          <p:nvSpPr>
            <p:cNvPr id="101412" name="AutoShape 36"/>
            <p:cNvSpPr>
              <a:spLocks noChangeArrowheads="1"/>
            </p:cNvSpPr>
            <p:nvPr/>
          </p:nvSpPr>
          <p:spPr bwMode="auto">
            <a:xfrm>
              <a:off x="3238500" y="6308725"/>
              <a:ext cx="1404938" cy="2889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d9</a:t>
              </a:r>
            </a:p>
          </p:txBody>
        </p:sp>
        <p:sp>
          <p:nvSpPr>
            <p:cNvPr id="101422" name="Text Box 46"/>
            <p:cNvSpPr txBox="1">
              <a:spLocks noChangeArrowheads="1"/>
            </p:cNvSpPr>
            <p:nvPr/>
          </p:nvSpPr>
          <p:spPr bwMode="auto">
            <a:xfrm>
              <a:off x="4643438" y="2997200"/>
              <a:ext cx="4105275" cy="369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nSpc>
                  <a:spcPct val="140000"/>
                </a:lnSpc>
                <a:spcBef>
                  <a:spcPts val="875"/>
                </a:spcBef>
                <a:buClr>
                  <a:srgbClr val="000000"/>
                </a:buClr>
                <a:buNone/>
              </a:pPr>
              <a:r>
                <a:rPr lang="en-US" altLang="pl-PL" sz="1400">
                  <a:solidFill>
                    <a:srgbClr val="333333"/>
                  </a:solidFill>
                </a:rPr>
                <a:t>Uczenie się i stosowanie wiedzy</a:t>
              </a:r>
            </a:p>
            <a:p>
              <a:pPr>
                <a:lnSpc>
                  <a:spcPct val="140000"/>
                </a:lnSpc>
                <a:spcBef>
                  <a:spcPts val="875"/>
                </a:spcBef>
                <a:buClr>
                  <a:srgbClr val="000000"/>
                </a:buClr>
                <a:buNone/>
              </a:pPr>
              <a:r>
                <a:rPr lang="en-US" altLang="pl-PL" sz="1400">
                  <a:solidFill>
                    <a:srgbClr val="333333"/>
                  </a:solidFill>
                </a:rPr>
                <a:t>Ogólne zadania i polecenia</a:t>
              </a:r>
            </a:p>
            <a:p>
              <a:pPr>
                <a:lnSpc>
                  <a:spcPct val="140000"/>
                </a:lnSpc>
                <a:spcBef>
                  <a:spcPts val="875"/>
                </a:spcBef>
                <a:buClr>
                  <a:srgbClr val="000000"/>
                </a:buClr>
                <a:buNone/>
              </a:pPr>
              <a:r>
                <a:rPr lang="en-US" altLang="pl-PL" sz="1400">
                  <a:solidFill>
                    <a:srgbClr val="333333"/>
                  </a:solidFill>
                </a:rPr>
                <a:t>Komunikacja</a:t>
              </a:r>
            </a:p>
            <a:p>
              <a:pPr>
                <a:lnSpc>
                  <a:spcPct val="140000"/>
                </a:lnSpc>
                <a:spcBef>
                  <a:spcPts val="875"/>
                </a:spcBef>
                <a:buClr>
                  <a:srgbClr val="000000"/>
                </a:buClr>
                <a:buNone/>
              </a:pPr>
              <a:r>
                <a:rPr lang="en-US" altLang="pl-PL" sz="1400">
                  <a:solidFill>
                    <a:srgbClr val="333333"/>
                  </a:solidFill>
                </a:rPr>
                <a:t>Mobilność</a:t>
              </a:r>
            </a:p>
            <a:p>
              <a:pPr>
                <a:lnSpc>
                  <a:spcPct val="140000"/>
                </a:lnSpc>
                <a:spcBef>
                  <a:spcPts val="875"/>
                </a:spcBef>
                <a:buClr>
                  <a:srgbClr val="000000"/>
                </a:buClr>
                <a:buNone/>
              </a:pPr>
              <a:r>
                <a:rPr lang="en-US" altLang="pl-PL" sz="1400">
                  <a:solidFill>
                    <a:srgbClr val="333333"/>
                  </a:solidFill>
                </a:rPr>
                <a:t>Samoobsługa</a:t>
              </a:r>
            </a:p>
            <a:p>
              <a:pPr>
                <a:lnSpc>
                  <a:spcPct val="140000"/>
                </a:lnSpc>
                <a:spcBef>
                  <a:spcPts val="875"/>
                </a:spcBef>
                <a:buClr>
                  <a:srgbClr val="000000"/>
                </a:buClr>
                <a:buNone/>
              </a:pPr>
              <a:r>
                <a:rPr lang="en-US" altLang="pl-PL" sz="1400">
                  <a:solidFill>
                    <a:srgbClr val="333333"/>
                  </a:solidFill>
                </a:rPr>
                <a:t>Życie domowe </a:t>
              </a:r>
            </a:p>
            <a:p>
              <a:pPr>
                <a:lnSpc>
                  <a:spcPct val="140000"/>
                </a:lnSpc>
                <a:spcBef>
                  <a:spcPts val="875"/>
                </a:spcBef>
                <a:buClr>
                  <a:srgbClr val="000000"/>
                </a:buClr>
                <a:buNone/>
              </a:pPr>
              <a:r>
                <a:rPr lang="en-US" altLang="pl-PL" sz="1400">
                  <a:solidFill>
                    <a:srgbClr val="333333"/>
                  </a:solidFill>
                </a:rPr>
                <a:t>Relacje i związki międzyludzkie</a:t>
              </a:r>
            </a:p>
            <a:p>
              <a:pPr>
                <a:lnSpc>
                  <a:spcPct val="140000"/>
                </a:lnSpc>
                <a:spcBef>
                  <a:spcPts val="875"/>
                </a:spcBef>
                <a:buClr>
                  <a:srgbClr val="000000"/>
                </a:buClr>
                <a:buNone/>
              </a:pPr>
              <a:r>
                <a:rPr lang="en-US" altLang="pl-PL" sz="1400">
                  <a:solidFill>
                    <a:srgbClr val="333333"/>
                  </a:solidFill>
                </a:rPr>
                <a:t>Główne dziedziny życia</a:t>
              </a:r>
            </a:p>
            <a:p>
              <a:pPr>
                <a:lnSpc>
                  <a:spcPct val="140000"/>
                </a:lnSpc>
                <a:spcBef>
                  <a:spcPts val="875"/>
                </a:spcBef>
                <a:buClr>
                  <a:srgbClr val="000000"/>
                </a:buClr>
                <a:buNone/>
              </a:pPr>
              <a:r>
                <a:rPr lang="en-US" altLang="pl-PL" sz="1400">
                  <a:solidFill>
                    <a:srgbClr val="333333"/>
                  </a:solidFill>
                </a:rPr>
                <a:t>Życie społeczne, towarzyskie i obywatelskie</a:t>
              </a:r>
            </a:p>
          </p:txBody>
        </p:sp>
      </p:grpSp>
      <p:sp>
        <p:nvSpPr>
          <p:cNvPr id="29746" name="Text Box 49"/>
          <p:cNvSpPr txBox="1">
            <a:spLocks noChangeArrowheads="1"/>
          </p:cNvSpPr>
          <p:nvPr/>
        </p:nvSpPr>
        <p:spPr bwMode="auto">
          <a:xfrm>
            <a:off x="1738313" y="-142875"/>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800" b="1" dirty="0" err="1">
                <a:solidFill>
                  <a:schemeClr val="tx1"/>
                </a:solidFill>
              </a:rPr>
              <a:t>Struktura</a:t>
            </a:r>
            <a:r>
              <a:rPr lang="de-CH" altLang="pl-PL" sz="1800" b="1" dirty="0">
                <a:solidFill>
                  <a:schemeClr val="tx1"/>
                </a:solidFill>
              </a:rPr>
              <a:t> i </a:t>
            </a:r>
            <a:r>
              <a:rPr lang="de-CH" altLang="pl-PL" sz="1800" b="1" dirty="0" err="1">
                <a:solidFill>
                  <a:schemeClr val="tx1"/>
                </a:solidFill>
              </a:rPr>
              <a:t>kody</a:t>
            </a:r>
            <a:r>
              <a:rPr lang="de-CH" altLang="pl-PL" sz="1800" b="1" dirty="0">
                <a:solidFill>
                  <a:schemeClr val="tx1"/>
                </a:solidFill>
              </a:rPr>
              <a:t> ICF</a:t>
            </a:r>
          </a:p>
        </p:txBody>
      </p:sp>
      <p:grpSp>
        <p:nvGrpSpPr>
          <p:cNvPr id="114" name="Grupa 113">
            <a:extLst>
              <a:ext uri="{FF2B5EF4-FFF2-40B4-BE49-F238E27FC236}">
                <a16:creationId xmlns:a16="http://schemas.microsoft.com/office/drawing/2014/main" id="{C058426C-4E11-4955-960B-040ADEADA7F1}"/>
              </a:ext>
            </a:extLst>
          </p:cNvPr>
          <p:cNvGrpSpPr/>
          <p:nvPr/>
        </p:nvGrpSpPr>
        <p:grpSpPr>
          <a:xfrm>
            <a:off x="1738313" y="833499"/>
            <a:ext cx="8618611" cy="2233491"/>
            <a:chOff x="447675" y="1052513"/>
            <a:chExt cx="8618611" cy="2233491"/>
          </a:xfrm>
        </p:grpSpPr>
        <p:cxnSp>
          <p:nvCxnSpPr>
            <p:cNvPr id="115" name="AutoShape 35">
              <a:extLst>
                <a:ext uri="{FF2B5EF4-FFF2-40B4-BE49-F238E27FC236}">
                  <a16:creationId xmlns:a16="http://schemas.microsoft.com/office/drawing/2014/main" id="{0EDC0614-7005-40EB-9534-494F80A2F379}"/>
                </a:ext>
              </a:extLst>
            </p:cNvPr>
            <p:cNvCxnSpPr>
              <a:cxnSpLocks noChangeShapeType="1"/>
            </p:cNvCxnSpPr>
            <p:nvPr/>
          </p:nvCxnSpPr>
          <p:spPr bwMode="auto">
            <a:xfrm rot="5400000" flipH="1" flipV="1">
              <a:off x="1486892"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116" name="AutoShape 35">
              <a:extLst>
                <a:ext uri="{FF2B5EF4-FFF2-40B4-BE49-F238E27FC236}">
                  <a16:creationId xmlns:a16="http://schemas.microsoft.com/office/drawing/2014/main" id="{CFD3C5F3-E31C-4E3B-A2C3-4D62F18BBF5C}"/>
                </a:ext>
              </a:extLst>
            </p:cNvPr>
            <p:cNvCxnSpPr>
              <a:cxnSpLocks noChangeShapeType="1"/>
            </p:cNvCxnSpPr>
            <p:nvPr/>
          </p:nvCxnSpPr>
          <p:spPr bwMode="auto">
            <a:xfrm rot="5400000" flipH="1" flipV="1">
              <a:off x="3863157" y="2120835"/>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117" name="AutoShape 35">
              <a:extLst>
                <a:ext uri="{FF2B5EF4-FFF2-40B4-BE49-F238E27FC236}">
                  <a16:creationId xmlns:a16="http://schemas.microsoft.com/office/drawing/2014/main" id="{1A985D3B-1BBD-4578-936E-1890515023B9}"/>
                </a:ext>
              </a:extLst>
            </p:cNvPr>
            <p:cNvCxnSpPr>
              <a:cxnSpLocks noChangeShapeType="1"/>
            </p:cNvCxnSpPr>
            <p:nvPr/>
          </p:nvCxnSpPr>
          <p:spPr bwMode="auto">
            <a:xfrm rot="5400000" flipH="1" flipV="1">
              <a:off x="6002536"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118" name="AutoShape 35">
              <a:extLst>
                <a:ext uri="{FF2B5EF4-FFF2-40B4-BE49-F238E27FC236}">
                  <a16:creationId xmlns:a16="http://schemas.microsoft.com/office/drawing/2014/main" id="{F0A66A77-02E1-44FF-89ED-642AE240BAE2}"/>
                </a:ext>
              </a:extLst>
            </p:cNvPr>
            <p:cNvCxnSpPr>
              <a:cxnSpLocks noChangeShapeType="1"/>
            </p:cNvCxnSpPr>
            <p:nvPr/>
          </p:nvCxnSpPr>
          <p:spPr bwMode="auto">
            <a:xfrm rot="5400000" flipH="1" flipV="1">
              <a:off x="7931149" y="2147468"/>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119" name="AutoShape 35">
              <a:extLst>
                <a:ext uri="{FF2B5EF4-FFF2-40B4-BE49-F238E27FC236}">
                  <a16:creationId xmlns:a16="http://schemas.microsoft.com/office/drawing/2014/main" id="{92F09FF7-DF93-4796-8B22-95B01470D048}"/>
                </a:ext>
              </a:extLst>
            </p:cNvPr>
            <p:cNvCxnSpPr>
              <a:cxnSpLocks noChangeShapeType="1"/>
            </p:cNvCxnSpPr>
            <p:nvPr/>
          </p:nvCxnSpPr>
          <p:spPr bwMode="auto">
            <a:xfrm rot="5400000" flipH="1" flipV="1">
              <a:off x="905867" y="28432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120" name="AutoShape 35">
              <a:extLst>
                <a:ext uri="{FF2B5EF4-FFF2-40B4-BE49-F238E27FC236}">
                  <a16:creationId xmlns:a16="http://schemas.microsoft.com/office/drawing/2014/main" id="{EB99532D-11F9-42DF-B2FD-40171807A13E}"/>
                </a:ext>
              </a:extLst>
            </p:cNvPr>
            <p:cNvCxnSpPr>
              <a:cxnSpLocks noChangeShapeType="1"/>
            </p:cNvCxnSpPr>
            <p:nvPr/>
          </p:nvCxnSpPr>
          <p:spPr bwMode="auto">
            <a:xfrm rot="5400000" flipH="1" flipV="1">
              <a:off x="2062957" y="27924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121" name="AutoShape 27">
              <a:extLst>
                <a:ext uri="{FF2B5EF4-FFF2-40B4-BE49-F238E27FC236}">
                  <a16:creationId xmlns:a16="http://schemas.microsoft.com/office/drawing/2014/main" id="{F810DB5B-0E8A-433A-AA94-C71964E98BDB}"/>
                </a:ext>
              </a:extLst>
            </p:cNvPr>
            <p:cNvSpPr>
              <a:spLocks noChangeArrowheads="1"/>
            </p:cNvSpPr>
            <p:nvPr/>
          </p:nvSpPr>
          <p:spPr bwMode="auto">
            <a:xfrm>
              <a:off x="3671888" y="1052513"/>
              <a:ext cx="1979612" cy="431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65880" tIns="32760" rIns="65880" bIns="3276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2800" b="1" dirty="0">
                  <a:solidFill>
                    <a:srgbClr val="FFFFFF"/>
                  </a:solidFill>
                </a:rPr>
                <a:t>ICF</a:t>
              </a:r>
            </a:p>
          </p:txBody>
        </p:sp>
        <p:sp>
          <p:nvSpPr>
            <p:cNvPr id="122" name="AutoShape 28">
              <a:extLst>
                <a:ext uri="{FF2B5EF4-FFF2-40B4-BE49-F238E27FC236}">
                  <a16:creationId xmlns:a16="http://schemas.microsoft.com/office/drawing/2014/main" id="{61B20D07-2834-4EF9-8EA2-0C1ADCC08B58}"/>
                </a:ext>
              </a:extLst>
            </p:cNvPr>
            <p:cNvSpPr>
              <a:spLocks noChangeArrowheads="1"/>
            </p:cNvSpPr>
            <p:nvPr/>
          </p:nvSpPr>
          <p:spPr bwMode="auto">
            <a:xfrm>
              <a:off x="468313" y="1700213"/>
              <a:ext cx="449897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23" name="AutoShape 29">
              <a:extLst>
                <a:ext uri="{FF2B5EF4-FFF2-40B4-BE49-F238E27FC236}">
                  <a16:creationId xmlns:a16="http://schemas.microsoft.com/office/drawing/2014/main" id="{EC8E9A8E-7B6E-4E33-89B7-069B26E2D77F}"/>
                </a:ext>
              </a:extLst>
            </p:cNvPr>
            <p:cNvSpPr>
              <a:spLocks noChangeArrowheads="1"/>
            </p:cNvSpPr>
            <p:nvPr/>
          </p:nvSpPr>
          <p:spPr bwMode="auto">
            <a:xfrm>
              <a:off x="5256213" y="1700213"/>
              <a:ext cx="374332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24" name="AutoShape 30">
              <a:extLst>
                <a:ext uri="{FF2B5EF4-FFF2-40B4-BE49-F238E27FC236}">
                  <a16:creationId xmlns:a16="http://schemas.microsoft.com/office/drawing/2014/main" id="{BAE5FF6E-44CB-4A0C-8056-D7ADFC19DA3A}"/>
                </a:ext>
              </a:extLst>
            </p:cNvPr>
            <p:cNvSpPr>
              <a:spLocks noChangeArrowheads="1"/>
            </p:cNvSpPr>
            <p:nvPr/>
          </p:nvSpPr>
          <p:spPr bwMode="auto">
            <a:xfrm>
              <a:off x="468313" y="2276475"/>
              <a:ext cx="24479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25" name="AutoShape 31">
              <a:extLst>
                <a:ext uri="{FF2B5EF4-FFF2-40B4-BE49-F238E27FC236}">
                  <a16:creationId xmlns:a16="http://schemas.microsoft.com/office/drawing/2014/main" id="{1F2AFEA5-416D-4380-8B11-11ACC89184A9}"/>
                </a:ext>
              </a:extLst>
            </p:cNvPr>
            <p:cNvSpPr>
              <a:spLocks noChangeArrowheads="1"/>
            </p:cNvSpPr>
            <p:nvPr/>
          </p:nvSpPr>
          <p:spPr bwMode="auto">
            <a:xfrm>
              <a:off x="2987675" y="2276475"/>
              <a:ext cx="1979613" cy="474663"/>
            </a:xfrm>
            <a:prstGeom prst="roundRect">
              <a:avLst>
                <a:gd name="adj" fmla="val 9449"/>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26" name="AutoShape 32">
              <a:extLst>
                <a:ext uri="{FF2B5EF4-FFF2-40B4-BE49-F238E27FC236}">
                  <a16:creationId xmlns:a16="http://schemas.microsoft.com/office/drawing/2014/main" id="{253CED5C-A50B-4D13-96B9-964DBAA9EFE5}"/>
                </a:ext>
              </a:extLst>
            </p:cNvPr>
            <p:cNvSpPr>
              <a:spLocks noChangeArrowheads="1"/>
            </p:cNvSpPr>
            <p:nvPr/>
          </p:nvSpPr>
          <p:spPr bwMode="auto">
            <a:xfrm>
              <a:off x="5215334" y="2284479"/>
              <a:ext cx="1871662" cy="50323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27" name="AutoShape 33">
              <a:extLst>
                <a:ext uri="{FF2B5EF4-FFF2-40B4-BE49-F238E27FC236}">
                  <a16:creationId xmlns:a16="http://schemas.microsoft.com/office/drawing/2014/main" id="{AB500E80-AD9E-4DBC-8ABF-8F577F03D6A2}"/>
                </a:ext>
              </a:extLst>
            </p:cNvPr>
            <p:cNvSpPr>
              <a:spLocks noChangeArrowheads="1"/>
            </p:cNvSpPr>
            <p:nvPr/>
          </p:nvSpPr>
          <p:spPr bwMode="auto">
            <a:xfrm>
              <a:off x="7266061" y="2276475"/>
              <a:ext cx="18002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dirty="0">
                <a:solidFill>
                  <a:schemeClr val="tx1"/>
                </a:solidFill>
                <a:latin typeface="Arial" pitchFamily="34" charset="0"/>
              </a:endParaRPr>
            </a:p>
          </p:txBody>
        </p:sp>
        <p:cxnSp>
          <p:nvCxnSpPr>
            <p:cNvPr id="128" name="AutoShape 35">
              <a:extLst>
                <a:ext uri="{FF2B5EF4-FFF2-40B4-BE49-F238E27FC236}">
                  <a16:creationId xmlns:a16="http://schemas.microsoft.com/office/drawing/2014/main" id="{C33E534A-12F2-4C5E-8F79-D87F88F3B607}"/>
                </a:ext>
              </a:extLst>
            </p:cNvPr>
            <p:cNvCxnSpPr>
              <a:cxnSpLocks noChangeShapeType="1"/>
              <a:stCxn id="131" idx="0"/>
            </p:cNvCxnSpPr>
            <p:nvPr/>
          </p:nvCxnSpPr>
          <p:spPr bwMode="auto">
            <a:xfrm rot="16200000" flipV="1">
              <a:off x="6214287" y="695641"/>
              <a:ext cx="403224" cy="1520194"/>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129" name="AutoShape 36">
              <a:extLst>
                <a:ext uri="{FF2B5EF4-FFF2-40B4-BE49-F238E27FC236}">
                  <a16:creationId xmlns:a16="http://schemas.microsoft.com/office/drawing/2014/main" id="{CC2EFBF7-78A8-4853-8D8E-D1D03017BAE3}"/>
                </a:ext>
              </a:extLst>
            </p:cNvPr>
            <p:cNvSpPr>
              <a:spLocks noChangeArrowheads="1"/>
            </p:cNvSpPr>
            <p:nvPr/>
          </p:nvSpPr>
          <p:spPr bwMode="auto">
            <a:xfrm>
              <a:off x="1763713" y="2924175"/>
              <a:ext cx="1150937" cy="330200"/>
            </a:xfrm>
            <a:prstGeom prst="roundRect">
              <a:avLst>
                <a:gd name="adj" fmla="val 16829"/>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30" name="Text Box 38">
              <a:extLst>
                <a:ext uri="{FF2B5EF4-FFF2-40B4-BE49-F238E27FC236}">
                  <a16:creationId xmlns:a16="http://schemas.microsoft.com/office/drawing/2014/main" id="{EEE292CA-97A3-4B21-BADA-9219EC377C2B}"/>
                </a:ext>
              </a:extLst>
            </p:cNvPr>
            <p:cNvSpPr txBox="1">
              <a:spLocks noChangeArrowheads="1"/>
            </p:cNvSpPr>
            <p:nvPr/>
          </p:nvSpPr>
          <p:spPr bwMode="auto">
            <a:xfrm>
              <a:off x="900113" y="1663700"/>
              <a:ext cx="3743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dirty="0" err="1">
                  <a:solidFill>
                    <a:srgbClr val="FFFFFF"/>
                  </a:solidFill>
                  <a:ea typeface="Arial Unicode MS" pitchFamily="34" charset="-128"/>
                  <a:cs typeface="Arial Unicode MS" pitchFamily="34" charset="-128"/>
                </a:rPr>
                <a:t>Funkcjonowanie</a:t>
              </a:r>
              <a:r>
                <a:rPr lang="de-CH" altLang="pl-PL" sz="1500" dirty="0">
                  <a:solidFill>
                    <a:srgbClr val="FFFFFF"/>
                  </a:solidFill>
                  <a:ea typeface="Arial Unicode MS" pitchFamily="34" charset="-128"/>
                  <a:cs typeface="Arial Unicode MS" pitchFamily="34" charset="-128"/>
                </a:rPr>
                <a:t> i </a:t>
              </a:r>
              <a:r>
                <a:rPr lang="de-CH" altLang="pl-PL" sz="1500" dirty="0" err="1">
                  <a:solidFill>
                    <a:srgbClr val="FFFFFF"/>
                  </a:solidFill>
                  <a:ea typeface="Arial Unicode MS" pitchFamily="34" charset="-128"/>
                  <a:cs typeface="Arial Unicode MS" pitchFamily="34" charset="-128"/>
                </a:rPr>
                <a:t>niepełnosprawność</a:t>
              </a:r>
              <a:endParaRPr lang="de-CH" altLang="pl-PL" sz="1500" dirty="0">
                <a:solidFill>
                  <a:srgbClr val="FFFFFF"/>
                </a:solidFill>
                <a:ea typeface="Arial Unicode MS" pitchFamily="34" charset="-128"/>
                <a:cs typeface="Arial Unicode MS" pitchFamily="34" charset="-128"/>
              </a:endParaRPr>
            </a:p>
          </p:txBody>
        </p:sp>
        <p:sp>
          <p:nvSpPr>
            <p:cNvPr id="131" name="Text Box 39">
              <a:extLst>
                <a:ext uri="{FF2B5EF4-FFF2-40B4-BE49-F238E27FC236}">
                  <a16:creationId xmlns:a16="http://schemas.microsoft.com/office/drawing/2014/main" id="{0C976CE3-9BD4-444A-8176-10D11F00DEB9}"/>
                </a:ext>
              </a:extLst>
            </p:cNvPr>
            <p:cNvSpPr txBox="1">
              <a:spLocks noChangeArrowheads="1"/>
            </p:cNvSpPr>
            <p:nvPr/>
          </p:nvSpPr>
          <p:spPr bwMode="auto">
            <a:xfrm>
              <a:off x="5435004" y="1657350"/>
              <a:ext cx="3481984"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a:solidFill>
                    <a:srgbClr val="FFFFFF"/>
                  </a:solidFill>
                  <a:ea typeface="Arial Unicode MS" pitchFamily="34" charset="-128"/>
                  <a:cs typeface="Arial Unicode MS" pitchFamily="34" charset="-128"/>
                </a:rPr>
                <a:t>Czynniki kontekstowe</a:t>
              </a:r>
            </a:p>
          </p:txBody>
        </p:sp>
        <p:sp>
          <p:nvSpPr>
            <p:cNvPr id="132" name="Text Box 40">
              <a:extLst>
                <a:ext uri="{FF2B5EF4-FFF2-40B4-BE49-F238E27FC236}">
                  <a16:creationId xmlns:a16="http://schemas.microsoft.com/office/drawing/2014/main" id="{ACE24D42-9914-45E1-A835-216639601FE7}"/>
                </a:ext>
              </a:extLst>
            </p:cNvPr>
            <p:cNvSpPr txBox="1">
              <a:spLocks noChangeArrowheads="1"/>
            </p:cNvSpPr>
            <p:nvPr/>
          </p:nvSpPr>
          <p:spPr bwMode="auto">
            <a:xfrm>
              <a:off x="539750" y="2205038"/>
              <a:ext cx="2303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Funkcje i struktury ciała</a:t>
              </a:r>
              <a:endParaRPr lang="de-CH" altLang="pl-PL" sz="1600" dirty="0">
                <a:solidFill>
                  <a:srgbClr val="FFFFFF"/>
                </a:solidFill>
                <a:ea typeface="Arial Unicode MS" pitchFamily="34" charset="-128"/>
                <a:cs typeface="Arial Unicode MS" pitchFamily="34" charset="-128"/>
              </a:endParaRPr>
            </a:p>
          </p:txBody>
        </p:sp>
        <p:sp>
          <p:nvSpPr>
            <p:cNvPr id="133" name="Text Box 41">
              <a:extLst>
                <a:ext uri="{FF2B5EF4-FFF2-40B4-BE49-F238E27FC236}">
                  <a16:creationId xmlns:a16="http://schemas.microsoft.com/office/drawing/2014/main" id="{51F050BF-BFAF-42A0-BEC4-2EF8780C9432}"/>
                </a:ext>
              </a:extLst>
            </p:cNvPr>
            <p:cNvSpPr txBox="1">
              <a:spLocks noChangeArrowheads="1"/>
            </p:cNvSpPr>
            <p:nvPr/>
          </p:nvSpPr>
          <p:spPr bwMode="auto">
            <a:xfrm>
              <a:off x="2911872" y="2185922"/>
              <a:ext cx="230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Aktywność i uczestniczenie</a:t>
              </a:r>
              <a:endParaRPr lang="de-CH" altLang="pl-PL" sz="1600" dirty="0">
                <a:solidFill>
                  <a:srgbClr val="FFFFFF"/>
                </a:solidFill>
                <a:ea typeface="Arial Unicode MS" pitchFamily="34" charset="-128"/>
                <a:cs typeface="Arial Unicode MS" pitchFamily="34" charset="-128"/>
              </a:endParaRPr>
            </a:p>
          </p:txBody>
        </p:sp>
        <p:sp>
          <p:nvSpPr>
            <p:cNvPr id="134" name="Text Box 42">
              <a:extLst>
                <a:ext uri="{FF2B5EF4-FFF2-40B4-BE49-F238E27FC236}">
                  <a16:creationId xmlns:a16="http://schemas.microsoft.com/office/drawing/2014/main" id="{C9AB64F8-AE00-4AEB-8221-6843DB062587}"/>
                </a:ext>
              </a:extLst>
            </p:cNvPr>
            <p:cNvSpPr txBox="1">
              <a:spLocks noChangeArrowheads="1"/>
            </p:cNvSpPr>
            <p:nvPr/>
          </p:nvSpPr>
          <p:spPr bwMode="auto">
            <a:xfrm>
              <a:off x="5090392" y="2224597"/>
              <a:ext cx="230346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de-CH" altLang="pl-PL" sz="1600" dirty="0" err="1">
                  <a:solidFill>
                    <a:srgbClr val="FFFFFF"/>
                  </a:solidFill>
                  <a:ea typeface="Arial Unicode MS" pitchFamily="34" charset="-128"/>
                  <a:cs typeface="Arial Unicode MS" pitchFamily="34" charset="-128"/>
                </a:rPr>
                <a:t>środowiskowe</a:t>
              </a:r>
              <a:endParaRPr lang="de-CH" altLang="pl-PL" sz="1600" dirty="0">
                <a:solidFill>
                  <a:srgbClr val="FFFFFF"/>
                </a:solidFill>
                <a:ea typeface="Arial Unicode MS" pitchFamily="34" charset="-128"/>
                <a:cs typeface="Arial Unicode MS" pitchFamily="34" charset="-128"/>
              </a:endParaRPr>
            </a:p>
          </p:txBody>
        </p:sp>
        <p:sp>
          <p:nvSpPr>
            <p:cNvPr id="135" name="Text Box 43">
              <a:extLst>
                <a:ext uri="{FF2B5EF4-FFF2-40B4-BE49-F238E27FC236}">
                  <a16:creationId xmlns:a16="http://schemas.microsoft.com/office/drawing/2014/main" id="{20D7A526-542F-4B70-96A5-9A649AE5AE63}"/>
                </a:ext>
              </a:extLst>
            </p:cNvPr>
            <p:cNvSpPr txBox="1">
              <a:spLocks noChangeArrowheads="1"/>
            </p:cNvSpPr>
            <p:nvPr/>
          </p:nvSpPr>
          <p:spPr bwMode="auto">
            <a:xfrm>
              <a:off x="7266060" y="2224179"/>
              <a:ext cx="18002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pl-PL" altLang="pl-PL" sz="1600" dirty="0">
                  <a:solidFill>
                    <a:srgbClr val="FFFFFF"/>
                  </a:solidFill>
                  <a:ea typeface="Arial Unicode MS" pitchFamily="34" charset="-128"/>
                  <a:cs typeface="Arial Unicode MS" pitchFamily="34" charset="-128"/>
                </a:rPr>
                <a:t>osobowe</a:t>
              </a:r>
              <a:endParaRPr lang="de-CH" altLang="pl-PL" sz="1600" dirty="0">
                <a:solidFill>
                  <a:srgbClr val="FFFFFF"/>
                </a:solidFill>
                <a:ea typeface="Arial Unicode MS" pitchFamily="34" charset="-128"/>
                <a:cs typeface="Arial Unicode MS" pitchFamily="34" charset="-128"/>
              </a:endParaRPr>
            </a:p>
          </p:txBody>
        </p:sp>
        <p:sp>
          <p:nvSpPr>
            <p:cNvPr id="136" name="Text Box 45">
              <a:extLst>
                <a:ext uri="{FF2B5EF4-FFF2-40B4-BE49-F238E27FC236}">
                  <a16:creationId xmlns:a16="http://schemas.microsoft.com/office/drawing/2014/main" id="{DD42CE02-4C4D-40A0-B34A-DD225C20B410}"/>
                </a:ext>
              </a:extLst>
            </p:cNvPr>
            <p:cNvSpPr txBox="1">
              <a:spLocks noChangeArrowheads="1"/>
            </p:cNvSpPr>
            <p:nvPr/>
          </p:nvSpPr>
          <p:spPr bwMode="auto">
            <a:xfrm>
              <a:off x="1763713" y="2852936"/>
              <a:ext cx="115093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Struktury</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de-CH" altLang="pl-PL" sz="1100" b="1" dirty="0" err="1">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cxnSp>
          <p:nvCxnSpPr>
            <p:cNvPr id="137" name="AutoShape 35">
              <a:extLst>
                <a:ext uri="{FF2B5EF4-FFF2-40B4-BE49-F238E27FC236}">
                  <a16:creationId xmlns:a16="http://schemas.microsoft.com/office/drawing/2014/main" id="{D0DA5136-B522-4196-A0A0-4C4828613FAB}"/>
                </a:ext>
              </a:extLst>
            </p:cNvPr>
            <p:cNvCxnSpPr>
              <a:cxnSpLocks noChangeShapeType="1"/>
              <a:stCxn id="130" idx="0"/>
            </p:cNvCxnSpPr>
            <p:nvPr/>
          </p:nvCxnSpPr>
          <p:spPr bwMode="auto">
            <a:xfrm rot="5400000" flipH="1" flipV="1">
              <a:off x="3017708" y="1009520"/>
              <a:ext cx="408249" cy="900112"/>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138" name="AutoShape 37">
              <a:extLst>
                <a:ext uri="{FF2B5EF4-FFF2-40B4-BE49-F238E27FC236}">
                  <a16:creationId xmlns:a16="http://schemas.microsoft.com/office/drawing/2014/main" id="{B0D04D04-31F9-47BE-88E7-0BC31D01F7BB}"/>
                </a:ext>
              </a:extLst>
            </p:cNvPr>
            <p:cNvSpPr>
              <a:spLocks noChangeArrowheads="1"/>
            </p:cNvSpPr>
            <p:nvPr/>
          </p:nvSpPr>
          <p:spPr bwMode="auto">
            <a:xfrm>
              <a:off x="447675" y="2903538"/>
              <a:ext cx="1223963" cy="330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39" name="Text Box 44">
              <a:extLst>
                <a:ext uri="{FF2B5EF4-FFF2-40B4-BE49-F238E27FC236}">
                  <a16:creationId xmlns:a16="http://schemas.microsoft.com/office/drawing/2014/main" id="{E7424D06-51C7-46F7-A35C-B36013E0626A}"/>
                </a:ext>
              </a:extLst>
            </p:cNvPr>
            <p:cNvSpPr txBox="1">
              <a:spLocks noChangeArrowheads="1"/>
            </p:cNvSpPr>
            <p:nvPr/>
          </p:nvSpPr>
          <p:spPr bwMode="auto">
            <a:xfrm>
              <a:off x="465233" y="2836716"/>
              <a:ext cx="1206405"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Funkcje</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pl-PL" altLang="pl-PL" sz="1100" b="1" dirty="0">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eaLnBrk="1" hangingPunct="1">
              <a:spcBef>
                <a:spcPct val="0"/>
              </a:spcBef>
              <a:buClr>
                <a:srgbClr val="000000"/>
              </a:buClr>
              <a:buFont typeface="Times New Roman" pitchFamily="18" charset="0"/>
              <a:buNone/>
            </a:pPr>
            <a:fld id="{C08195F8-3AE6-4302-9162-A048E88E19A8}" type="slidenum">
              <a:rPr lang="de-CH" altLang="pl-PL" sz="1200" b="1"/>
              <a:pPr algn="r" eaLnBrk="1" hangingPunct="1">
                <a:spcBef>
                  <a:spcPct val="0"/>
                </a:spcBef>
                <a:buClr>
                  <a:srgbClr val="000000"/>
                </a:buClr>
                <a:buFont typeface="Times New Roman" pitchFamily="18" charset="0"/>
                <a:buNone/>
              </a:pPr>
              <a:t>24</a:t>
            </a:fld>
            <a:endParaRPr lang="de-CH" altLang="pl-PL" sz="1200" b="1"/>
          </a:p>
        </p:txBody>
      </p:sp>
      <p:sp>
        <p:nvSpPr>
          <p:cNvPr id="31770" name="Text Box 25"/>
          <p:cNvSpPr txBox="1">
            <a:spLocks noChangeArrowheads="1"/>
          </p:cNvSpPr>
          <p:nvPr/>
        </p:nvSpPr>
        <p:spPr bwMode="auto">
          <a:xfrm>
            <a:off x="1938338" y="2900363"/>
            <a:ext cx="14398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200">
                <a:solidFill>
                  <a:srgbClr val="FFFFFF"/>
                </a:solidFill>
                <a:ea typeface="Arial Unicode MS" pitchFamily="34" charset="-128"/>
                <a:cs typeface="Arial Unicode MS" pitchFamily="34" charset="-128"/>
              </a:rPr>
              <a:t>Funkcje </a:t>
            </a:r>
            <a:r>
              <a:rPr lang="pl-PL" altLang="pl-PL" sz="1200">
                <a:solidFill>
                  <a:srgbClr val="FFFFFF"/>
                </a:solidFill>
                <a:ea typeface="Arial Unicode MS" pitchFamily="34" charset="-128"/>
                <a:cs typeface="Arial Unicode MS" pitchFamily="34" charset="-128"/>
              </a:rPr>
              <a:t>ciała</a:t>
            </a:r>
            <a:endParaRPr lang="de-CH" altLang="pl-PL" sz="1200">
              <a:solidFill>
                <a:srgbClr val="FFFFFF"/>
              </a:solidFill>
              <a:ea typeface="Arial Unicode MS" pitchFamily="34" charset="-128"/>
              <a:cs typeface="Arial Unicode MS" pitchFamily="34" charset="-128"/>
            </a:endParaRPr>
          </a:p>
        </p:txBody>
      </p:sp>
      <p:grpSp>
        <p:nvGrpSpPr>
          <p:cNvPr id="11" name="Grupa 10"/>
          <p:cNvGrpSpPr/>
          <p:nvPr/>
        </p:nvGrpSpPr>
        <p:grpSpPr>
          <a:xfrm>
            <a:off x="1738315" y="2708922"/>
            <a:ext cx="7093989" cy="2726679"/>
            <a:chOff x="214314" y="2708921"/>
            <a:chExt cx="7093989" cy="2726679"/>
          </a:xfrm>
        </p:grpSpPr>
        <p:grpSp>
          <p:nvGrpSpPr>
            <p:cNvPr id="10" name="Grupa 9"/>
            <p:cNvGrpSpPr/>
            <p:nvPr/>
          </p:nvGrpSpPr>
          <p:grpSpPr>
            <a:xfrm>
              <a:off x="6084986" y="2708921"/>
              <a:ext cx="1223317" cy="2563167"/>
              <a:chOff x="6084986" y="2708921"/>
              <a:chExt cx="1223317" cy="2563167"/>
            </a:xfrm>
          </p:grpSpPr>
          <p:cxnSp>
            <p:nvCxnSpPr>
              <p:cNvPr id="70" name="AutoShape 35"/>
              <p:cNvCxnSpPr>
                <a:cxnSpLocks noChangeShapeType="1"/>
              </p:cNvCxnSpPr>
              <p:nvPr/>
            </p:nvCxnSpPr>
            <p:spPr bwMode="auto">
              <a:xfrm rot="16200000" flipH="1">
                <a:off x="6499795" y="2294112"/>
                <a:ext cx="393700" cy="1223317"/>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6" name="AutoShape 35"/>
              <p:cNvCxnSpPr>
                <a:cxnSpLocks noChangeShapeType="1"/>
              </p:cNvCxnSpPr>
              <p:nvPr/>
            </p:nvCxnSpPr>
            <p:spPr bwMode="auto">
              <a:xfrm rot="5400000" flipH="1" flipV="1">
                <a:off x="6215949" y="4187470"/>
                <a:ext cx="2169234"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7" name="AutoShape 35"/>
              <p:cNvCxnSpPr>
                <a:cxnSpLocks noChangeShapeType="1"/>
              </p:cNvCxnSpPr>
              <p:nvPr/>
            </p:nvCxnSpPr>
            <p:spPr bwMode="auto">
              <a:xfrm>
                <a:off x="7055323" y="3595687"/>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1" name="AutoShape 35"/>
              <p:cNvCxnSpPr>
                <a:cxnSpLocks noChangeShapeType="1"/>
              </p:cNvCxnSpPr>
              <p:nvPr/>
            </p:nvCxnSpPr>
            <p:spPr bwMode="auto">
              <a:xfrm>
                <a:off x="7055407" y="4077071"/>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2" name="AutoShape 35"/>
              <p:cNvCxnSpPr>
                <a:cxnSpLocks noChangeShapeType="1"/>
              </p:cNvCxnSpPr>
              <p:nvPr/>
            </p:nvCxnSpPr>
            <p:spPr bwMode="auto">
              <a:xfrm>
                <a:off x="7055784" y="4437111"/>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3" name="AutoShape 35"/>
              <p:cNvCxnSpPr>
                <a:cxnSpLocks noChangeShapeType="1"/>
              </p:cNvCxnSpPr>
              <p:nvPr/>
            </p:nvCxnSpPr>
            <p:spPr bwMode="auto">
              <a:xfrm>
                <a:off x="7055784" y="4869159"/>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4" name="AutoShape 35"/>
              <p:cNvCxnSpPr>
                <a:cxnSpLocks noChangeShapeType="1"/>
              </p:cNvCxnSpPr>
              <p:nvPr/>
            </p:nvCxnSpPr>
            <p:spPr bwMode="auto">
              <a:xfrm>
                <a:off x="7063301" y="5265695"/>
                <a:ext cx="235141"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grpSp>
        <p:sp>
          <p:nvSpPr>
            <p:cNvPr id="107550" name="AutoShape 30"/>
            <p:cNvSpPr>
              <a:spLocks noChangeArrowheads="1"/>
            </p:cNvSpPr>
            <p:nvPr/>
          </p:nvSpPr>
          <p:spPr bwMode="auto">
            <a:xfrm>
              <a:off x="5940425" y="3894138"/>
              <a:ext cx="1187450" cy="3270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65880" tIns="32760" rIns="65880" bIns="3276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e2</a:t>
              </a:r>
            </a:p>
          </p:txBody>
        </p:sp>
        <p:sp>
          <p:nvSpPr>
            <p:cNvPr id="107551" name="AutoShape 31"/>
            <p:cNvSpPr>
              <a:spLocks noChangeArrowheads="1"/>
            </p:cNvSpPr>
            <p:nvPr/>
          </p:nvSpPr>
          <p:spPr bwMode="auto">
            <a:xfrm>
              <a:off x="5940425" y="3432175"/>
              <a:ext cx="1187450" cy="3270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e1</a:t>
              </a:r>
            </a:p>
          </p:txBody>
        </p:sp>
        <p:sp>
          <p:nvSpPr>
            <p:cNvPr id="107552" name="AutoShape 32"/>
            <p:cNvSpPr>
              <a:spLocks noChangeArrowheads="1"/>
            </p:cNvSpPr>
            <p:nvPr/>
          </p:nvSpPr>
          <p:spPr bwMode="auto">
            <a:xfrm>
              <a:off x="5940425" y="4292600"/>
              <a:ext cx="1187450" cy="3270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e3</a:t>
              </a:r>
            </a:p>
          </p:txBody>
        </p:sp>
        <p:sp>
          <p:nvSpPr>
            <p:cNvPr id="107553" name="AutoShape 33"/>
            <p:cNvSpPr>
              <a:spLocks noChangeArrowheads="1"/>
            </p:cNvSpPr>
            <p:nvPr/>
          </p:nvSpPr>
          <p:spPr bwMode="auto">
            <a:xfrm>
              <a:off x="5940425" y="4686300"/>
              <a:ext cx="1187450" cy="3270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e4</a:t>
              </a:r>
            </a:p>
          </p:txBody>
        </p:sp>
        <p:sp>
          <p:nvSpPr>
            <p:cNvPr id="107554" name="AutoShape 34"/>
            <p:cNvSpPr>
              <a:spLocks noChangeArrowheads="1"/>
            </p:cNvSpPr>
            <p:nvPr/>
          </p:nvSpPr>
          <p:spPr bwMode="auto">
            <a:xfrm>
              <a:off x="5940425" y="5108575"/>
              <a:ext cx="1187450" cy="327025"/>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300">
                  <a:solidFill>
                    <a:srgbClr val="FFFFFF"/>
                  </a:solidFill>
                </a:rPr>
                <a:t>e5</a:t>
              </a:r>
            </a:p>
          </p:txBody>
        </p:sp>
        <p:sp>
          <p:nvSpPr>
            <p:cNvPr id="107557" name="Text Box 37"/>
            <p:cNvSpPr txBox="1">
              <a:spLocks noChangeArrowheads="1"/>
            </p:cNvSpPr>
            <p:nvPr/>
          </p:nvSpPr>
          <p:spPr bwMode="auto">
            <a:xfrm>
              <a:off x="214314" y="3429000"/>
              <a:ext cx="5726112" cy="189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a:lnSpc>
                  <a:spcPct val="140000"/>
                </a:lnSpc>
                <a:spcBef>
                  <a:spcPts val="875"/>
                </a:spcBef>
                <a:buClr>
                  <a:srgbClr val="000000"/>
                </a:buClr>
                <a:buNone/>
              </a:pPr>
              <a:r>
                <a:rPr lang="en-US" altLang="pl-PL" sz="1400" dirty="0">
                  <a:solidFill>
                    <a:srgbClr val="FFFFFF"/>
                  </a:solidFill>
                </a:rPr>
                <a:t>                 </a:t>
              </a:r>
              <a:r>
                <a:rPr lang="en-US" altLang="pl-PL" sz="1200" dirty="0" err="1">
                  <a:solidFill>
                    <a:schemeClr val="tx1"/>
                  </a:solidFill>
                </a:rPr>
                <a:t>Produkty</a:t>
              </a:r>
              <a:r>
                <a:rPr lang="en-US" altLang="pl-PL" sz="1200" dirty="0">
                  <a:solidFill>
                    <a:schemeClr val="tx1"/>
                  </a:solidFill>
                </a:rPr>
                <a:t> i </a:t>
              </a:r>
              <a:r>
                <a:rPr lang="en-US" altLang="pl-PL" sz="1200" dirty="0" err="1">
                  <a:solidFill>
                    <a:schemeClr val="tx1"/>
                  </a:solidFill>
                </a:rPr>
                <a:t>technologie</a:t>
              </a:r>
              <a:r>
                <a:rPr lang="en-US" altLang="pl-PL" sz="1200" dirty="0">
                  <a:solidFill>
                    <a:schemeClr val="tx1"/>
                  </a:solidFill>
                </a:rPr>
                <a:t> </a:t>
              </a:r>
              <a:endParaRPr lang="pl-PL" altLang="pl-PL" sz="1200" dirty="0">
                <a:solidFill>
                  <a:schemeClr val="tx1"/>
                </a:solidFill>
              </a:endParaRPr>
            </a:p>
            <a:p>
              <a:pPr>
                <a:lnSpc>
                  <a:spcPct val="140000"/>
                </a:lnSpc>
                <a:spcBef>
                  <a:spcPts val="875"/>
                </a:spcBef>
                <a:buClr>
                  <a:srgbClr val="000000"/>
                </a:buClr>
                <a:buNone/>
              </a:pPr>
              <a:r>
                <a:rPr lang="en-US" altLang="pl-PL" sz="1200" dirty="0" err="1">
                  <a:solidFill>
                    <a:srgbClr val="333333"/>
                  </a:solidFill>
                </a:rPr>
                <a:t>Środowisko</a:t>
              </a:r>
              <a:r>
                <a:rPr lang="en-US" altLang="pl-PL" sz="1200" dirty="0">
                  <a:solidFill>
                    <a:srgbClr val="333333"/>
                  </a:solidFill>
                </a:rPr>
                <a:t> </a:t>
              </a:r>
              <a:r>
                <a:rPr lang="en-US" altLang="pl-PL" sz="1200" dirty="0" err="1">
                  <a:solidFill>
                    <a:srgbClr val="333333"/>
                  </a:solidFill>
                </a:rPr>
                <a:t>naturalne</a:t>
              </a:r>
              <a:r>
                <a:rPr lang="en-US" altLang="pl-PL" sz="1200" dirty="0">
                  <a:solidFill>
                    <a:srgbClr val="333333"/>
                  </a:solidFill>
                </a:rPr>
                <a:t>/</a:t>
              </a:r>
              <a:r>
                <a:rPr lang="en-US" altLang="pl-PL" sz="1200" dirty="0" err="1">
                  <a:solidFill>
                    <a:srgbClr val="333333"/>
                  </a:solidFill>
                </a:rPr>
                <a:t>dokonane</a:t>
              </a:r>
              <a:r>
                <a:rPr lang="en-US" altLang="pl-PL" sz="1200" dirty="0">
                  <a:solidFill>
                    <a:srgbClr val="333333"/>
                  </a:solidFill>
                </a:rPr>
                <a:t> </a:t>
              </a:r>
              <a:r>
                <a:rPr lang="en-US" altLang="pl-PL" sz="1200" dirty="0" err="1">
                  <a:solidFill>
                    <a:srgbClr val="333333"/>
                  </a:solidFill>
                </a:rPr>
                <a:t>przez</a:t>
              </a:r>
              <a:r>
                <a:rPr lang="en-US" altLang="pl-PL" sz="1200" dirty="0">
                  <a:solidFill>
                    <a:srgbClr val="333333"/>
                  </a:solidFill>
                </a:rPr>
                <a:t> </a:t>
              </a:r>
              <a:r>
                <a:rPr lang="en-US" altLang="pl-PL" sz="1200" dirty="0" err="1">
                  <a:solidFill>
                    <a:srgbClr val="333333"/>
                  </a:solidFill>
                </a:rPr>
                <a:t>człowieka</a:t>
              </a:r>
              <a:r>
                <a:rPr lang="en-US" altLang="pl-PL" sz="1200" dirty="0">
                  <a:solidFill>
                    <a:srgbClr val="333333"/>
                  </a:solidFill>
                </a:rPr>
                <a:t> </a:t>
              </a:r>
              <a:r>
                <a:rPr lang="en-US" altLang="pl-PL" sz="1200" dirty="0" err="1">
                  <a:solidFill>
                    <a:srgbClr val="333333"/>
                  </a:solidFill>
                </a:rPr>
                <a:t>zmiany</a:t>
              </a:r>
              <a:r>
                <a:rPr lang="en-US" altLang="pl-PL" sz="1200" dirty="0">
                  <a:solidFill>
                    <a:srgbClr val="333333"/>
                  </a:solidFill>
                </a:rPr>
                <a:t> w</a:t>
              </a:r>
              <a:r>
                <a:rPr lang="pl-PL" altLang="pl-PL" sz="1200" dirty="0">
                  <a:solidFill>
                    <a:srgbClr val="333333"/>
                  </a:solidFill>
                </a:rPr>
                <a:t> ś</a:t>
              </a:r>
              <a:r>
                <a:rPr lang="en-US" altLang="pl-PL" sz="1200" dirty="0" err="1">
                  <a:solidFill>
                    <a:srgbClr val="333333"/>
                  </a:solidFill>
                </a:rPr>
                <a:t>rodowisku</a:t>
              </a:r>
              <a:endParaRPr lang="en-US" altLang="pl-PL" sz="1200" dirty="0">
                <a:solidFill>
                  <a:srgbClr val="333333"/>
                </a:solidFill>
              </a:endParaRPr>
            </a:p>
            <a:p>
              <a:pPr algn="r">
                <a:lnSpc>
                  <a:spcPct val="140000"/>
                </a:lnSpc>
                <a:spcBef>
                  <a:spcPts val="875"/>
                </a:spcBef>
                <a:buClr>
                  <a:srgbClr val="000000"/>
                </a:buClr>
                <a:buNone/>
              </a:pPr>
              <a:r>
                <a:rPr lang="en-US" altLang="pl-PL" sz="1200" dirty="0">
                  <a:solidFill>
                    <a:srgbClr val="333333"/>
                  </a:solidFill>
                </a:rPr>
                <a:t>	                                 </a:t>
              </a:r>
              <a:r>
                <a:rPr lang="en-US" altLang="pl-PL" sz="1200" dirty="0" err="1">
                  <a:solidFill>
                    <a:srgbClr val="333333"/>
                  </a:solidFill>
                </a:rPr>
                <a:t>Wsparcie</a:t>
              </a:r>
              <a:r>
                <a:rPr lang="en-US" altLang="pl-PL" sz="1200" dirty="0">
                  <a:solidFill>
                    <a:srgbClr val="333333"/>
                  </a:solidFill>
                </a:rPr>
                <a:t> i </a:t>
              </a:r>
              <a:r>
                <a:rPr lang="en-US" altLang="pl-PL" sz="1200" dirty="0" err="1">
                  <a:solidFill>
                    <a:srgbClr val="333333"/>
                  </a:solidFill>
                </a:rPr>
                <a:t>relacje</a:t>
              </a:r>
              <a:endParaRPr lang="en-US" altLang="pl-PL" sz="1200" dirty="0">
                <a:solidFill>
                  <a:srgbClr val="333333"/>
                </a:solidFill>
              </a:endParaRPr>
            </a:p>
            <a:p>
              <a:pPr algn="r">
                <a:lnSpc>
                  <a:spcPct val="140000"/>
                </a:lnSpc>
                <a:spcBef>
                  <a:spcPts val="875"/>
                </a:spcBef>
                <a:buClr>
                  <a:srgbClr val="000000"/>
                </a:buClr>
                <a:buNone/>
              </a:pPr>
              <a:r>
                <a:rPr lang="en-US" altLang="pl-PL" sz="1200" dirty="0">
                  <a:solidFill>
                    <a:srgbClr val="FFFFFF"/>
                  </a:solidFill>
                </a:rPr>
                <a:t>          </a:t>
              </a:r>
              <a:r>
                <a:rPr lang="en-US" altLang="pl-PL" sz="1200" dirty="0" err="1">
                  <a:solidFill>
                    <a:srgbClr val="333333"/>
                  </a:solidFill>
                </a:rPr>
                <a:t>Postawy</a:t>
              </a:r>
              <a:endParaRPr lang="en-US" altLang="pl-PL" sz="1200" dirty="0">
                <a:solidFill>
                  <a:srgbClr val="333333"/>
                </a:solidFill>
              </a:endParaRPr>
            </a:p>
            <a:p>
              <a:pPr algn="r">
                <a:lnSpc>
                  <a:spcPct val="140000"/>
                </a:lnSpc>
                <a:spcBef>
                  <a:spcPts val="875"/>
                </a:spcBef>
                <a:buClr>
                  <a:srgbClr val="000000"/>
                </a:buClr>
                <a:buNone/>
              </a:pPr>
              <a:r>
                <a:rPr lang="en-US" altLang="pl-PL" sz="1200" dirty="0" err="1">
                  <a:solidFill>
                    <a:srgbClr val="333333"/>
                  </a:solidFill>
                </a:rPr>
                <a:t>Usługi</a:t>
              </a:r>
              <a:r>
                <a:rPr lang="en-US" altLang="pl-PL" sz="1200" dirty="0">
                  <a:solidFill>
                    <a:srgbClr val="333333"/>
                  </a:solidFill>
                </a:rPr>
                <a:t>, </a:t>
              </a:r>
              <a:r>
                <a:rPr lang="en-US" altLang="pl-PL" sz="1200" dirty="0" err="1">
                  <a:solidFill>
                    <a:srgbClr val="333333"/>
                  </a:solidFill>
                </a:rPr>
                <a:t>systemy</a:t>
              </a:r>
              <a:r>
                <a:rPr lang="en-US" altLang="pl-PL" sz="1200" dirty="0">
                  <a:solidFill>
                    <a:srgbClr val="333333"/>
                  </a:solidFill>
                </a:rPr>
                <a:t> i </a:t>
              </a:r>
              <a:r>
                <a:rPr lang="en-US" altLang="pl-PL" sz="1200" dirty="0" err="1">
                  <a:solidFill>
                    <a:srgbClr val="333333"/>
                  </a:solidFill>
                </a:rPr>
                <a:t>polityka</a:t>
              </a:r>
              <a:endParaRPr lang="en-US" altLang="pl-PL" sz="1200" dirty="0">
                <a:solidFill>
                  <a:srgbClr val="333333"/>
                </a:solidFill>
              </a:endParaRPr>
            </a:p>
          </p:txBody>
        </p:sp>
      </p:grpSp>
      <p:sp>
        <p:nvSpPr>
          <p:cNvPr id="31785" name="Text Box 40"/>
          <p:cNvSpPr txBox="1">
            <a:spLocks noChangeArrowheads="1"/>
          </p:cNvSpPr>
          <p:nvPr/>
        </p:nvSpPr>
        <p:spPr bwMode="auto">
          <a:xfrm>
            <a:off x="1738314" y="-142875"/>
            <a:ext cx="7215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800" b="1" dirty="0" err="1">
                <a:solidFill>
                  <a:schemeClr val="tx1"/>
                </a:solidFill>
              </a:rPr>
              <a:t>Struktura</a:t>
            </a:r>
            <a:r>
              <a:rPr lang="de-CH" altLang="pl-PL" sz="1800" b="1" dirty="0">
                <a:solidFill>
                  <a:schemeClr val="tx1"/>
                </a:solidFill>
              </a:rPr>
              <a:t> i </a:t>
            </a:r>
            <a:r>
              <a:rPr lang="de-CH" altLang="pl-PL" sz="1800" b="1" dirty="0" err="1">
                <a:solidFill>
                  <a:schemeClr val="tx1"/>
                </a:solidFill>
              </a:rPr>
              <a:t>kody</a:t>
            </a:r>
            <a:r>
              <a:rPr lang="de-CH" altLang="pl-PL" sz="1800" b="1" dirty="0">
                <a:solidFill>
                  <a:schemeClr val="tx1"/>
                </a:solidFill>
              </a:rPr>
              <a:t> ICF</a:t>
            </a:r>
          </a:p>
        </p:txBody>
      </p:sp>
      <p:grpSp>
        <p:nvGrpSpPr>
          <p:cNvPr id="72" name="Grupa 71">
            <a:extLst>
              <a:ext uri="{FF2B5EF4-FFF2-40B4-BE49-F238E27FC236}">
                <a16:creationId xmlns:a16="http://schemas.microsoft.com/office/drawing/2014/main" id="{2F85FF90-64BB-4D26-9400-5878CBBFDD2F}"/>
              </a:ext>
            </a:extLst>
          </p:cNvPr>
          <p:cNvGrpSpPr/>
          <p:nvPr/>
        </p:nvGrpSpPr>
        <p:grpSpPr>
          <a:xfrm>
            <a:off x="1738313" y="833499"/>
            <a:ext cx="8618611" cy="2233491"/>
            <a:chOff x="447675" y="1052513"/>
            <a:chExt cx="8618611" cy="2233491"/>
          </a:xfrm>
        </p:grpSpPr>
        <p:cxnSp>
          <p:nvCxnSpPr>
            <p:cNvPr id="73" name="AutoShape 35">
              <a:extLst>
                <a:ext uri="{FF2B5EF4-FFF2-40B4-BE49-F238E27FC236}">
                  <a16:creationId xmlns:a16="http://schemas.microsoft.com/office/drawing/2014/main" id="{3266162C-12F6-409B-BD17-513C05F63CCD}"/>
                </a:ext>
              </a:extLst>
            </p:cNvPr>
            <p:cNvCxnSpPr>
              <a:cxnSpLocks noChangeShapeType="1"/>
            </p:cNvCxnSpPr>
            <p:nvPr/>
          </p:nvCxnSpPr>
          <p:spPr bwMode="auto">
            <a:xfrm rot="5400000" flipH="1" flipV="1">
              <a:off x="1486892"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4" name="AutoShape 35">
              <a:extLst>
                <a:ext uri="{FF2B5EF4-FFF2-40B4-BE49-F238E27FC236}">
                  <a16:creationId xmlns:a16="http://schemas.microsoft.com/office/drawing/2014/main" id="{8ACC8549-450A-474C-86A7-E8A6614AF546}"/>
                </a:ext>
              </a:extLst>
            </p:cNvPr>
            <p:cNvCxnSpPr>
              <a:cxnSpLocks noChangeShapeType="1"/>
            </p:cNvCxnSpPr>
            <p:nvPr/>
          </p:nvCxnSpPr>
          <p:spPr bwMode="auto">
            <a:xfrm rot="5400000" flipH="1" flipV="1">
              <a:off x="3863157" y="2120835"/>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5" name="AutoShape 35">
              <a:extLst>
                <a:ext uri="{FF2B5EF4-FFF2-40B4-BE49-F238E27FC236}">
                  <a16:creationId xmlns:a16="http://schemas.microsoft.com/office/drawing/2014/main" id="{FFA02481-AB74-41C6-8DF1-C229DD6EDFAE}"/>
                </a:ext>
              </a:extLst>
            </p:cNvPr>
            <p:cNvCxnSpPr>
              <a:cxnSpLocks noChangeShapeType="1"/>
            </p:cNvCxnSpPr>
            <p:nvPr/>
          </p:nvCxnSpPr>
          <p:spPr bwMode="auto">
            <a:xfrm rot="5400000" flipH="1" flipV="1">
              <a:off x="6002536"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8" name="AutoShape 35">
              <a:extLst>
                <a:ext uri="{FF2B5EF4-FFF2-40B4-BE49-F238E27FC236}">
                  <a16:creationId xmlns:a16="http://schemas.microsoft.com/office/drawing/2014/main" id="{E0540BE8-7E8D-426C-A078-83EF9492CCFF}"/>
                </a:ext>
              </a:extLst>
            </p:cNvPr>
            <p:cNvCxnSpPr>
              <a:cxnSpLocks noChangeShapeType="1"/>
            </p:cNvCxnSpPr>
            <p:nvPr/>
          </p:nvCxnSpPr>
          <p:spPr bwMode="auto">
            <a:xfrm rot="5400000" flipH="1" flipV="1">
              <a:off x="7931149" y="2147468"/>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79" name="AutoShape 35">
              <a:extLst>
                <a:ext uri="{FF2B5EF4-FFF2-40B4-BE49-F238E27FC236}">
                  <a16:creationId xmlns:a16="http://schemas.microsoft.com/office/drawing/2014/main" id="{879864BC-F1B5-44D3-ADBA-D0DFBE8524B0}"/>
                </a:ext>
              </a:extLst>
            </p:cNvPr>
            <p:cNvCxnSpPr>
              <a:cxnSpLocks noChangeShapeType="1"/>
            </p:cNvCxnSpPr>
            <p:nvPr/>
          </p:nvCxnSpPr>
          <p:spPr bwMode="auto">
            <a:xfrm rot="5400000" flipH="1" flipV="1">
              <a:off x="905867" y="28432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80" name="AutoShape 35">
              <a:extLst>
                <a:ext uri="{FF2B5EF4-FFF2-40B4-BE49-F238E27FC236}">
                  <a16:creationId xmlns:a16="http://schemas.microsoft.com/office/drawing/2014/main" id="{B9F8FBD6-D5B9-4942-8497-4C4AF5B2B04F}"/>
                </a:ext>
              </a:extLst>
            </p:cNvPr>
            <p:cNvCxnSpPr>
              <a:cxnSpLocks noChangeShapeType="1"/>
            </p:cNvCxnSpPr>
            <p:nvPr/>
          </p:nvCxnSpPr>
          <p:spPr bwMode="auto">
            <a:xfrm rot="5400000" flipH="1" flipV="1">
              <a:off x="2062957" y="27924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85" name="AutoShape 27">
              <a:extLst>
                <a:ext uri="{FF2B5EF4-FFF2-40B4-BE49-F238E27FC236}">
                  <a16:creationId xmlns:a16="http://schemas.microsoft.com/office/drawing/2014/main" id="{92F42A80-5884-4678-9B25-62B9DB470460}"/>
                </a:ext>
              </a:extLst>
            </p:cNvPr>
            <p:cNvSpPr>
              <a:spLocks noChangeArrowheads="1"/>
            </p:cNvSpPr>
            <p:nvPr/>
          </p:nvSpPr>
          <p:spPr bwMode="auto">
            <a:xfrm>
              <a:off x="3671888" y="1052513"/>
              <a:ext cx="1979612" cy="431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65880" tIns="32760" rIns="65880" bIns="3276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2800" b="1" dirty="0">
                  <a:solidFill>
                    <a:srgbClr val="FFFFFF"/>
                  </a:solidFill>
                </a:rPr>
                <a:t>ICF</a:t>
              </a:r>
            </a:p>
          </p:txBody>
        </p:sp>
        <p:sp>
          <p:nvSpPr>
            <p:cNvPr id="86" name="AutoShape 28">
              <a:extLst>
                <a:ext uri="{FF2B5EF4-FFF2-40B4-BE49-F238E27FC236}">
                  <a16:creationId xmlns:a16="http://schemas.microsoft.com/office/drawing/2014/main" id="{16A0E19E-9017-44DA-A5CB-1F33D31C4E6B}"/>
                </a:ext>
              </a:extLst>
            </p:cNvPr>
            <p:cNvSpPr>
              <a:spLocks noChangeArrowheads="1"/>
            </p:cNvSpPr>
            <p:nvPr/>
          </p:nvSpPr>
          <p:spPr bwMode="auto">
            <a:xfrm>
              <a:off x="468313" y="1700213"/>
              <a:ext cx="449897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87" name="AutoShape 29">
              <a:extLst>
                <a:ext uri="{FF2B5EF4-FFF2-40B4-BE49-F238E27FC236}">
                  <a16:creationId xmlns:a16="http://schemas.microsoft.com/office/drawing/2014/main" id="{AB60278D-61CA-4B8E-9CC5-45E3E18F1C59}"/>
                </a:ext>
              </a:extLst>
            </p:cNvPr>
            <p:cNvSpPr>
              <a:spLocks noChangeArrowheads="1"/>
            </p:cNvSpPr>
            <p:nvPr/>
          </p:nvSpPr>
          <p:spPr bwMode="auto">
            <a:xfrm>
              <a:off x="5256213" y="1700213"/>
              <a:ext cx="374332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88" name="AutoShape 30">
              <a:extLst>
                <a:ext uri="{FF2B5EF4-FFF2-40B4-BE49-F238E27FC236}">
                  <a16:creationId xmlns:a16="http://schemas.microsoft.com/office/drawing/2014/main" id="{DC81D9F8-BF4A-4E8A-A9B3-15C8781D0F02}"/>
                </a:ext>
              </a:extLst>
            </p:cNvPr>
            <p:cNvSpPr>
              <a:spLocks noChangeArrowheads="1"/>
            </p:cNvSpPr>
            <p:nvPr/>
          </p:nvSpPr>
          <p:spPr bwMode="auto">
            <a:xfrm>
              <a:off x="468313" y="2276475"/>
              <a:ext cx="24479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89" name="AutoShape 31">
              <a:extLst>
                <a:ext uri="{FF2B5EF4-FFF2-40B4-BE49-F238E27FC236}">
                  <a16:creationId xmlns:a16="http://schemas.microsoft.com/office/drawing/2014/main" id="{4C94544A-D556-474E-96FE-D425626B84C6}"/>
                </a:ext>
              </a:extLst>
            </p:cNvPr>
            <p:cNvSpPr>
              <a:spLocks noChangeArrowheads="1"/>
            </p:cNvSpPr>
            <p:nvPr/>
          </p:nvSpPr>
          <p:spPr bwMode="auto">
            <a:xfrm>
              <a:off x="2987675" y="2276475"/>
              <a:ext cx="1979613" cy="474663"/>
            </a:xfrm>
            <a:prstGeom prst="roundRect">
              <a:avLst>
                <a:gd name="adj" fmla="val 9449"/>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0" name="AutoShape 32">
              <a:extLst>
                <a:ext uri="{FF2B5EF4-FFF2-40B4-BE49-F238E27FC236}">
                  <a16:creationId xmlns:a16="http://schemas.microsoft.com/office/drawing/2014/main" id="{504E2C04-DCE5-43E2-8342-1CD62EB5A804}"/>
                </a:ext>
              </a:extLst>
            </p:cNvPr>
            <p:cNvSpPr>
              <a:spLocks noChangeArrowheads="1"/>
            </p:cNvSpPr>
            <p:nvPr/>
          </p:nvSpPr>
          <p:spPr bwMode="auto">
            <a:xfrm>
              <a:off x="5215334" y="2284479"/>
              <a:ext cx="1871662" cy="50323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1" name="AutoShape 33">
              <a:extLst>
                <a:ext uri="{FF2B5EF4-FFF2-40B4-BE49-F238E27FC236}">
                  <a16:creationId xmlns:a16="http://schemas.microsoft.com/office/drawing/2014/main" id="{5125D929-E3C9-42B7-9EF4-1BB923742C62}"/>
                </a:ext>
              </a:extLst>
            </p:cNvPr>
            <p:cNvSpPr>
              <a:spLocks noChangeArrowheads="1"/>
            </p:cNvSpPr>
            <p:nvPr/>
          </p:nvSpPr>
          <p:spPr bwMode="auto">
            <a:xfrm>
              <a:off x="7266061" y="2276475"/>
              <a:ext cx="18002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dirty="0">
                <a:solidFill>
                  <a:schemeClr val="tx1"/>
                </a:solidFill>
                <a:latin typeface="Arial" pitchFamily="34" charset="0"/>
              </a:endParaRPr>
            </a:p>
          </p:txBody>
        </p:sp>
        <p:cxnSp>
          <p:nvCxnSpPr>
            <p:cNvPr id="92" name="AutoShape 35">
              <a:extLst>
                <a:ext uri="{FF2B5EF4-FFF2-40B4-BE49-F238E27FC236}">
                  <a16:creationId xmlns:a16="http://schemas.microsoft.com/office/drawing/2014/main" id="{A7002170-650C-4624-92FF-9DC5B9A35397}"/>
                </a:ext>
              </a:extLst>
            </p:cNvPr>
            <p:cNvCxnSpPr>
              <a:cxnSpLocks noChangeShapeType="1"/>
              <a:stCxn id="95" idx="0"/>
            </p:cNvCxnSpPr>
            <p:nvPr/>
          </p:nvCxnSpPr>
          <p:spPr bwMode="auto">
            <a:xfrm rot="16200000" flipV="1">
              <a:off x="6214287" y="695641"/>
              <a:ext cx="403224" cy="1520194"/>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93" name="AutoShape 36">
              <a:extLst>
                <a:ext uri="{FF2B5EF4-FFF2-40B4-BE49-F238E27FC236}">
                  <a16:creationId xmlns:a16="http://schemas.microsoft.com/office/drawing/2014/main" id="{6BC21476-1135-4EF1-B5D6-0EEACD04B7A9}"/>
                </a:ext>
              </a:extLst>
            </p:cNvPr>
            <p:cNvSpPr>
              <a:spLocks noChangeArrowheads="1"/>
            </p:cNvSpPr>
            <p:nvPr/>
          </p:nvSpPr>
          <p:spPr bwMode="auto">
            <a:xfrm>
              <a:off x="1763713" y="2924175"/>
              <a:ext cx="1150937" cy="330200"/>
            </a:xfrm>
            <a:prstGeom prst="roundRect">
              <a:avLst>
                <a:gd name="adj" fmla="val 16829"/>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94" name="Text Box 38">
              <a:extLst>
                <a:ext uri="{FF2B5EF4-FFF2-40B4-BE49-F238E27FC236}">
                  <a16:creationId xmlns:a16="http://schemas.microsoft.com/office/drawing/2014/main" id="{C2A2BFE2-6AFD-4A06-843D-B8DD21C34E78}"/>
                </a:ext>
              </a:extLst>
            </p:cNvPr>
            <p:cNvSpPr txBox="1">
              <a:spLocks noChangeArrowheads="1"/>
            </p:cNvSpPr>
            <p:nvPr/>
          </p:nvSpPr>
          <p:spPr bwMode="auto">
            <a:xfrm>
              <a:off x="900113" y="1663700"/>
              <a:ext cx="3743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dirty="0" err="1">
                  <a:solidFill>
                    <a:srgbClr val="FFFFFF"/>
                  </a:solidFill>
                  <a:ea typeface="Arial Unicode MS" pitchFamily="34" charset="-128"/>
                  <a:cs typeface="Arial Unicode MS" pitchFamily="34" charset="-128"/>
                </a:rPr>
                <a:t>Funkcjonowanie</a:t>
              </a:r>
              <a:r>
                <a:rPr lang="de-CH" altLang="pl-PL" sz="1500" dirty="0">
                  <a:solidFill>
                    <a:srgbClr val="FFFFFF"/>
                  </a:solidFill>
                  <a:ea typeface="Arial Unicode MS" pitchFamily="34" charset="-128"/>
                  <a:cs typeface="Arial Unicode MS" pitchFamily="34" charset="-128"/>
                </a:rPr>
                <a:t> i </a:t>
              </a:r>
              <a:r>
                <a:rPr lang="de-CH" altLang="pl-PL" sz="1500" dirty="0" err="1">
                  <a:solidFill>
                    <a:srgbClr val="FFFFFF"/>
                  </a:solidFill>
                  <a:ea typeface="Arial Unicode MS" pitchFamily="34" charset="-128"/>
                  <a:cs typeface="Arial Unicode MS" pitchFamily="34" charset="-128"/>
                </a:rPr>
                <a:t>niepełnosprawność</a:t>
              </a:r>
              <a:endParaRPr lang="de-CH" altLang="pl-PL" sz="1500" dirty="0">
                <a:solidFill>
                  <a:srgbClr val="FFFFFF"/>
                </a:solidFill>
                <a:ea typeface="Arial Unicode MS" pitchFamily="34" charset="-128"/>
                <a:cs typeface="Arial Unicode MS" pitchFamily="34" charset="-128"/>
              </a:endParaRPr>
            </a:p>
          </p:txBody>
        </p:sp>
        <p:sp>
          <p:nvSpPr>
            <p:cNvPr id="95" name="Text Box 39">
              <a:extLst>
                <a:ext uri="{FF2B5EF4-FFF2-40B4-BE49-F238E27FC236}">
                  <a16:creationId xmlns:a16="http://schemas.microsoft.com/office/drawing/2014/main" id="{C53F6502-C2C3-4CBE-8220-3AEB7825EB3E}"/>
                </a:ext>
              </a:extLst>
            </p:cNvPr>
            <p:cNvSpPr txBox="1">
              <a:spLocks noChangeArrowheads="1"/>
            </p:cNvSpPr>
            <p:nvPr/>
          </p:nvSpPr>
          <p:spPr bwMode="auto">
            <a:xfrm>
              <a:off x="5435004" y="1657350"/>
              <a:ext cx="3481984"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a:solidFill>
                    <a:srgbClr val="FFFFFF"/>
                  </a:solidFill>
                  <a:ea typeface="Arial Unicode MS" pitchFamily="34" charset="-128"/>
                  <a:cs typeface="Arial Unicode MS" pitchFamily="34" charset="-128"/>
                </a:rPr>
                <a:t>Czynniki kontekstowe</a:t>
              </a:r>
            </a:p>
          </p:txBody>
        </p:sp>
        <p:sp>
          <p:nvSpPr>
            <p:cNvPr id="96" name="Text Box 40">
              <a:extLst>
                <a:ext uri="{FF2B5EF4-FFF2-40B4-BE49-F238E27FC236}">
                  <a16:creationId xmlns:a16="http://schemas.microsoft.com/office/drawing/2014/main" id="{6FCEA468-1752-464C-9798-68A134DD3AC2}"/>
                </a:ext>
              </a:extLst>
            </p:cNvPr>
            <p:cNvSpPr txBox="1">
              <a:spLocks noChangeArrowheads="1"/>
            </p:cNvSpPr>
            <p:nvPr/>
          </p:nvSpPr>
          <p:spPr bwMode="auto">
            <a:xfrm>
              <a:off x="539750" y="2205038"/>
              <a:ext cx="2303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Funkcje i struktury ciała</a:t>
              </a:r>
              <a:endParaRPr lang="de-CH" altLang="pl-PL" sz="1600" dirty="0">
                <a:solidFill>
                  <a:srgbClr val="FFFFFF"/>
                </a:solidFill>
                <a:ea typeface="Arial Unicode MS" pitchFamily="34" charset="-128"/>
                <a:cs typeface="Arial Unicode MS" pitchFamily="34" charset="-128"/>
              </a:endParaRPr>
            </a:p>
          </p:txBody>
        </p:sp>
        <p:sp>
          <p:nvSpPr>
            <p:cNvPr id="97" name="Text Box 41">
              <a:extLst>
                <a:ext uri="{FF2B5EF4-FFF2-40B4-BE49-F238E27FC236}">
                  <a16:creationId xmlns:a16="http://schemas.microsoft.com/office/drawing/2014/main" id="{89CCB663-CDAC-4834-B8E4-6B3C6FE236C3}"/>
                </a:ext>
              </a:extLst>
            </p:cNvPr>
            <p:cNvSpPr txBox="1">
              <a:spLocks noChangeArrowheads="1"/>
            </p:cNvSpPr>
            <p:nvPr/>
          </p:nvSpPr>
          <p:spPr bwMode="auto">
            <a:xfrm>
              <a:off x="2911872" y="2185922"/>
              <a:ext cx="230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Aktywność i uczestniczenie</a:t>
              </a:r>
              <a:endParaRPr lang="de-CH" altLang="pl-PL" sz="1600" dirty="0">
                <a:solidFill>
                  <a:srgbClr val="FFFFFF"/>
                </a:solidFill>
                <a:ea typeface="Arial Unicode MS" pitchFamily="34" charset="-128"/>
                <a:cs typeface="Arial Unicode MS" pitchFamily="34" charset="-128"/>
              </a:endParaRPr>
            </a:p>
          </p:txBody>
        </p:sp>
        <p:sp>
          <p:nvSpPr>
            <p:cNvPr id="98" name="Text Box 42">
              <a:extLst>
                <a:ext uri="{FF2B5EF4-FFF2-40B4-BE49-F238E27FC236}">
                  <a16:creationId xmlns:a16="http://schemas.microsoft.com/office/drawing/2014/main" id="{CBC851FC-2922-4781-ADAA-799A69929E3D}"/>
                </a:ext>
              </a:extLst>
            </p:cNvPr>
            <p:cNvSpPr txBox="1">
              <a:spLocks noChangeArrowheads="1"/>
            </p:cNvSpPr>
            <p:nvPr/>
          </p:nvSpPr>
          <p:spPr bwMode="auto">
            <a:xfrm>
              <a:off x="5090392" y="2224597"/>
              <a:ext cx="230346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de-CH" altLang="pl-PL" sz="1600" dirty="0" err="1">
                  <a:solidFill>
                    <a:srgbClr val="FFFFFF"/>
                  </a:solidFill>
                  <a:ea typeface="Arial Unicode MS" pitchFamily="34" charset="-128"/>
                  <a:cs typeface="Arial Unicode MS" pitchFamily="34" charset="-128"/>
                </a:rPr>
                <a:t>środowiskowe</a:t>
              </a:r>
              <a:endParaRPr lang="de-CH" altLang="pl-PL" sz="1600" dirty="0">
                <a:solidFill>
                  <a:srgbClr val="FFFFFF"/>
                </a:solidFill>
                <a:ea typeface="Arial Unicode MS" pitchFamily="34" charset="-128"/>
                <a:cs typeface="Arial Unicode MS" pitchFamily="34" charset="-128"/>
              </a:endParaRPr>
            </a:p>
          </p:txBody>
        </p:sp>
        <p:sp>
          <p:nvSpPr>
            <p:cNvPr id="99" name="Text Box 43">
              <a:extLst>
                <a:ext uri="{FF2B5EF4-FFF2-40B4-BE49-F238E27FC236}">
                  <a16:creationId xmlns:a16="http://schemas.microsoft.com/office/drawing/2014/main" id="{9FEDBB68-0F37-4B86-B557-26FCE9C1CF8E}"/>
                </a:ext>
              </a:extLst>
            </p:cNvPr>
            <p:cNvSpPr txBox="1">
              <a:spLocks noChangeArrowheads="1"/>
            </p:cNvSpPr>
            <p:nvPr/>
          </p:nvSpPr>
          <p:spPr bwMode="auto">
            <a:xfrm>
              <a:off x="7266060" y="2224179"/>
              <a:ext cx="18002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pl-PL" altLang="pl-PL" sz="1600" dirty="0">
                  <a:solidFill>
                    <a:srgbClr val="FFFFFF"/>
                  </a:solidFill>
                  <a:ea typeface="Arial Unicode MS" pitchFamily="34" charset="-128"/>
                  <a:cs typeface="Arial Unicode MS" pitchFamily="34" charset="-128"/>
                </a:rPr>
                <a:t>osobowe</a:t>
              </a:r>
              <a:endParaRPr lang="de-CH" altLang="pl-PL" sz="1600" dirty="0">
                <a:solidFill>
                  <a:srgbClr val="FFFFFF"/>
                </a:solidFill>
                <a:ea typeface="Arial Unicode MS" pitchFamily="34" charset="-128"/>
                <a:cs typeface="Arial Unicode MS" pitchFamily="34" charset="-128"/>
              </a:endParaRPr>
            </a:p>
          </p:txBody>
        </p:sp>
        <p:sp>
          <p:nvSpPr>
            <p:cNvPr id="100" name="Text Box 45">
              <a:extLst>
                <a:ext uri="{FF2B5EF4-FFF2-40B4-BE49-F238E27FC236}">
                  <a16:creationId xmlns:a16="http://schemas.microsoft.com/office/drawing/2014/main" id="{4351F454-3880-47DF-AB1E-9D27D1EE773B}"/>
                </a:ext>
              </a:extLst>
            </p:cNvPr>
            <p:cNvSpPr txBox="1">
              <a:spLocks noChangeArrowheads="1"/>
            </p:cNvSpPr>
            <p:nvPr/>
          </p:nvSpPr>
          <p:spPr bwMode="auto">
            <a:xfrm>
              <a:off x="1763713" y="2852936"/>
              <a:ext cx="115093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Struktury</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de-CH" altLang="pl-PL" sz="1100" b="1" dirty="0" err="1">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cxnSp>
          <p:nvCxnSpPr>
            <p:cNvPr id="101" name="AutoShape 35">
              <a:extLst>
                <a:ext uri="{FF2B5EF4-FFF2-40B4-BE49-F238E27FC236}">
                  <a16:creationId xmlns:a16="http://schemas.microsoft.com/office/drawing/2014/main" id="{A673D68C-8934-4E9C-B196-AC25926CA221}"/>
                </a:ext>
              </a:extLst>
            </p:cNvPr>
            <p:cNvCxnSpPr>
              <a:cxnSpLocks noChangeShapeType="1"/>
              <a:stCxn id="94" idx="0"/>
            </p:cNvCxnSpPr>
            <p:nvPr/>
          </p:nvCxnSpPr>
          <p:spPr bwMode="auto">
            <a:xfrm rot="5400000" flipH="1" flipV="1">
              <a:off x="3017708" y="1009520"/>
              <a:ext cx="408249" cy="900112"/>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102" name="AutoShape 37">
              <a:extLst>
                <a:ext uri="{FF2B5EF4-FFF2-40B4-BE49-F238E27FC236}">
                  <a16:creationId xmlns:a16="http://schemas.microsoft.com/office/drawing/2014/main" id="{6C88BBB6-77A7-4C0B-B626-6324A7B8755F}"/>
                </a:ext>
              </a:extLst>
            </p:cNvPr>
            <p:cNvSpPr>
              <a:spLocks noChangeArrowheads="1"/>
            </p:cNvSpPr>
            <p:nvPr/>
          </p:nvSpPr>
          <p:spPr bwMode="auto">
            <a:xfrm>
              <a:off x="447675" y="2903538"/>
              <a:ext cx="1223963" cy="330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103" name="Text Box 44">
              <a:extLst>
                <a:ext uri="{FF2B5EF4-FFF2-40B4-BE49-F238E27FC236}">
                  <a16:creationId xmlns:a16="http://schemas.microsoft.com/office/drawing/2014/main" id="{51AD81A8-F082-495F-A383-99A6BD0237A5}"/>
                </a:ext>
              </a:extLst>
            </p:cNvPr>
            <p:cNvSpPr txBox="1">
              <a:spLocks noChangeArrowheads="1"/>
            </p:cNvSpPr>
            <p:nvPr/>
          </p:nvSpPr>
          <p:spPr bwMode="auto">
            <a:xfrm>
              <a:off x="465233" y="2836716"/>
              <a:ext cx="1206405"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Funkcje</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pl-PL" altLang="pl-PL" sz="1100" b="1" dirty="0">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1809750" y="1052514"/>
            <a:ext cx="8496300" cy="4968875"/>
          </a:xfrm>
          <a:prstGeom prst="rect">
            <a:avLst/>
          </a:prstGeom>
          <a:noFill/>
          <a:ln w="9525">
            <a:noFill/>
            <a:round/>
            <a:headEnd/>
            <a:tailEnd/>
          </a:ln>
          <a:effectLst/>
        </p:spPr>
        <p:txBody>
          <a:bodyPr/>
          <a:lstStyle/>
          <a:p>
            <a:pPr algn="ctr" eaLnBrk="1" hangingPunct="1">
              <a:buClr>
                <a:srgbClr val="000000"/>
              </a:buClr>
              <a:buSzPct val="100000"/>
              <a:buFont typeface="Times New Roman" pitchFamily="16" charset="0"/>
              <a:buNone/>
              <a:defRPr/>
            </a:pPr>
            <a:r>
              <a:rPr lang="en-US" dirty="0" err="1">
                <a:solidFill>
                  <a:srgbClr val="4D4D4D"/>
                </a:solidFill>
                <a:latin typeface="Verdana" pitchFamily="32" charset="0"/>
                <a:ea typeface="MS Gothic" charset="0"/>
              </a:rPr>
              <a:t>Każda</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kategoria</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drugiego</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trzeciego</a:t>
            </a:r>
            <a:r>
              <a:rPr lang="en-US" dirty="0">
                <a:solidFill>
                  <a:srgbClr val="4D4D4D"/>
                </a:solidFill>
                <a:latin typeface="Verdana" pitchFamily="32" charset="0"/>
                <a:ea typeface="MS Gothic" charset="0"/>
              </a:rPr>
              <a:t> i </a:t>
            </a:r>
            <a:r>
              <a:rPr lang="en-US" dirty="0" err="1">
                <a:solidFill>
                  <a:srgbClr val="4D4D4D"/>
                </a:solidFill>
                <a:latin typeface="Verdana" pitchFamily="32" charset="0"/>
                <a:ea typeface="MS Gothic" charset="0"/>
              </a:rPr>
              <a:t>czwartego</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stopnia</a:t>
            </a:r>
            <a:r>
              <a:rPr lang="en-US" dirty="0">
                <a:solidFill>
                  <a:srgbClr val="4D4D4D"/>
                </a:solidFill>
                <a:latin typeface="Verdana" pitchFamily="32" charset="0"/>
                <a:ea typeface="MS Gothic" charset="0"/>
              </a:rPr>
              <a:t>) </a:t>
            </a:r>
            <a:r>
              <a:rPr lang="pl-PL" dirty="0">
                <a:solidFill>
                  <a:srgbClr val="4D4D4D"/>
                </a:solidFill>
                <a:latin typeface="Verdana" pitchFamily="32" charset="0"/>
                <a:ea typeface="MS Gothic" charset="0"/>
              </a:rPr>
              <a:t>posiada</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swoją</a:t>
            </a:r>
            <a:r>
              <a:rPr lang="en-US" dirty="0">
                <a:solidFill>
                  <a:srgbClr val="4D4D4D"/>
                </a:solidFill>
                <a:latin typeface="Verdana" pitchFamily="32" charset="0"/>
                <a:ea typeface="MS Gothic" charset="0"/>
              </a:rPr>
              <a:t> </a:t>
            </a:r>
            <a:r>
              <a:rPr lang="en-US" b="1" dirty="0" err="1">
                <a:solidFill>
                  <a:srgbClr val="4D4D4D"/>
                </a:solidFill>
                <a:latin typeface="Verdana" pitchFamily="32" charset="0"/>
                <a:ea typeface="MS Gothic" charset="0"/>
              </a:rPr>
              <a:t>definicję</a:t>
            </a:r>
            <a:r>
              <a:rPr lang="en-US" dirty="0">
                <a:solidFill>
                  <a:srgbClr val="4D4D4D"/>
                </a:solidFill>
                <a:latin typeface="Verdana" pitchFamily="32" charset="0"/>
                <a:ea typeface="MS Gothic" charset="0"/>
              </a:rPr>
              <a:t> (</a:t>
            </a:r>
            <a:r>
              <a:rPr lang="pl-PL" dirty="0">
                <a:solidFill>
                  <a:srgbClr val="4D4D4D"/>
                </a:solidFill>
                <a:latin typeface="Verdana" pitchFamily="32" charset="0"/>
                <a:ea typeface="MS Gothic" charset="0"/>
              </a:rPr>
              <a:t>z wyjątkiem</a:t>
            </a:r>
            <a:r>
              <a:rPr lang="en-US" dirty="0">
                <a:solidFill>
                  <a:srgbClr val="4D4D4D"/>
                </a:solidFill>
                <a:latin typeface="Verdana" pitchFamily="32" charset="0"/>
                <a:ea typeface="MS Gothic" charset="0"/>
              </a:rPr>
              <a:t> </a:t>
            </a:r>
            <a:r>
              <a:rPr lang="pl-PL" dirty="0">
                <a:solidFill>
                  <a:srgbClr val="4D4D4D"/>
                </a:solidFill>
                <a:latin typeface="Verdana" pitchFamily="32" charset="0"/>
                <a:ea typeface="MS Gothic" charset="0"/>
              </a:rPr>
              <a:t>kategorii</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Struktur</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ciała</a:t>
            </a:r>
            <a:r>
              <a:rPr lang="en-US" dirty="0">
                <a:solidFill>
                  <a:srgbClr val="4D4D4D"/>
                </a:solidFill>
                <a:latin typeface="Verdana" pitchFamily="32" charset="0"/>
                <a:ea typeface="MS Gothic" charset="0"/>
              </a:rPr>
              <a:t>) </a:t>
            </a:r>
            <a:r>
              <a:rPr lang="en-US" dirty="0" err="1">
                <a:solidFill>
                  <a:srgbClr val="4D4D4D"/>
                </a:solidFill>
                <a:latin typeface="Verdana" pitchFamily="32" charset="0"/>
                <a:ea typeface="MS Gothic" charset="0"/>
              </a:rPr>
              <a:t>oraz</a:t>
            </a:r>
            <a:r>
              <a:rPr lang="en-US" dirty="0">
                <a:solidFill>
                  <a:srgbClr val="4D4D4D"/>
                </a:solidFill>
                <a:latin typeface="Verdana" pitchFamily="32" charset="0"/>
                <a:ea typeface="MS Gothic" charset="0"/>
              </a:rPr>
              <a:t> </a:t>
            </a:r>
            <a:r>
              <a:rPr lang="en-US" b="1" dirty="0" err="1">
                <a:solidFill>
                  <a:srgbClr val="4D4D4D"/>
                </a:solidFill>
                <a:latin typeface="Verdana" pitchFamily="32" charset="0"/>
                <a:ea typeface="MS Gothic" charset="0"/>
              </a:rPr>
              <a:t>kryteria</a:t>
            </a:r>
            <a:r>
              <a:rPr lang="en-US" b="1" dirty="0">
                <a:solidFill>
                  <a:srgbClr val="4D4D4D"/>
                </a:solidFill>
                <a:latin typeface="Verdana" pitchFamily="32" charset="0"/>
                <a:ea typeface="MS Gothic" charset="0"/>
              </a:rPr>
              <a:t> </a:t>
            </a:r>
            <a:r>
              <a:rPr lang="en-US" b="1" dirty="0" err="1">
                <a:solidFill>
                  <a:srgbClr val="4D4D4D"/>
                </a:solidFill>
                <a:latin typeface="Verdana" pitchFamily="32" charset="0"/>
                <a:ea typeface="MS Gothic" charset="0"/>
              </a:rPr>
              <a:t>włączenia</a:t>
            </a:r>
            <a:r>
              <a:rPr lang="en-US" b="1" dirty="0">
                <a:solidFill>
                  <a:srgbClr val="4D4D4D"/>
                </a:solidFill>
                <a:latin typeface="Verdana" pitchFamily="32" charset="0"/>
                <a:ea typeface="MS Gothic" charset="0"/>
              </a:rPr>
              <a:t> </a:t>
            </a:r>
            <a:r>
              <a:rPr lang="en-US" b="1" dirty="0" err="1">
                <a:solidFill>
                  <a:srgbClr val="4D4D4D"/>
                </a:solidFill>
                <a:latin typeface="Verdana" pitchFamily="32" charset="0"/>
                <a:ea typeface="MS Gothic" charset="0"/>
              </a:rPr>
              <a:t>i</a:t>
            </a:r>
            <a:r>
              <a:rPr lang="en-US" b="1" dirty="0">
                <a:solidFill>
                  <a:srgbClr val="4D4D4D"/>
                </a:solidFill>
                <a:latin typeface="Verdana" pitchFamily="32" charset="0"/>
                <a:ea typeface="MS Gothic" charset="0"/>
              </a:rPr>
              <a:t> </a:t>
            </a:r>
            <a:r>
              <a:rPr lang="en-US" b="1" dirty="0" err="1">
                <a:solidFill>
                  <a:srgbClr val="4D4D4D"/>
                </a:solidFill>
                <a:latin typeface="Verdana" pitchFamily="32" charset="0"/>
                <a:ea typeface="MS Gothic" charset="0"/>
              </a:rPr>
              <a:t>wyłączenia</a:t>
            </a:r>
            <a:r>
              <a:rPr lang="en-US" b="1" dirty="0">
                <a:solidFill>
                  <a:srgbClr val="4D4D4D"/>
                </a:solidFill>
                <a:latin typeface="Verdana" pitchFamily="32" charset="0"/>
                <a:ea typeface="MS Gothic" charset="0"/>
              </a:rPr>
              <a:t>.</a:t>
            </a:r>
            <a:r>
              <a:rPr lang="pl-PL" b="1" dirty="0">
                <a:solidFill>
                  <a:srgbClr val="4D4D4D"/>
                </a:solidFill>
                <a:latin typeface="Verdana" pitchFamily="32" charset="0"/>
                <a:ea typeface="MS Gothic" charset="0"/>
              </a:rPr>
              <a:t> </a:t>
            </a:r>
          </a:p>
          <a:p>
            <a:pPr eaLnBrk="1" hangingPunct="1">
              <a:buClr>
                <a:srgbClr val="000000"/>
              </a:buClr>
              <a:buSzPct val="100000"/>
              <a:buFont typeface="Times New Roman" pitchFamily="16" charset="0"/>
              <a:buNone/>
              <a:defRPr/>
            </a:pPr>
            <a:endParaRPr lang="pl-PL" sz="1600" b="1" i="1" dirty="0"/>
          </a:p>
          <a:p>
            <a:pPr eaLnBrk="1" hangingPunct="1">
              <a:buClr>
                <a:srgbClr val="000000"/>
              </a:buClr>
              <a:buSzPct val="100000"/>
              <a:buFont typeface="Times New Roman" pitchFamily="16" charset="0"/>
              <a:buNone/>
              <a:defRPr/>
            </a:pPr>
            <a:endParaRPr lang="pl-PL" sz="1600" b="1" i="1" dirty="0"/>
          </a:p>
          <a:p>
            <a:pPr eaLnBrk="1" hangingPunct="1">
              <a:buClr>
                <a:srgbClr val="000000"/>
              </a:buClr>
              <a:buSzPct val="100000"/>
              <a:buFont typeface="Times New Roman" pitchFamily="16" charset="0"/>
              <a:buNone/>
              <a:defRPr/>
            </a:pPr>
            <a:r>
              <a:rPr lang="pl-PL" sz="1600" b="1" i="1" dirty="0"/>
              <a:t>Przykład: d510 Mycie się</a:t>
            </a:r>
          </a:p>
          <a:p>
            <a:pPr eaLnBrk="1" hangingPunct="1">
              <a:buClr>
                <a:srgbClr val="000000"/>
              </a:buClr>
              <a:buSzPct val="100000"/>
              <a:buFont typeface="Times New Roman" pitchFamily="16" charset="0"/>
              <a:buNone/>
              <a:defRPr/>
            </a:pPr>
            <a:endParaRPr lang="pl-PL" sz="1600" dirty="0"/>
          </a:p>
          <a:p>
            <a:pPr algn="just" eaLnBrk="1" hangingPunct="1">
              <a:buClr>
                <a:srgbClr val="000000"/>
              </a:buClr>
              <a:buSzPct val="100000"/>
              <a:buFont typeface="Times New Roman" pitchFamily="16" charset="0"/>
              <a:buNone/>
              <a:defRPr/>
            </a:pPr>
            <a:r>
              <a:rPr lang="pl-PL" sz="1600" i="1" dirty="0"/>
              <a:t>„Mycie i suszenie całego ciała lub części ciała z użyciem wody i odpowiednich czyszczących i suszących środków i sposobów jak np. kąpanie się, branie prysznica, mycie rąk i stóp, twarzy i włosów i wycieranie się ręcznikiem”</a:t>
            </a:r>
            <a:endParaRPr lang="pl-PL" sz="1600" dirty="0"/>
          </a:p>
          <a:p>
            <a:pPr algn="just" eaLnBrk="1" hangingPunct="1">
              <a:buClr>
                <a:srgbClr val="000000"/>
              </a:buClr>
              <a:buSzPct val="100000"/>
              <a:buFont typeface="Times New Roman" pitchFamily="16" charset="0"/>
              <a:buNone/>
              <a:defRPr/>
            </a:pPr>
            <a:endParaRPr lang="pl-PL" sz="1600" i="1" dirty="0"/>
          </a:p>
          <a:p>
            <a:pPr eaLnBrk="1" hangingPunct="1">
              <a:buClr>
                <a:srgbClr val="000000"/>
              </a:buClr>
              <a:buSzPct val="100000"/>
              <a:buFont typeface="Times New Roman" pitchFamily="16" charset="0"/>
              <a:buNone/>
              <a:defRPr/>
            </a:pPr>
            <a:r>
              <a:rPr lang="pl-PL" sz="1600" b="1" i="1" dirty="0"/>
              <a:t>Obejmuje: </a:t>
            </a:r>
            <a:r>
              <a:rPr lang="pl-PL" sz="1600" i="1" dirty="0"/>
              <a:t>mycie części ciała, mycie całego ciała, osuszanie się</a:t>
            </a:r>
            <a:endParaRPr lang="pl-PL" sz="1600" dirty="0"/>
          </a:p>
          <a:p>
            <a:pPr eaLnBrk="1" hangingPunct="1">
              <a:buClr>
                <a:srgbClr val="000000"/>
              </a:buClr>
              <a:buSzPct val="100000"/>
              <a:buFont typeface="Times New Roman" pitchFamily="16" charset="0"/>
              <a:buNone/>
              <a:defRPr/>
            </a:pPr>
            <a:endParaRPr lang="pl-PL" sz="1600" i="1" dirty="0"/>
          </a:p>
          <a:p>
            <a:pPr algn="just" eaLnBrk="1" hangingPunct="1">
              <a:buClr>
                <a:srgbClr val="000000"/>
              </a:buClr>
              <a:buSzPct val="100000"/>
              <a:buFont typeface="Times New Roman" pitchFamily="16" charset="0"/>
              <a:buNone/>
              <a:defRPr/>
            </a:pPr>
            <a:r>
              <a:rPr lang="pl-PL" sz="1600" b="1" i="1" dirty="0"/>
              <a:t>Nie obejmuje:</a:t>
            </a:r>
            <a:r>
              <a:rPr lang="pl-PL" sz="1600" i="1" dirty="0"/>
              <a:t> pielęgnowanie poszczególnych części ciała i korzystanie z toalety</a:t>
            </a:r>
            <a:endParaRPr lang="pl-PL" sz="1600" dirty="0"/>
          </a:p>
          <a:p>
            <a:pPr>
              <a:lnSpc>
                <a:spcPct val="90000"/>
              </a:lnSpc>
              <a:spcBef>
                <a:spcPts val="4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b="1" dirty="0">
              <a:latin typeface="Verdana" pitchFamily="32" charset="0"/>
              <a:ea typeface="MS Gothic" charset="0"/>
            </a:endParaRPr>
          </a:p>
          <a:p>
            <a:pPr>
              <a:lnSpc>
                <a:spcPct val="90000"/>
              </a:lnSpc>
              <a:spcBef>
                <a:spcPts val="4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l-PL" b="1" dirty="0">
              <a:solidFill>
                <a:srgbClr val="4D4D4D"/>
              </a:solidFill>
              <a:latin typeface="Verdana" pitchFamily="32" charset="0"/>
              <a:ea typeface="MS Gothic" charset="0"/>
            </a:endParaRPr>
          </a:p>
          <a:p>
            <a:pPr>
              <a:lnSpc>
                <a:spcPct val="90000"/>
              </a:lnSpc>
              <a:spcBef>
                <a:spcPts val="450"/>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b="1" dirty="0">
              <a:solidFill>
                <a:srgbClr val="4D4D4D"/>
              </a:solidFill>
              <a:latin typeface="Verdana" pitchFamily="32" charset="0"/>
              <a:ea typeface="MS Gothic" charset="0"/>
            </a:endParaRPr>
          </a:p>
        </p:txBody>
      </p:sp>
      <p:sp>
        <p:nvSpPr>
          <p:cNvPr id="33795" name="Text Box 2"/>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r" eaLnBrk="1" hangingPunct="1">
              <a:spcBef>
                <a:spcPct val="0"/>
              </a:spcBef>
              <a:buClr>
                <a:srgbClr val="000000"/>
              </a:buClr>
              <a:buFont typeface="Times New Roman" pitchFamily="18" charset="0"/>
              <a:buNone/>
            </a:pPr>
            <a:fld id="{5CE0EA95-4BE9-4FA9-A35F-7F7551673FAE}" type="slidenum">
              <a:rPr lang="de-CH" altLang="pl-PL" sz="1200" b="1"/>
              <a:pPr algn="r" eaLnBrk="1" hangingPunct="1">
                <a:spcBef>
                  <a:spcPct val="0"/>
                </a:spcBef>
                <a:buClr>
                  <a:srgbClr val="000000"/>
                </a:buClr>
                <a:buFont typeface="Times New Roman" pitchFamily="18" charset="0"/>
                <a:buNone/>
              </a:pPr>
              <a:t>25</a:t>
            </a:fld>
            <a:endParaRPr lang="de-CH" altLang="pl-PL" sz="1200" b="1"/>
          </a:p>
        </p:txBody>
      </p:sp>
      <p:sp>
        <p:nvSpPr>
          <p:cNvPr id="33796" name="Text Box 3"/>
          <p:cNvSpPr txBox="1">
            <a:spLocks noChangeArrowheads="1"/>
          </p:cNvSpPr>
          <p:nvPr/>
        </p:nvSpPr>
        <p:spPr bwMode="auto">
          <a:xfrm>
            <a:off x="1738314" y="-142875"/>
            <a:ext cx="8715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1800" b="1" dirty="0" err="1">
                <a:solidFill>
                  <a:schemeClr val="tx1"/>
                </a:solidFill>
              </a:rPr>
              <a:t>Struktura</a:t>
            </a:r>
            <a:r>
              <a:rPr lang="de-CH" altLang="pl-PL" sz="1800" b="1" dirty="0">
                <a:solidFill>
                  <a:schemeClr val="tx1"/>
                </a:solidFill>
              </a:rPr>
              <a:t> i </a:t>
            </a:r>
            <a:r>
              <a:rPr lang="de-CH" altLang="pl-PL" sz="1800" b="1" dirty="0" err="1">
                <a:solidFill>
                  <a:schemeClr val="tx1"/>
                </a:solidFill>
              </a:rPr>
              <a:t>kody</a:t>
            </a:r>
            <a:r>
              <a:rPr lang="de-CH" altLang="pl-PL" sz="1800" b="1" dirty="0">
                <a:solidFill>
                  <a:schemeClr val="tx1"/>
                </a:solidFill>
              </a:rPr>
              <a:t> ICF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108545">
                                            <p:txEl>
                                              <p:pRg st="0" end="0"/>
                                            </p:txEl>
                                          </p:spTgt>
                                        </p:tgtEl>
                                        <p:attrNameLst>
                                          <p:attrName>style.visibility</p:attrName>
                                        </p:attrNameLst>
                                      </p:cBhvr>
                                      <p:to>
                                        <p:strVal val="visible"/>
                                      </p:to>
                                    </p:set>
                                    <p:animEffect transition="in" filter="fade">
                                      <p:cBhvr additive="repl">
                                        <p:cTn id="7" dur="1000"/>
                                        <p:tgtEl>
                                          <p:spTgt spid="108545">
                                            <p:txEl>
                                              <p:pRg st="0" end="0"/>
                                            </p:txEl>
                                          </p:spTgt>
                                        </p:tgtEl>
                                      </p:cBhvr>
                                    </p:animEffect>
                                  </p:childTnLst>
                                </p:cTn>
                              </p:par>
                            </p:childTnLst>
                          </p:cTn>
                        </p:par>
                        <p:par>
                          <p:cTn id="8" fill="hold" nodeType="withGroup">
                            <p:stCondLst>
                              <p:cond delay="1000"/>
                            </p:stCondLst>
                            <p:childTnLst>
                              <p:par>
                                <p:cTn id="9" presetID="10" presetClass="entr" fill="hold" nodeType="afterEffect">
                                  <p:stCondLst>
                                    <p:cond delay="0"/>
                                  </p:stCondLst>
                                  <p:childTnLst>
                                    <p:set>
                                      <p:cBhvr additive="repl">
                                        <p:cTn id="10" dur="1" fill="hold">
                                          <p:stCondLst>
                                            <p:cond delay="0"/>
                                          </p:stCondLst>
                                        </p:cTn>
                                        <p:tgtEl>
                                          <p:spTgt spid="108545">
                                            <p:txEl>
                                              <p:pRg st="3" end="3"/>
                                            </p:txEl>
                                          </p:spTgt>
                                        </p:tgtEl>
                                        <p:attrNameLst>
                                          <p:attrName>style.visibility</p:attrName>
                                        </p:attrNameLst>
                                      </p:cBhvr>
                                      <p:to>
                                        <p:strVal val="visible"/>
                                      </p:to>
                                    </p:set>
                                    <p:animEffect transition="in" filter="fade">
                                      <p:cBhvr additive="repl">
                                        <p:cTn id="11" dur="1000"/>
                                        <p:tgtEl>
                                          <p:spTgt spid="108545">
                                            <p:txEl>
                                              <p:pRg st="3" end="3"/>
                                            </p:txEl>
                                          </p:spTgt>
                                        </p:tgtEl>
                                      </p:cBhvr>
                                    </p:animEffect>
                                  </p:childTnLst>
                                </p:cTn>
                              </p:par>
                            </p:childTnLst>
                          </p:cTn>
                        </p:par>
                        <p:par>
                          <p:cTn id="12" fill="hold" nodeType="withGroup">
                            <p:stCondLst>
                              <p:cond delay="2000"/>
                            </p:stCondLst>
                            <p:childTnLst>
                              <p:par>
                                <p:cTn id="13" presetID="10" presetClass="entr" fill="hold" nodeType="afterEffect">
                                  <p:stCondLst>
                                    <p:cond delay="0"/>
                                  </p:stCondLst>
                                  <p:childTnLst>
                                    <p:set>
                                      <p:cBhvr additive="repl">
                                        <p:cTn id="14" dur="1" fill="hold">
                                          <p:stCondLst>
                                            <p:cond delay="0"/>
                                          </p:stCondLst>
                                        </p:cTn>
                                        <p:tgtEl>
                                          <p:spTgt spid="108545">
                                            <p:txEl>
                                              <p:pRg st="5" end="5"/>
                                            </p:txEl>
                                          </p:spTgt>
                                        </p:tgtEl>
                                        <p:attrNameLst>
                                          <p:attrName>style.visibility</p:attrName>
                                        </p:attrNameLst>
                                      </p:cBhvr>
                                      <p:to>
                                        <p:strVal val="visible"/>
                                      </p:to>
                                    </p:set>
                                    <p:animEffect transition="in" filter="fade">
                                      <p:cBhvr additive="repl">
                                        <p:cTn id="15" dur="1000"/>
                                        <p:tgtEl>
                                          <p:spTgt spid="108545">
                                            <p:txEl>
                                              <p:pRg st="5" end="5"/>
                                            </p:txEl>
                                          </p:spTgt>
                                        </p:tgtEl>
                                      </p:cBhvr>
                                    </p:animEffect>
                                  </p:childTnLst>
                                </p:cTn>
                              </p:par>
                            </p:childTnLst>
                          </p:cTn>
                        </p:par>
                        <p:par>
                          <p:cTn id="16" fill="hold" nodeType="withGroup">
                            <p:stCondLst>
                              <p:cond delay="3000"/>
                            </p:stCondLst>
                            <p:childTnLst>
                              <p:par>
                                <p:cTn id="17" presetID="10" presetClass="entr" fill="hold" nodeType="afterEffect">
                                  <p:stCondLst>
                                    <p:cond delay="0"/>
                                  </p:stCondLst>
                                  <p:childTnLst>
                                    <p:set>
                                      <p:cBhvr additive="repl">
                                        <p:cTn id="18" dur="1" fill="hold">
                                          <p:stCondLst>
                                            <p:cond delay="0"/>
                                          </p:stCondLst>
                                        </p:cTn>
                                        <p:tgtEl>
                                          <p:spTgt spid="108545">
                                            <p:txEl>
                                              <p:pRg st="7" end="7"/>
                                            </p:txEl>
                                          </p:spTgt>
                                        </p:tgtEl>
                                        <p:attrNameLst>
                                          <p:attrName>style.visibility</p:attrName>
                                        </p:attrNameLst>
                                      </p:cBhvr>
                                      <p:to>
                                        <p:strVal val="visible"/>
                                      </p:to>
                                    </p:set>
                                    <p:animEffect transition="in" filter="fade">
                                      <p:cBhvr additive="repl">
                                        <p:cTn id="19" dur="1000"/>
                                        <p:tgtEl>
                                          <p:spTgt spid="108545">
                                            <p:txEl>
                                              <p:pRg st="7" end="7"/>
                                            </p:txEl>
                                          </p:spTgt>
                                        </p:tgtEl>
                                      </p:cBhvr>
                                    </p:animEffect>
                                  </p:childTnLst>
                                </p:cTn>
                              </p:par>
                            </p:childTnLst>
                          </p:cTn>
                        </p:par>
                        <p:par>
                          <p:cTn id="20" fill="hold" nodeType="withGroup">
                            <p:stCondLst>
                              <p:cond delay="4000"/>
                            </p:stCondLst>
                            <p:childTnLst>
                              <p:par>
                                <p:cTn id="21" presetID="10" presetClass="entr" fill="hold" nodeType="afterEffect">
                                  <p:stCondLst>
                                    <p:cond delay="0"/>
                                  </p:stCondLst>
                                  <p:childTnLst>
                                    <p:set>
                                      <p:cBhvr additive="repl">
                                        <p:cTn id="22" dur="1" fill="hold">
                                          <p:stCondLst>
                                            <p:cond delay="0"/>
                                          </p:stCondLst>
                                        </p:cTn>
                                        <p:tgtEl>
                                          <p:spTgt spid="108545">
                                            <p:txEl>
                                              <p:pRg st="9" end="9"/>
                                            </p:txEl>
                                          </p:spTgt>
                                        </p:tgtEl>
                                        <p:attrNameLst>
                                          <p:attrName>style.visibility</p:attrName>
                                        </p:attrNameLst>
                                      </p:cBhvr>
                                      <p:to>
                                        <p:strVal val="visible"/>
                                      </p:to>
                                    </p:set>
                                    <p:animEffect transition="in" filter="fade">
                                      <p:cBhvr additive="repl">
                                        <p:cTn id="23" dur="1000"/>
                                        <p:tgtEl>
                                          <p:spTgt spid="10854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846F027E-8D41-494B-B429-B36ABFA0EBA6}"/>
              </a:ext>
            </a:extLst>
          </p:cNvPr>
          <p:cNvSpPr>
            <a:spLocks noGrp="1" noChangeArrowheads="1"/>
          </p:cNvSpPr>
          <p:nvPr>
            <p:ph type="title"/>
          </p:nvPr>
        </p:nvSpPr>
        <p:spPr>
          <a:xfrm>
            <a:off x="4764" y="-142875"/>
            <a:ext cx="8715375" cy="1143000"/>
          </a:xfrm>
        </p:spPr>
        <p:txBody>
          <a:bodyPr/>
          <a:lstStyle/>
          <a:p>
            <a:pPr algn="ctr" eaLnBrk="1" hangingPunct="1"/>
            <a:r>
              <a:rPr lang="pl-PL" altLang="pl-PL" sz="2800" b="1" dirty="0"/>
              <a:t>Stosowanie kwalifikatorów ICF</a:t>
            </a:r>
            <a:endParaRPr lang="de-CH" altLang="pl-PL" sz="2400" b="1" dirty="0"/>
          </a:p>
        </p:txBody>
      </p:sp>
      <p:sp>
        <p:nvSpPr>
          <p:cNvPr id="49155" name="Foliennummernplatzhalter 3">
            <a:extLst>
              <a:ext uri="{FF2B5EF4-FFF2-40B4-BE49-F238E27FC236}">
                <a16:creationId xmlns:a16="http://schemas.microsoft.com/office/drawing/2014/main" id="{5EE32CDB-6765-450F-97DC-85F19827B71D}"/>
              </a:ext>
            </a:extLst>
          </p:cNvPr>
          <p:cNvSpPr>
            <a:spLocks noGrp="1"/>
          </p:cNvSpPr>
          <p:nvPr>
            <p:ph type="sldNum" sz="quarter" idx="12"/>
          </p:nvPr>
        </p:nvSpPr>
        <p:spPr bwMode="auto">
          <a:xfrm>
            <a:off x="687705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75B7E76-CB64-446A-92EC-1DCB8553C62A}" type="slidenum">
              <a:rPr lang="de-CH" altLang="pl-PL" sz="1200">
                <a:solidFill>
                  <a:srgbClr val="4D4D4D"/>
                </a:solidFill>
                <a:latin typeface="Verdana" panose="020B0604030504040204" pitchFamily="34" charset="0"/>
              </a:rPr>
              <a:pPr>
                <a:lnSpc>
                  <a:spcPct val="100000"/>
                </a:lnSpc>
                <a:spcBef>
                  <a:spcPct val="0"/>
                </a:spcBef>
                <a:buFontTx/>
                <a:buNone/>
              </a:pPr>
              <a:t>26</a:t>
            </a:fld>
            <a:endParaRPr lang="de-CH" altLang="pl-PL" sz="1200">
              <a:solidFill>
                <a:srgbClr val="4D4D4D"/>
              </a:solidFill>
              <a:latin typeface="Verdana" panose="020B0604030504040204" pitchFamily="34" charset="0"/>
            </a:endParaRPr>
          </a:p>
        </p:txBody>
      </p:sp>
      <p:sp>
        <p:nvSpPr>
          <p:cNvPr id="49156" name="Rectangle 3">
            <a:extLst>
              <a:ext uri="{FF2B5EF4-FFF2-40B4-BE49-F238E27FC236}">
                <a16:creationId xmlns:a16="http://schemas.microsoft.com/office/drawing/2014/main" id="{45CA9F29-DEC3-4F42-BF45-0365DE01245A}"/>
              </a:ext>
            </a:extLst>
          </p:cNvPr>
          <p:cNvSpPr>
            <a:spLocks noChangeArrowheads="1"/>
          </p:cNvSpPr>
          <p:nvPr/>
        </p:nvSpPr>
        <p:spPr bwMode="auto">
          <a:xfrm>
            <a:off x="542925" y="1444288"/>
            <a:ext cx="104775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000" dirty="0">
                <a:solidFill>
                  <a:srgbClr val="5F5F5F"/>
                </a:solidFill>
                <a:latin typeface="Verdana" panose="020B0604030504040204" pitchFamily="34" charset="0"/>
              </a:rPr>
              <a:t>Wykorzystaniu którejkolwiek kategorii </a:t>
            </a:r>
            <a:r>
              <a:rPr lang="en-US" altLang="pl-PL" sz="2000" dirty="0">
                <a:solidFill>
                  <a:srgbClr val="5F5F5F"/>
                </a:solidFill>
                <a:latin typeface="Verdana" panose="020B0604030504040204" pitchFamily="34" charset="0"/>
              </a:rPr>
              <a:t>ICF </a:t>
            </a:r>
            <a:r>
              <a:rPr lang="pl-PL" altLang="pl-PL" sz="2000" dirty="0">
                <a:solidFill>
                  <a:srgbClr val="5F5F5F"/>
                </a:solidFill>
                <a:latin typeface="Verdana" panose="020B0604030504040204" pitchFamily="34" charset="0"/>
              </a:rPr>
              <a:t>powinien towarzyszyć </a:t>
            </a:r>
            <a:r>
              <a:rPr lang="pl-PL" altLang="pl-PL" sz="2000" b="1" dirty="0">
                <a:solidFill>
                  <a:srgbClr val="5F5F5F"/>
                </a:solidFill>
                <a:latin typeface="Verdana" panose="020B0604030504040204" pitchFamily="34" charset="0"/>
              </a:rPr>
              <a:t>przynajmniej jeden kwalifikator</a:t>
            </a:r>
            <a:r>
              <a:rPr lang="en-US" altLang="pl-PL" sz="2000" dirty="0">
                <a:solidFill>
                  <a:srgbClr val="5F5F5F"/>
                </a:solidFill>
                <a:latin typeface="Verdana" panose="020B0604030504040204" pitchFamily="34" charset="0"/>
              </a:rPr>
              <a:t>. </a:t>
            </a:r>
            <a:r>
              <a:rPr lang="pl-PL" altLang="pl-PL" sz="2000" dirty="0">
                <a:solidFill>
                  <a:srgbClr val="5F5F5F"/>
                </a:solidFill>
                <a:latin typeface="Verdana" panose="020B0604030504040204" pitchFamily="34" charset="0"/>
              </a:rPr>
              <a:t>Bez kwalifikatora kody nie przekazują żadnych informacji</a:t>
            </a:r>
            <a:r>
              <a:rPr lang="en-US" altLang="pl-PL" sz="2000" dirty="0">
                <a:solidFill>
                  <a:srgbClr val="5F5F5F"/>
                </a:solidFill>
                <a:latin typeface="Verdana" panose="020B0604030504040204" pitchFamily="34" charset="0"/>
              </a:rPr>
              <a:t>.</a:t>
            </a:r>
          </a:p>
          <a:p>
            <a:pPr eaLnBrk="1" hangingPunct="1">
              <a:lnSpc>
                <a:spcPct val="100000"/>
              </a:lnSpc>
              <a:spcBef>
                <a:spcPct val="0"/>
              </a:spcBef>
              <a:buFontTx/>
              <a:buNone/>
            </a:pPr>
            <a:endParaRPr lang="en-US" altLang="pl-PL" sz="2000" dirty="0">
              <a:solidFill>
                <a:srgbClr val="5F5F5F"/>
              </a:solidFill>
              <a:latin typeface="Verdana" panose="020B0604030504040204" pitchFamily="34" charset="0"/>
            </a:endParaRPr>
          </a:p>
          <a:p>
            <a:pPr eaLnBrk="1" hangingPunct="1">
              <a:lnSpc>
                <a:spcPct val="100000"/>
              </a:lnSpc>
              <a:spcBef>
                <a:spcPct val="0"/>
              </a:spcBef>
              <a:buFontTx/>
              <a:buNone/>
            </a:pPr>
            <a:r>
              <a:rPr lang="pl-PL" altLang="pl-PL" sz="2000" dirty="0">
                <a:solidFill>
                  <a:srgbClr val="5F5F5F"/>
                </a:solidFill>
                <a:latin typeface="Verdana" panose="020B0604030504040204" pitchFamily="34" charset="0"/>
              </a:rPr>
              <a:t>Kwalifikatory opisują</a:t>
            </a:r>
            <a:r>
              <a:rPr lang="en-US" altLang="pl-PL" sz="2000" dirty="0">
                <a:solidFill>
                  <a:srgbClr val="5F5F5F"/>
                </a:solidFill>
                <a:latin typeface="Verdana" panose="020B0604030504040204" pitchFamily="34" charset="0"/>
              </a:rPr>
              <a:t> </a:t>
            </a:r>
            <a:r>
              <a:rPr lang="pl-PL" altLang="pl-PL" sz="2000" b="1" dirty="0">
                <a:solidFill>
                  <a:srgbClr val="5F5F5F"/>
                </a:solidFill>
                <a:latin typeface="Verdana" panose="020B0604030504040204" pitchFamily="34" charset="0"/>
              </a:rPr>
              <a:t>poziom stanu zdrowia</a:t>
            </a:r>
            <a:r>
              <a:rPr lang="en-US" altLang="pl-PL" sz="2000" b="1" dirty="0">
                <a:solidFill>
                  <a:srgbClr val="5F5F5F"/>
                </a:solidFill>
                <a:latin typeface="Verdana" panose="020B0604030504040204" pitchFamily="34" charset="0"/>
              </a:rPr>
              <a:t> </a:t>
            </a:r>
            <a:r>
              <a:rPr lang="pl-PL" altLang="pl-PL" sz="2000" b="1" dirty="0">
                <a:solidFill>
                  <a:srgbClr val="5F5F5F"/>
                </a:solidFill>
                <a:latin typeface="Verdana" panose="020B0604030504040204" pitchFamily="34" charset="0"/>
              </a:rPr>
              <a:t>lub </a:t>
            </a:r>
            <a:r>
              <a:rPr lang="en-US" altLang="pl-PL" sz="2000" b="1" dirty="0">
                <a:solidFill>
                  <a:srgbClr val="5F5F5F"/>
                </a:solidFill>
                <a:latin typeface="Verdana" panose="020B0604030504040204" pitchFamily="34" charset="0"/>
              </a:rPr>
              <a:t> </a:t>
            </a:r>
            <a:r>
              <a:rPr lang="pl-PL" altLang="pl-PL" sz="2000" b="1" dirty="0">
                <a:solidFill>
                  <a:srgbClr val="5F5F5F"/>
                </a:solidFill>
                <a:latin typeface="Verdana" panose="020B0604030504040204" pitchFamily="34" charset="0"/>
              </a:rPr>
              <a:t>stopnia zaawansowania problemu zdrowotnego, poziom funkcjonowania  lub trudności w funkcjonowaniu </a:t>
            </a:r>
            <a:r>
              <a:rPr lang="pl-PL" altLang="pl-PL" sz="2000" dirty="0">
                <a:solidFill>
                  <a:srgbClr val="5F5F5F"/>
                </a:solidFill>
                <a:latin typeface="Verdana" panose="020B0604030504040204" pitchFamily="34" charset="0"/>
              </a:rPr>
              <a:t>Kwalifikatory mają postać jednej, dwóch lub większej ilości cyfr po kropce.</a:t>
            </a:r>
            <a:endParaRPr lang="en-US" altLang="pl-PL" sz="2000" dirty="0">
              <a:solidFill>
                <a:srgbClr val="5F5F5F"/>
              </a:solidFill>
              <a:latin typeface="Verdana" panose="020B0604030504040204" pitchFamily="34" charset="0"/>
            </a:endParaRPr>
          </a:p>
          <a:p>
            <a:pPr eaLnBrk="1" hangingPunct="1">
              <a:lnSpc>
                <a:spcPct val="100000"/>
              </a:lnSpc>
              <a:spcBef>
                <a:spcPct val="0"/>
              </a:spcBef>
              <a:buFontTx/>
              <a:buNone/>
            </a:pPr>
            <a:endParaRPr lang="pl-PL" altLang="pl-PL" sz="2000" dirty="0">
              <a:solidFill>
                <a:srgbClr val="5F5F5F"/>
              </a:solidFill>
              <a:latin typeface="Verdana" panose="020B0604030504040204" pitchFamily="34" charset="0"/>
            </a:endParaRPr>
          </a:p>
          <a:p>
            <a:pPr eaLnBrk="1" hangingPunct="1">
              <a:lnSpc>
                <a:spcPct val="100000"/>
              </a:lnSpc>
              <a:spcBef>
                <a:spcPct val="0"/>
              </a:spcBef>
              <a:buFontTx/>
              <a:buNone/>
            </a:pPr>
            <a:endParaRPr lang="pl-PL" altLang="pl-PL" sz="2000" dirty="0">
              <a:solidFill>
                <a:srgbClr val="5F5F5F"/>
              </a:solidFill>
              <a:latin typeface="Verdana" panose="020B0604030504040204" pitchFamily="34" charset="0"/>
            </a:endParaRPr>
          </a:p>
          <a:p>
            <a:pPr eaLnBrk="1" hangingPunct="1">
              <a:lnSpc>
                <a:spcPct val="100000"/>
              </a:lnSpc>
              <a:spcBef>
                <a:spcPct val="0"/>
              </a:spcBef>
              <a:buFontTx/>
              <a:buNone/>
            </a:pPr>
            <a:endParaRPr lang="pl-PL" altLang="pl-PL" sz="2000" dirty="0">
              <a:solidFill>
                <a:srgbClr val="5F5F5F"/>
              </a:solidFill>
              <a:latin typeface="Verdana" panose="020B0604030504040204" pitchFamily="34" charset="0"/>
            </a:endParaRPr>
          </a:p>
          <a:p>
            <a:pPr eaLnBrk="1" hangingPunct="1">
              <a:lnSpc>
                <a:spcPct val="100000"/>
              </a:lnSpc>
              <a:spcBef>
                <a:spcPct val="0"/>
              </a:spcBef>
              <a:buFontTx/>
              <a:buNone/>
            </a:pPr>
            <a:endParaRPr lang="en-US" altLang="pl-PL" sz="2000" dirty="0">
              <a:solidFill>
                <a:srgbClr val="5F5F5F"/>
              </a:solidFill>
              <a:latin typeface="Verdana" panose="020B0604030504040204" pitchFamily="34" charset="0"/>
            </a:endParaRPr>
          </a:p>
          <a:p>
            <a:pPr eaLnBrk="1" hangingPunct="1">
              <a:lnSpc>
                <a:spcPct val="100000"/>
              </a:lnSpc>
              <a:spcBef>
                <a:spcPct val="0"/>
              </a:spcBef>
              <a:buFontTx/>
              <a:buNone/>
            </a:pPr>
            <a:endParaRPr lang="pl-PL" altLang="pl-PL" sz="2000" dirty="0">
              <a:solidFill>
                <a:srgbClr val="5F5F5F"/>
              </a:solidFill>
              <a:latin typeface="Verdana" panose="020B0604030504040204" pitchFamily="34" charset="0"/>
            </a:endParaRPr>
          </a:p>
          <a:p>
            <a:pPr eaLnBrk="1" hangingPunct="1">
              <a:lnSpc>
                <a:spcPct val="100000"/>
              </a:lnSpc>
              <a:spcBef>
                <a:spcPct val="0"/>
              </a:spcBef>
              <a:buFontTx/>
              <a:buNone/>
            </a:pPr>
            <a:r>
              <a:rPr lang="pl-PL" altLang="pl-PL" sz="1600" dirty="0">
                <a:solidFill>
                  <a:srgbClr val="5F5F5F"/>
                </a:solidFill>
                <a:latin typeface="Verdana" panose="020B0604030504040204" pitchFamily="34" charset="0"/>
              </a:rPr>
              <a:t>W zależności od kategorii ICF jakiej dotyczy kwalifikator wskazywany prze niego </a:t>
            </a:r>
            <a:r>
              <a:rPr lang="pl-PL" altLang="pl-PL" sz="1600" b="1" dirty="0">
                <a:solidFill>
                  <a:srgbClr val="5F5F5F"/>
                </a:solidFill>
                <a:latin typeface="Verdana" panose="020B0604030504040204" pitchFamily="34" charset="0"/>
              </a:rPr>
              <a:t>P</a:t>
            </a:r>
            <a:r>
              <a:rPr lang="en-US" altLang="pl-PL" sz="1600" b="1" dirty="0" err="1">
                <a:solidFill>
                  <a:srgbClr val="5F5F5F"/>
                </a:solidFill>
                <a:latin typeface="Verdana" panose="020B0604030504040204" pitchFamily="34" charset="0"/>
              </a:rPr>
              <a:t>roblem</a:t>
            </a:r>
            <a:r>
              <a:rPr lang="en-US" altLang="pl-PL" sz="1600" dirty="0">
                <a:solidFill>
                  <a:srgbClr val="5F5F5F"/>
                </a:solidFill>
                <a:latin typeface="Verdana" panose="020B0604030504040204" pitchFamily="34" charset="0"/>
              </a:rPr>
              <a:t> </a:t>
            </a:r>
            <a:r>
              <a:rPr lang="pl-PL" altLang="pl-PL" sz="1600" dirty="0">
                <a:solidFill>
                  <a:srgbClr val="5F5F5F"/>
                </a:solidFill>
                <a:latin typeface="Verdana" panose="020B0604030504040204" pitchFamily="34" charset="0"/>
              </a:rPr>
              <a:t>może oznaczać: </a:t>
            </a:r>
            <a:r>
              <a:rPr lang="pl-PL" altLang="pl-PL" sz="1600" b="1" dirty="0">
                <a:solidFill>
                  <a:srgbClr val="5F5F5F"/>
                </a:solidFill>
                <a:latin typeface="Verdana" panose="020B0604030504040204" pitchFamily="34" charset="0"/>
              </a:rPr>
              <a:t>upośledzenie</a:t>
            </a:r>
            <a:r>
              <a:rPr lang="en-US" altLang="pl-PL" sz="1600" b="1" dirty="0">
                <a:solidFill>
                  <a:srgbClr val="5F5F5F"/>
                </a:solidFill>
                <a:latin typeface="Verdana" panose="020B0604030504040204" pitchFamily="34" charset="0"/>
              </a:rPr>
              <a:t>, </a:t>
            </a:r>
            <a:r>
              <a:rPr lang="pl-PL" altLang="pl-PL" sz="1600" b="1" dirty="0" err="1">
                <a:solidFill>
                  <a:srgbClr val="5F5F5F"/>
                </a:solidFill>
                <a:latin typeface="Verdana" panose="020B0604030504040204" pitchFamily="34" charset="0"/>
              </a:rPr>
              <a:t>ogranicznenie</a:t>
            </a:r>
            <a:r>
              <a:rPr lang="pl-PL" altLang="pl-PL" sz="1600" b="1" dirty="0">
                <a:solidFill>
                  <a:srgbClr val="5F5F5F"/>
                </a:solidFill>
                <a:latin typeface="Verdana" panose="020B0604030504040204" pitchFamily="34" charset="0"/>
              </a:rPr>
              <a:t> lub barierę</a:t>
            </a:r>
            <a:endParaRPr lang="en-US" altLang="pl-PL" sz="1600" dirty="0">
              <a:solidFill>
                <a:srgbClr val="5F5F5F"/>
              </a:solidFill>
              <a:latin typeface="Verdana" panose="020B0604030504040204" pitchFamily="34" charset="0"/>
            </a:endParaRPr>
          </a:p>
        </p:txBody>
      </p:sp>
      <p:sp>
        <p:nvSpPr>
          <p:cNvPr id="49157" name="Text Box 11">
            <a:extLst>
              <a:ext uri="{FF2B5EF4-FFF2-40B4-BE49-F238E27FC236}">
                <a16:creationId xmlns:a16="http://schemas.microsoft.com/office/drawing/2014/main" id="{6E68415B-21B6-41C2-8CC5-08B9250A4226}"/>
              </a:ext>
            </a:extLst>
          </p:cNvPr>
          <p:cNvSpPr txBox="1">
            <a:spLocks noChangeArrowheads="1"/>
          </p:cNvSpPr>
          <p:nvPr/>
        </p:nvSpPr>
        <p:spPr bwMode="auto">
          <a:xfrm>
            <a:off x="3227389" y="4332288"/>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s</a:t>
            </a:r>
            <a:endParaRPr lang="en-AU" altLang="pl-PL" b="1" u="sng">
              <a:solidFill>
                <a:srgbClr val="5F5F5F"/>
              </a:solidFill>
              <a:latin typeface="Verdana" panose="020B0604030504040204" pitchFamily="34" charset="0"/>
            </a:endParaRPr>
          </a:p>
        </p:txBody>
      </p:sp>
      <p:sp>
        <p:nvSpPr>
          <p:cNvPr id="49158" name="Text Box 16">
            <a:extLst>
              <a:ext uri="{FF2B5EF4-FFF2-40B4-BE49-F238E27FC236}">
                <a16:creationId xmlns:a16="http://schemas.microsoft.com/office/drawing/2014/main" id="{D3673BE3-D399-4FC2-91DF-BD13F96F3496}"/>
              </a:ext>
            </a:extLst>
          </p:cNvPr>
          <p:cNvSpPr txBox="1">
            <a:spLocks noChangeArrowheads="1"/>
          </p:cNvSpPr>
          <p:nvPr/>
        </p:nvSpPr>
        <p:spPr bwMode="auto">
          <a:xfrm>
            <a:off x="3465514" y="4324351"/>
            <a:ext cx="37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b="1" u="sng" dirty="0">
                <a:solidFill>
                  <a:srgbClr val="5F5F5F"/>
                </a:solidFill>
                <a:latin typeface="Verdana" panose="020B0604030504040204" pitchFamily="34" charset="0"/>
              </a:rPr>
              <a:t>7</a:t>
            </a:r>
            <a:endParaRPr lang="en-AU" altLang="pl-PL" b="1" u="sng" dirty="0">
              <a:solidFill>
                <a:srgbClr val="5F5F5F"/>
              </a:solidFill>
              <a:latin typeface="Verdana" panose="020B0604030504040204" pitchFamily="34" charset="0"/>
            </a:endParaRPr>
          </a:p>
        </p:txBody>
      </p:sp>
      <p:sp>
        <p:nvSpPr>
          <p:cNvPr id="49159" name="Text Box 21">
            <a:extLst>
              <a:ext uri="{FF2B5EF4-FFF2-40B4-BE49-F238E27FC236}">
                <a16:creationId xmlns:a16="http://schemas.microsoft.com/office/drawing/2014/main" id="{3C8DBC2E-8104-48E1-8A74-462F713E39D2}"/>
              </a:ext>
            </a:extLst>
          </p:cNvPr>
          <p:cNvSpPr txBox="1">
            <a:spLocks noChangeArrowheads="1"/>
          </p:cNvSpPr>
          <p:nvPr/>
        </p:nvSpPr>
        <p:spPr bwMode="auto">
          <a:xfrm>
            <a:off x="3722689" y="4329113"/>
            <a:ext cx="720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b="1" dirty="0">
                <a:solidFill>
                  <a:srgbClr val="5F5F5F"/>
                </a:solidFill>
                <a:latin typeface="Verdana" panose="020B0604030504040204" pitchFamily="34" charset="0"/>
              </a:rPr>
              <a:t>5</a:t>
            </a:r>
            <a:r>
              <a:rPr lang="de-DE" altLang="pl-PL" b="1" dirty="0">
                <a:solidFill>
                  <a:srgbClr val="5F5F5F"/>
                </a:solidFill>
                <a:latin typeface="Verdana" panose="020B0604030504040204" pitchFamily="34" charset="0"/>
              </a:rPr>
              <a:t>0</a:t>
            </a:r>
            <a:r>
              <a:rPr lang="pl-PL" altLang="pl-PL" b="1" dirty="0">
                <a:solidFill>
                  <a:srgbClr val="5F5F5F"/>
                </a:solidFill>
                <a:latin typeface="Verdana" panose="020B0604030504040204" pitchFamily="34" charset="0"/>
              </a:rPr>
              <a:t>	</a:t>
            </a:r>
            <a:endParaRPr lang="en-AU" altLang="pl-PL" b="1" dirty="0">
              <a:solidFill>
                <a:srgbClr val="5F5F5F"/>
              </a:solidFill>
              <a:latin typeface="Verdana" panose="020B0604030504040204" pitchFamily="34" charset="0"/>
            </a:endParaRPr>
          </a:p>
        </p:txBody>
      </p:sp>
      <p:sp>
        <p:nvSpPr>
          <p:cNvPr id="49160" name="Text Box 26">
            <a:extLst>
              <a:ext uri="{FF2B5EF4-FFF2-40B4-BE49-F238E27FC236}">
                <a16:creationId xmlns:a16="http://schemas.microsoft.com/office/drawing/2014/main" id="{7898EA7C-8F5B-4824-8CA6-F12A23BAAAC9}"/>
              </a:ext>
            </a:extLst>
          </p:cNvPr>
          <p:cNvSpPr txBox="1">
            <a:spLocks noChangeArrowheads="1"/>
          </p:cNvSpPr>
          <p:nvPr/>
        </p:nvSpPr>
        <p:spPr bwMode="auto">
          <a:xfrm>
            <a:off x="4202114" y="4319588"/>
            <a:ext cx="447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b="1" u="sng" dirty="0">
                <a:solidFill>
                  <a:srgbClr val="5F5F5F"/>
                </a:solidFill>
                <a:latin typeface="Verdana" panose="020B0604030504040204" pitchFamily="34" charset="0"/>
              </a:rPr>
              <a:t>1</a:t>
            </a:r>
            <a:endParaRPr lang="en-AU" altLang="pl-PL" b="1" u="sng" dirty="0">
              <a:solidFill>
                <a:srgbClr val="5F5F5F"/>
              </a:solidFill>
              <a:latin typeface="Verdana" panose="020B0604030504040204" pitchFamily="34" charset="0"/>
            </a:endParaRPr>
          </a:p>
        </p:txBody>
      </p:sp>
      <p:sp>
        <p:nvSpPr>
          <p:cNvPr id="49161" name="Text Box 31">
            <a:extLst>
              <a:ext uri="{FF2B5EF4-FFF2-40B4-BE49-F238E27FC236}">
                <a16:creationId xmlns:a16="http://schemas.microsoft.com/office/drawing/2014/main" id="{068B0A6E-9E8C-44B0-BBDE-1CA9C4C768A0}"/>
              </a:ext>
            </a:extLst>
          </p:cNvPr>
          <p:cNvSpPr txBox="1">
            <a:spLocks noChangeArrowheads="1"/>
          </p:cNvSpPr>
          <p:nvPr/>
        </p:nvSpPr>
        <p:spPr bwMode="auto">
          <a:xfrm>
            <a:off x="4467226" y="4324351"/>
            <a:ext cx="447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0</a:t>
            </a:r>
            <a:endParaRPr lang="en-AU" altLang="pl-PL" b="1" u="sng">
              <a:solidFill>
                <a:srgbClr val="5F5F5F"/>
              </a:solidFill>
              <a:latin typeface="Verdana" panose="020B0604030504040204" pitchFamily="34" charset="0"/>
            </a:endParaRPr>
          </a:p>
        </p:txBody>
      </p:sp>
      <p:grpSp>
        <p:nvGrpSpPr>
          <p:cNvPr id="2" name="Gruppieren 30">
            <a:extLst>
              <a:ext uri="{FF2B5EF4-FFF2-40B4-BE49-F238E27FC236}">
                <a16:creationId xmlns:a16="http://schemas.microsoft.com/office/drawing/2014/main" id="{F0B23C6F-5CC3-4C06-A3AB-BE687A3189DE}"/>
              </a:ext>
            </a:extLst>
          </p:cNvPr>
          <p:cNvGrpSpPr>
            <a:grpSpLocks/>
          </p:cNvGrpSpPr>
          <p:nvPr/>
        </p:nvGrpSpPr>
        <p:grpSpPr bwMode="auto">
          <a:xfrm>
            <a:off x="4695826" y="3700463"/>
            <a:ext cx="1933575" cy="1136650"/>
            <a:chOff x="4924425" y="3643313"/>
            <a:chExt cx="1933575" cy="1136650"/>
          </a:xfrm>
        </p:grpSpPr>
        <p:sp>
          <p:nvSpPr>
            <p:cNvPr id="49172" name="Text Box 24">
              <a:extLst>
                <a:ext uri="{FF2B5EF4-FFF2-40B4-BE49-F238E27FC236}">
                  <a16:creationId xmlns:a16="http://schemas.microsoft.com/office/drawing/2014/main" id="{650A9A3B-E682-4DFC-9F45-922ED007949A}"/>
                </a:ext>
              </a:extLst>
            </p:cNvPr>
            <p:cNvSpPr txBox="1">
              <a:spLocks noChangeArrowheads="1"/>
            </p:cNvSpPr>
            <p:nvPr/>
          </p:nvSpPr>
          <p:spPr bwMode="auto">
            <a:xfrm>
              <a:off x="4924425" y="4260850"/>
              <a:ext cx="623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u="sng">
                  <a:solidFill>
                    <a:srgbClr val="0070C0"/>
                  </a:solidFill>
                  <a:latin typeface="Verdana" panose="020B0604030504040204" pitchFamily="34" charset="0"/>
                </a:rPr>
                <a:t>.4</a:t>
              </a:r>
              <a:endParaRPr lang="en-AU" altLang="pl-PL" b="1" u="sng">
                <a:solidFill>
                  <a:srgbClr val="0070C0"/>
                </a:solidFill>
                <a:latin typeface="Verdana" panose="020B0604030504040204" pitchFamily="34" charset="0"/>
              </a:endParaRPr>
            </a:p>
          </p:txBody>
        </p:sp>
        <p:sp>
          <p:nvSpPr>
            <p:cNvPr id="49173" name="Text Box 23">
              <a:extLst>
                <a:ext uri="{FF2B5EF4-FFF2-40B4-BE49-F238E27FC236}">
                  <a16:creationId xmlns:a16="http://schemas.microsoft.com/office/drawing/2014/main" id="{77EC1EA4-1FBF-4AE6-BAAF-AE074C7E11A7}"/>
                </a:ext>
              </a:extLst>
            </p:cNvPr>
            <p:cNvSpPr txBox="1">
              <a:spLocks noChangeArrowheads="1"/>
            </p:cNvSpPr>
            <p:nvPr/>
          </p:nvSpPr>
          <p:spPr bwMode="auto">
            <a:xfrm>
              <a:off x="5000625" y="3643313"/>
              <a:ext cx="1857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2000" b="1">
                  <a:solidFill>
                    <a:srgbClr val="0070C0"/>
                  </a:solidFill>
                  <a:latin typeface="Verdana" panose="020B0604030504040204" pitchFamily="34" charset="0"/>
                </a:rPr>
                <a:t>1</a:t>
              </a:r>
              <a:r>
                <a:rPr lang="pl-PL" altLang="pl-PL" sz="2000" b="1" baseline="30000">
                  <a:solidFill>
                    <a:srgbClr val="0070C0"/>
                  </a:solidFill>
                  <a:latin typeface="Verdana" panose="020B0604030504040204" pitchFamily="34" charset="0"/>
                </a:rPr>
                <a:t>.</a:t>
              </a:r>
              <a:r>
                <a:rPr lang="pl-PL" altLang="pl-PL" sz="2000" b="1">
                  <a:solidFill>
                    <a:srgbClr val="0070C0"/>
                  </a:solidFill>
                  <a:latin typeface="Verdana" panose="020B0604030504040204" pitchFamily="34" charset="0"/>
                </a:rPr>
                <a:t> kwalifik.</a:t>
              </a:r>
              <a:endParaRPr lang="en-US" altLang="pl-PL" sz="2000" b="1">
                <a:solidFill>
                  <a:srgbClr val="0070C0"/>
                </a:solidFill>
                <a:latin typeface="Verdana" panose="020B0604030504040204" pitchFamily="34" charset="0"/>
              </a:endParaRPr>
            </a:p>
          </p:txBody>
        </p:sp>
        <p:sp>
          <p:nvSpPr>
            <p:cNvPr id="49174" name="Line 19">
              <a:extLst>
                <a:ext uri="{FF2B5EF4-FFF2-40B4-BE49-F238E27FC236}">
                  <a16:creationId xmlns:a16="http://schemas.microsoft.com/office/drawing/2014/main" id="{0A1C27E0-E332-46DD-9152-9CE23A1696CB}"/>
                </a:ext>
              </a:extLst>
            </p:cNvPr>
            <p:cNvSpPr>
              <a:spLocks noChangeShapeType="1"/>
            </p:cNvSpPr>
            <p:nvPr/>
          </p:nvSpPr>
          <p:spPr bwMode="auto">
            <a:xfrm flipH="1">
              <a:off x="5286375" y="4053655"/>
              <a:ext cx="0" cy="285750"/>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nvGrpSpPr>
          <p:cNvPr id="3" name="Gruppieren 42">
            <a:extLst>
              <a:ext uri="{FF2B5EF4-FFF2-40B4-BE49-F238E27FC236}">
                <a16:creationId xmlns:a16="http://schemas.microsoft.com/office/drawing/2014/main" id="{7B3D2BF1-D118-4F89-B058-E47B22555742}"/>
              </a:ext>
            </a:extLst>
          </p:cNvPr>
          <p:cNvGrpSpPr>
            <a:grpSpLocks/>
          </p:cNvGrpSpPr>
          <p:nvPr/>
        </p:nvGrpSpPr>
        <p:grpSpPr bwMode="auto">
          <a:xfrm>
            <a:off x="4968876" y="4019550"/>
            <a:ext cx="2695575" cy="819150"/>
            <a:chOff x="5233988" y="3957638"/>
            <a:chExt cx="2695575" cy="819150"/>
          </a:xfrm>
        </p:grpSpPr>
        <p:sp>
          <p:nvSpPr>
            <p:cNvPr id="49169" name="Text Box 24">
              <a:extLst>
                <a:ext uri="{FF2B5EF4-FFF2-40B4-BE49-F238E27FC236}">
                  <a16:creationId xmlns:a16="http://schemas.microsoft.com/office/drawing/2014/main" id="{43DCD3D0-CF50-44C0-8350-C5BB5392D817}"/>
                </a:ext>
              </a:extLst>
            </p:cNvPr>
            <p:cNvSpPr txBox="1">
              <a:spLocks noChangeArrowheads="1"/>
            </p:cNvSpPr>
            <p:nvPr/>
          </p:nvSpPr>
          <p:spPr bwMode="auto">
            <a:xfrm>
              <a:off x="5233988" y="4257675"/>
              <a:ext cx="623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u="sng">
                  <a:solidFill>
                    <a:srgbClr val="00B0F0"/>
                  </a:solidFill>
                  <a:latin typeface="Verdana" panose="020B0604030504040204" pitchFamily="34" charset="0"/>
                </a:rPr>
                <a:t> 2</a:t>
              </a:r>
              <a:endParaRPr lang="en-AU" altLang="pl-PL" b="1" u="sng">
                <a:solidFill>
                  <a:srgbClr val="00B0F0"/>
                </a:solidFill>
                <a:latin typeface="Verdana" panose="020B0604030504040204" pitchFamily="34" charset="0"/>
              </a:endParaRPr>
            </a:p>
          </p:txBody>
        </p:sp>
        <p:sp>
          <p:nvSpPr>
            <p:cNvPr id="49170" name="Text Box 23">
              <a:extLst>
                <a:ext uri="{FF2B5EF4-FFF2-40B4-BE49-F238E27FC236}">
                  <a16:creationId xmlns:a16="http://schemas.microsoft.com/office/drawing/2014/main" id="{7C3F88AE-3427-4468-A5D7-4609750FB7AE}"/>
                </a:ext>
              </a:extLst>
            </p:cNvPr>
            <p:cNvSpPr txBox="1">
              <a:spLocks noChangeArrowheads="1"/>
            </p:cNvSpPr>
            <p:nvPr/>
          </p:nvSpPr>
          <p:spPr bwMode="auto">
            <a:xfrm>
              <a:off x="5857875" y="3957638"/>
              <a:ext cx="207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2000" b="1">
                  <a:solidFill>
                    <a:srgbClr val="00B0F0"/>
                  </a:solidFill>
                  <a:latin typeface="Verdana" panose="020B0604030504040204" pitchFamily="34" charset="0"/>
                </a:rPr>
                <a:t>2</a:t>
              </a:r>
              <a:r>
                <a:rPr lang="pl-PL" altLang="pl-PL" sz="2000" b="1" baseline="30000">
                  <a:solidFill>
                    <a:srgbClr val="00B0F0"/>
                  </a:solidFill>
                  <a:latin typeface="Verdana" panose="020B0604030504040204" pitchFamily="34" charset="0"/>
                </a:rPr>
                <a:t>.</a:t>
              </a:r>
              <a:r>
                <a:rPr lang="en-US" altLang="pl-PL" sz="2000" b="1">
                  <a:solidFill>
                    <a:srgbClr val="00B0F0"/>
                  </a:solidFill>
                  <a:latin typeface="Verdana" panose="020B0604030504040204" pitchFamily="34" charset="0"/>
                </a:rPr>
                <a:t> </a:t>
              </a:r>
              <a:r>
                <a:rPr lang="pl-PL" altLang="pl-PL" sz="2000" b="1">
                  <a:solidFill>
                    <a:srgbClr val="00B0F0"/>
                  </a:solidFill>
                  <a:latin typeface="Verdana" panose="020B0604030504040204" pitchFamily="34" charset="0"/>
                </a:rPr>
                <a:t>kwalifik.</a:t>
              </a:r>
              <a:endParaRPr lang="en-US" altLang="pl-PL" sz="2000" b="1">
                <a:solidFill>
                  <a:srgbClr val="00B0F0"/>
                </a:solidFill>
                <a:latin typeface="Verdana" panose="020B0604030504040204" pitchFamily="34" charset="0"/>
              </a:endParaRPr>
            </a:p>
          </p:txBody>
        </p:sp>
        <p:sp>
          <p:nvSpPr>
            <p:cNvPr id="49171" name="Line 19">
              <a:extLst>
                <a:ext uri="{FF2B5EF4-FFF2-40B4-BE49-F238E27FC236}">
                  <a16:creationId xmlns:a16="http://schemas.microsoft.com/office/drawing/2014/main" id="{DA7CED1F-D15D-40AF-9385-138E35A60A87}"/>
                </a:ext>
              </a:extLst>
            </p:cNvPr>
            <p:cNvSpPr>
              <a:spLocks noChangeShapeType="1"/>
            </p:cNvSpPr>
            <p:nvPr/>
          </p:nvSpPr>
          <p:spPr bwMode="auto">
            <a:xfrm flipH="1">
              <a:off x="5572125" y="4143375"/>
              <a:ext cx="357188" cy="142875"/>
            </a:xfrm>
            <a:prstGeom prst="line">
              <a:avLst/>
            </a:prstGeom>
            <a:noFill/>
            <a:ln w="5715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pl-PL" dirty="0"/>
            </a:p>
          </p:txBody>
        </p:sp>
      </p:grpSp>
      <p:grpSp>
        <p:nvGrpSpPr>
          <p:cNvPr id="4" name="Gruppieren 46">
            <a:extLst>
              <a:ext uri="{FF2B5EF4-FFF2-40B4-BE49-F238E27FC236}">
                <a16:creationId xmlns:a16="http://schemas.microsoft.com/office/drawing/2014/main" id="{3D267283-1964-443F-9EED-F4D0C8BF3F79}"/>
              </a:ext>
            </a:extLst>
          </p:cNvPr>
          <p:cNvGrpSpPr>
            <a:grpSpLocks/>
          </p:cNvGrpSpPr>
          <p:nvPr/>
        </p:nvGrpSpPr>
        <p:grpSpPr bwMode="auto">
          <a:xfrm>
            <a:off x="5227639" y="4319588"/>
            <a:ext cx="2695575" cy="762000"/>
            <a:chOff x="5519738" y="4260850"/>
            <a:chExt cx="2695575" cy="761862"/>
          </a:xfrm>
        </p:grpSpPr>
        <p:sp>
          <p:nvSpPr>
            <p:cNvPr id="49166" name="Text Box 24">
              <a:extLst>
                <a:ext uri="{FF2B5EF4-FFF2-40B4-BE49-F238E27FC236}">
                  <a16:creationId xmlns:a16="http://schemas.microsoft.com/office/drawing/2014/main" id="{18F220AB-066E-41B8-9CE1-C4404D1A0D1B}"/>
                </a:ext>
              </a:extLst>
            </p:cNvPr>
            <p:cNvSpPr txBox="1">
              <a:spLocks noChangeArrowheads="1"/>
            </p:cNvSpPr>
            <p:nvPr/>
          </p:nvSpPr>
          <p:spPr bwMode="auto">
            <a:xfrm>
              <a:off x="5519738" y="4260850"/>
              <a:ext cx="623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u="sng">
                  <a:solidFill>
                    <a:srgbClr val="000066"/>
                  </a:solidFill>
                  <a:latin typeface="Verdana" panose="020B0604030504040204" pitchFamily="34" charset="0"/>
                </a:rPr>
                <a:t> 3</a:t>
              </a:r>
              <a:endParaRPr lang="en-AU" altLang="pl-PL" b="1" u="sng">
                <a:solidFill>
                  <a:srgbClr val="000066"/>
                </a:solidFill>
                <a:latin typeface="Verdana" panose="020B0604030504040204" pitchFamily="34" charset="0"/>
              </a:endParaRPr>
            </a:p>
          </p:txBody>
        </p:sp>
        <p:sp>
          <p:nvSpPr>
            <p:cNvPr id="49167" name="Text Box 23">
              <a:extLst>
                <a:ext uri="{FF2B5EF4-FFF2-40B4-BE49-F238E27FC236}">
                  <a16:creationId xmlns:a16="http://schemas.microsoft.com/office/drawing/2014/main" id="{2803FBC2-1DEF-489B-B835-A481E2751F77}"/>
                </a:ext>
              </a:extLst>
            </p:cNvPr>
            <p:cNvSpPr txBox="1">
              <a:spLocks noChangeArrowheads="1"/>
            </p:cNvSpPr>
            <p:nvPr/>
          </p:nvSpPr>
          <p:spPr bwMode="auto">
            <a:xfrm>
              <a:off x="6357938" y="4314825"/>
              <a:ext cx="1857375"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2000" b="1">
                  <a:solidFill>
                    <a:srgbClr val="000066"/>
                  </a:solidFill>
                  <a:latin typeface="Verdana" panose="020B0604030504040204" pitchFamily="34" charset="0"/>
                </a:rPr>
                <a:t>3</a:t>
              </a:r>
              <a:r>
                <a:rPr lang="en-US" altLang="pl-PL" sz="2000" b="1" baseline="30000">
                  <a:solidFill>
                    <a:srgbClr val="000066"/>
                  </a:solidFill>
                  <a:latin typeface="Verdana" panose="020B0604030504040204" pitchFamily="34" charset="0"/>
                </a:rPr>
                <a:t>rd</a:t>
              </a:r>
              <a:r>
                <a:rPr lang="en-US" altLang="pl-PL" sz="2000" b="1">
                  <a:solidFill>
                    <a:srgbClr val="000066"/>
                  </a:solidFill>
                  <a:latin typeface="Verdana" panose="020B0604030504040204" pitchFamily="34" charset="0"/>
                </a:rPr>
                <a:t> </a:t>
              </a:r>
              <a:r>
                <a:rPr lang="pl-PL" altLang="pl-PL" sz="2000" b="1">
                  <a:solidFill>
                    <a:srgbClr val="000066"/>
                  </a:solidFill>
                  <a:latin typeface="Verdana" panose="020B0604030504040204" pitchFamily="34" charset="0"/>
                </a:rPr>
                <a:t>kwalifik.</a:t>
              </a:r>
              <a:endParaRPr lang="en-US" altLang="pl-PL" sz="2000" b="1">
                <a:solidFill>
                  <a:srgbClr val="000066"/>
                </a:solidFill>
                <a:latin typeface="Verdana" panose="020B0604030504040204" pitchFamily="34" charset="0"/>
              </a:endParaRPr>
            </a:p>
          </p:txBody>
        </p:sp>
        <p:sp>
          <p:nvSpPr>
            <p:cNvPr id="49168" name="Line 19">
              <a:extLst>
                <a:ext uri="{FF2B5EF4-FFF2-40B4-BE49-F238E27FC236}">
                  <a16:creationId xmlns:a16="http://schemas.microsoft.com/office/drawing/2014/main" id="{C879B4EB-B57C-4F9D-B551-CAA3C7FD45E8}"/>
                </a:ext>
              </a:extLst>
            </p:cNvPr>
            <p:cNvSpPr>
              <a:spLocks noChangeShapeType="1"/>
            </p:cNvSpPr>
            <p:nvPr/>
          </p:nvSpPr>
          <p:spPr bwMode="auto">
            <a:xfrm flipH="1" flipV="1">
              <a:off x="6091238" y="4527550"/>
              <a:ext cx="295275" cy="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5FD18BB5-228E-417E-9B78-63310BE6F665}"/>
              </a:ext>
            </a:extLst>
          </p:cNvPr>
          <p:cNvSpPr>
            <a:spLocks noGrp="1" noChangeArrowheads="1"/>
          </p:cNvSpPr>
          <p:nvPr>
            <p:ph type="title"/>
          </p:nvPr>
        </p:nvSpPr>
        <p:spPr>
          <a:xfrm>
            <a:off x="2782094" y="-238378"/>
            <a:ext cx="8715375" cy="1143000"/>
          </a:xfrm>
        </p:spPr>
        <p:txBody>
          <a:bodyPr/>
          <a:lstStyle/>
          <a:p>
            <a:pPr eaLnBrk="1" hangingPunct="1"/>
            <a:r>
              <a:rPr lang="de-CH" altLang="pl-PL" sz="2400"/>
              <a:t> </a:t>
            </a:r>
            <a:r>
              <a:rPr lang="pl-PL" altLang="pl-PL" sz="2400"/>
              <a:t>Stosowanie kwalifikatorów ICF</a:t>
            </a:r>
            <a:endParaRPr lang="de-CH" altLang="pl-PL" sz="2400"/>
          </a:p>
        </p:txBody>
      </p:sp>
      <p:sp>
        <p:nvSpPr>
          <p:cNvPr id="51203" name="Foliennummernplatzhalter 3">
            <a:extLst>
              <a:ext uri="{FF2B5EF4-FFF2-40B4-BE49-F238E27FC236}">
                <a16:creationId xmlns:a16="http://schemas.microsoft.com/office/drawing/2014/main" id="{19FFD0FA-7404-4B49-BF5D-128F1F9988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F55108C-AB03-4E3C-B295-2A9678852CE1}" type="slidenum">
              <a:rPr lang="de-CH" altLang="pl-PL" sz="1200">
                <a:solidFill>
                  <a:srgbClr val="4D4D4D"/>
                </a:solidFill>
                <a:latin typeface="Verdana" panose="020B0604030504040204" pitchFamily="34" charset="0"/>
              </a:rPr>
              <a:pPr>
                <a:lnSpc>
                  <a:spcPct val="100000"/>
                </a:lnSpc>
                <a:spcBef>
                  <a:spcPct val="0"/>
                </a:spcBef>
                <a:buFontTx/>
                <a:buNone/>
              </a:pPr>
              <a:t>27</a:t>
            </a:fld>
            <a:endParaRPr lang="de-CH" altLang="pl-PL" sz="1200">
              <a:solidFill>
                <a:srgbClr val="4D4D4D"/>
              </a:solidFill>
              <a:latin typeface="Verdana" panose="020B0604030504040204" pitchFamily="34" charset="0"/>
            </a:endParaRPr>
          </a:p>
        </p:txBody>
      </p:sp>
      <p:sp>
        <p:nvSpPr>
          <p:cNvPr id="51216" name="Text Box 19">
            <a:extLst>
              <a:ext uri="{FF2B5EF4-FFF2-40B4-BE49-F238E27FC236}">
                <a16:creationId xmlns:a16="http://schemas.microsoft.com/office/drawing/2014/main" id="{1C171D4D-A310-452B-BEBF-95B7490CF6BC}"/>
              </a:ext>
            </a:extLst>
          </p:cNvPr>
          <p:cNvSpPr txBox="1">
            <a:spLocks noChangeArrowheads="1"/>
          </p:cNvSpPr>
          <p:nvPr/>
        </p:nvSpPr>
        <p:spPr bwMode="auto">
          <a:xfrm>
            <a:off x="2424114" y="1577976"/>
            <a:ext cx="374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400">
                <a:solidFill>
                  <a:srgbClr val="FFFFFF"/>
                </a:solidFill>
                <a:latin typeface="Verdana" panose="020B0604030504040204" pitchFamily="34" charset="0"/>
              </a:rPr>
              <a:t>Fun</a:t>
            </a:r>
            <a:r>
              <a:rPr lang="pl-PL" altLang="pl-PL" sz="1400">
                <a:solidFill>
                  <a:srgbClr val="FFFFFF"/>
                </a:solidFill>
                <a:latin typeface="Verdana" panose="020B0604030504040204" pitchFamily="34" charset="0"/>
              </a:rPr>
              <a:t>kcjonowanie i niepełnosprawność</a:t>
            </a:r>
            <a:endParaRPr lang="de-CH" altLang="pl-PL" sz="1400">
              <a:solidFill>
                <a:srgbClr val="FFFFFF"/>
              </a:solidFill>
              <a:latin typeface="Verdana" panose="020B0604030504040204" pitchFamily="34" charset="0"/>
            </a:endParaRPr>
          </a:p>
        </p:txBody>
      </p:sp>
      <p:sp>
        <p:nvSpPr>
          <p:cNvPr id="863260" name="Rectangle 28">
            <a:extLst>
              <a:ext uri="{FF2B5EF4-FFF2-40B4-BE49-F238E27FC236}">
                <a16:creationId xmlns:a16="http://schemas.microsoft.com/office/drawing/2014/main" id="{090BC100-0C90-44C5-80D2-0D5AE99C198E}"/>
              </a:ext>
            </a:extLst>
          </p:cNvPr>
          <p:cNvSpPr>
            <a:spLocks noChangeArrowheads="1"/>
          </p:cNvSpPr>
          <p:nvPr/>
        </p:nvSpPr>
        <p:spPr bwMode="auto">
          <a:xfrm>
            <a:off x="1809751" y="3213101"/>
            <a:ext cx="86026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a:lnSpc>
                <a:spcPct val="90000"/>
              </a:lnSpc>
              <a:spcBef>
                <a:spcPts val="1000"/>
              </a:spcBef>
              <a:buFont typeface="Arial" panose="020B0604020202020204" pitchFamily="34" charset="0"/>
              <a:buChar char="•"/>
              <a:tabLst>
                <a:tab pos="4305300" algn="l"/>
                <a:tab pos="5383213" algn="l"/>
              </a:tabLst>
              <a:defRPr sz="2800">
                <a:solidFill>
                  <a:schemeClr val="tx1"/>
                </a:solidFill>
                <a:latin typeface="Calibri" panose="020F0502020204030204" pitchFamily="34" charset="0"/>
              </a:defRPr>
            </a:lvl1pPr>
            <a:lvl2pPr marL="742950" indent="-285750" defTabSz="762000">
              <a:lnSpc>
                <a:spcPct val="90000"/>
              </a:lnSpc>
              <a:spcBef>
                <a:spcPts val="500"/>
              </a:spcBef>
              <a:buFont typeface="Arial" panose="020B0604020202020204" pitchFamily="34" charset="0"/>
              <a:buChar char="•"/>
              <a:tabLst>
                <a:tab pos="4305300" algn="l"/>
                <a:tab pos="5383213" algn="l"/>
              </a:tabLst>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tabLst>
                <a:tab pos="4305300" algn="l"/>
                <a:tab pos="5383213" algn="l"/>
              </a:tabLst>
              <a:defRPr sz="2000">
                <a:solidFill>
                  <a:schemeClr val="tx1"/>
                </a:solidFill>
                <a:latin typeface="Calibri" panose="020F0502020204030204" pitchFamily="34" charset="0"/>
              </a:defRPr>
            </a:lvl3pPr>
            <a:lvl4pPr marL="1600200" indent="-228600" defTabSz="762000">
              <a:lnSpc>
                <a:spcPct val="90000"/>
              </a:lnSpc>
              <a:spcBef>
                <a:spcPts val="500"/>
              </a:spcBef>
              <a:buFont typeface="Arial" panose="020B0604020202020204" pitchFamily="34" charset="0"/>
              <a:buChar char="•"/>
              <a:tabLst>
                <a:tab pos="4305300" algn="l"/>
                <a:tab pos="5383213" algn="l"/>
              </a:tabLst>
              <a:defRPr>
                <a:solidFill>
                  <a:schemeClr val="tx1"/>
                </a:solidFill>
                <a:latin typeface="Calibri" panose="020F0502020204030204" pitchFamily="34" charset="0"/>
              </a:defRPr>
            </a:lvl4pPr>
            <a:lvl5pPr marL="2057400" indent="-228600" defTabSz="762000">
              <a:lnSpc>
                <a:spcPct val="90000"/>
              </a:lnSpc>
              <a:spcBef>
                <a:spcPts val="500"/>
              </a:spcBef>
              <a:buFont typeface="Arial" panose="020B0604020202020204" pitchFamily="34" charset="0"/>
              <a:buChar char="•"/>
              <a:tabLst>
                <a:tab pos="4305300" algn="l"/>
                <a:tab pos="5383213" algn="l"/>
              </a:tabLst>
              <a:defRPr>
                <a:solidFill>
                  <a:schemeClr val="tx1"/>
                </a:solidFill>
                <a:latin typeface="Calibri" panose="020F0502020204030204" pitchFamily="34" charset="0"/>
              </a:defRPr>
            </a:lvl5pPr>
            <a:lvl6pPr marL="25146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6pPr>
            <a:lvl7pPr marL="29718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7pPr>
            <a:lvl8pPr marL="34290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8pPr>
            <a:lvl9pPr marL="38862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9pPr>
          </a:lstStyle>
          <a:p>
            <a:pPr eaLnBrk="1" hangingPunct="1">
              <a:lnSpc>
                <a:spcPct val="130000"/>
              </a:lnSpc>
              <a:spcBef>
                <a:spcPct val="0"/>
              </a:spcBef>
              <a:buFontTx/>
              <a:buNone/>
            </a:pPr>
            <a:r>
              <a:rPr lang="en-US" altLang="pl-PL" sz="1600" b="1" dirty="0">
                <a:solidFill>
                  <a:srgbClr val="5F5F5F"/>
                </a:solidFill>
                <a:latin typeface="Verdana" panose="020B0604030504040204" pitchFamily="34" charset="0"/>
              </a:rPr>
              <a:t>XXX</a:t>
            </a:r>
            <a:r>
              <a:rPr lang="en-US" altLang="pl-PL" sz="1600" b="1" dirty="0">
                <a:solidFill>
                  <a:srgbClr val="0070C0"/>
                </a:solidFill>
                <a:latin typeface="Verdana" panose="020B0604030504040204" pitchFamily="34" charset="0"/>
              </a:rPr>
              <a:t>.0</a:t>
            </a:r>
            <a:r>
              <a:rPr lang="en-US" altLang="pl-PL" sz="1600" b="1" dirty="0">
                <a:solidFill>
                  <a:srgbClr val="FF0000"/>
                </a:solidFill>
                <a:latin typeface="Verdana" panose="020B0604030504040204" pitchFamily="34" charset="0"/>
              </a:rPr>
              <a:t>   </a:t>
            </a:r>
            <a:r>
              <a:rPr lang="pl-PL" altLang="pl-PL" sz="1600" b="1" dirty="0">
                <a:solidFill>
                  <a:srgbClr val="5F5F5F"/>
                </a:solidFill>
                <a:latin typeface="Verdana" panose="020B0604030504040204" pitchFamily="34" charset="0"/>
                <a:cs typeface="Times New Roman" panose="02020603050405020304" pitchFamily="18" charset="0"/>
              </a:rPr>
              <a:t>BRAK</a:t>
            </a:r>
            <a:r>
              <a:rPr lang="en-US" altLang="pl-PL" sz="1600" dirty="0">
                <a:solidFill>
                  <a:srgbClr val="5F5F5F"/>
                </a:solidFill>
                <a:latin typeface="Verdana" panose="020B0604030504040204" pitchFamily="34" charset="0"/>
                <a:cs typeface="Times New Roman" panose="02020603050405020304" pitchFamily="18" charset="0"/>
              </a:rPr>
              <a:t> problem</a:t>
            </a:r>
            <a:r>
              <a:rPr lang="pl-PL" altLang="pl-PL" sz="1600" dirty="0">
                <a:solidFill>
                  <a:srgbClr val="5F5F5F"/>
                </a:solidFill>
                <a:latin typeface="Verdana" panose="020B0604030504040204" pitchFamily="34" charset="0"/>
                <a:cs typeface="Times New Roman" panose="02020603050405020304" pitchFamily="18" charset="0"/>
              </a:rPr>
              <a:t>u</a:t>
            </a:r>
            <a:r>
              <a:rPr lang="en-US" altLang="pl-PL" sz="1600" dirty="0">
                <a:solidFill>
                  <a:srgbClr val="5F5F5F"/>
                </a:solidFill>
                <a:latin typeface="Verdana" panose="020B0604030504040204" pitchFamily="34" charset="0"/>
                <a:cs typeface="Times New Roman" panose="02020603050405020304" pitchFamily="18" charset="0"/>
              </a:rPr>
              <a:t> (n</a:t>
            </a:r>
            <a:r>
              <a:rPr lang="pl-PL" altLang="pl-PL" sz="1600" dirty="0" err="1">
                <a:solidFill>
                  <a:srgbClr val="5F5F5F"/>
                </a:solidFill>
                <a:latin typeface="Verdana" panose="020B0604030504040204" pitchFamily="34" charset="0"/>
                <a:cs typeface="Times New Roman" panose="02020603050405020304" pitchFamily="18" charset="0"/>
              </a:rPr>
              <a:t>ieobecny</a:t>
            </a:r>
            <a:r>
              <a:rPr lang="en-US" altLang="pl-PL" sz="1600" dirty="0">
                <a:solidFill>
                  <a:srgbClr val="5F5F5F"/>
                </a:solidFill>
                <a:latin typeface="Verdana" panose="020B0604030504040204" pitchFamily="34" charset="0"/>
                <a:cs typeface="Times New Roman" panose="02020603050405020304" pitchFamily="18" charset="0"/>
              </a:rPr>
              <a:t>, </a:t>
            </a:r>
            <a:r>
              <a:rPr lang="pl-PL" altLang="pl-PL" sz="1600" dirty="0">
                <a:solidFill>
                  <a:srgbClr val="5F5F5F"/>
                </a:solidFill>
                <a:latin typeface="Verdana" panose="020B0604030504040204" pitchFamily="34" charset="0"/>
                <a:cs typeface="Times New Roman" panose="02020603050405020304" pitchFamily="18" charset="0"/>
              </a:rPr>
              <a:t>nieistotny</a:t>
            </a:r>
            <a:r>
              <a:rPr lang="en-US" altLang="pl-PL" sz="1600" dirty="0">
                <a:solidFill>
                  <a:srgbClr val="5F5F5F"/>
                </a:solidFill>
                <a:latin typeface="Verdana" panose="020B0604030504040204" pitchFamily="34" charset="0"/>
                <a:cs typeface="Times New Roman" panose="02020603050405020304" pitchFamily="18" charset="0"/>
              </a:rPr>
              <a:t>,…)</a:t>
            </a:r>
            <a:r>
              <a:rPr lang="en-US" altLang="pl-PL" sz="1600" dirty="0">
                <a:solidFill>
                  <a:srgbClr val="5F5F5F"/>
                </a:solidFill>
                <a:latin typeface="Verdana" panose="020B0604030504040204" pitchFamily="34" charset="0"/>
              </a:rPr>
              <a:t>   	</a:t>
            </a:r>
            <a:r>
              <a:rPr lang="pl-PL" altLang="pl-PL" sz="1600" dirty="0">
                <a:solidFill>
                  <a:srgbClr val="5F5F5F"/>
                </a:solidFill>
                <a:latin typeface="Verdana" panose="020B0604030504040204" pitchFamily="34" charset="0"/>
              </a:rPr>
              <a:t>	</a:t>
            </a:r>
            <a:r>
              <a:rPr lang="en-US" altLang="pl-PL" sz="1600" dirty="0">
                <a:solidFill>
                  <a:srgbClr val="5F5F5F"/>
                </a:solidFill>
                <a:latin typeface="Verdana" panose="020B0604030504040204" pitchFamily="34" charset="0"/>
              </a:rPr>
              <a:t>0 – 4%</a:t>
            </a:r>
          </a:p>
          <a:p>
            <a:pPr eaLnBrk="1" hangingPunct="1">
              <a:lnSpc>
                <a:spcPct val="130000"/>
              </a:lnSpc>
              <a:spcBef>
                <a:spcPct val="0"/>
              </a:spcBef>
              <a:buFontTx/>
              <a:buNone/>
            </a:pPr>
            <a:r>
              <a:rPr lang="en-US" altLang="pl-PL" sz="1600" b="1" dirty="0">
                <a:solidFill>
                  <a:srgbClr val="5F5F5F"/>
                </a:solidFill>
                <a:latin typeface="Verdana" panose="020B0604030504040204" pitchFamily="34" charset="0"/>
              </a:rPr>
              <a:t>XXX</a:t>
            </a:r>
            <a:r>
              <a:rPr lang="en-US" altLang="pl-PL" sz="1600" b="1" dirty="0">
                <a:solidFill>
                  <a:srgbClr val="0070C0"/>
                </a:solidFill>
                <a:latin typeface="Verdana" panose="020B0604030504040204" pitchFamily="34" charset="0"/>
              </a:rPr>
              <a:t>.1</a:t>
            </a:r>
            <a:r>
              <a:rPr lang="en-US" altLang="pl-PL" sz="1600" b="1" dirty="0">
                <a:solidFill>
                  <a:srgbClr val="009900"/>
                </a:solidFill>
                <a:latin typeface="Verdana" panose="020B0604030504040204" pitchFamily="34" charset="0"/>
              </a:rPr>
              <a:t>  </a:t>
            </a:r>
            <a:r>
              <a:rPr lang="pl-PL" altLang="pl-PL" sz="1600" b="1" dirty="0">
                <a:solidFill>
                  <a:srgbClr val="009900"/>
                </a:solidFill>
                <a:latin typeface="Verdana" panose="020B0604030504040204" pitchFamily="34" charset="0"/>
              </a:rPr>
              <a:t> </a:t>
            </a:r>
            <a:r>
              <a:rPr lang="pl-PL" altLang="pl-PL" sz="1600" b="1" dirty="0">
                <a:solidFill>
                  <a:srgbClr val="5F5F5F"/>
                </a:solidFill>
                <a:latin typeface="Verdana" panose="020B0604030504040204" pitchFamily="34" charset="0"/>
                <a:cs typeface="Times New Roman" panose="02020603050405020304" pitchFamily="18" charset="0"/>
              </a:rPr>
              <a:t>ŁAGODNY </a:t>
            </a:r>
            <a:r>
              <a:rPr lang="en-US" altLang="pl-PL" sz="1600" dirty="0">
                <a:solidFill>
                  <a:srgbClr val="5F5F5F"/>
                </a:solidFill>
                <a:latin typeface="Verdana" panose="020B0604030504040204" pitchFamily="34" charset="0"/>
                <a:cs typeface="Times New Roman" panose="02020603050405020304" pitchFamily="18" charset="0"/>
              </a:rPr>
              <a:t>problem </a:t>
            </a:r>
            <a:r>
              <a:rPr lang="pl-PL" altLang="pl-PL" sz="1600" dirty="0">
                <a:solidFill>
                  <a:srgbClr val="5F5F5F"/>
                </a:solidFill>
                <a:latin typeface="Verdana" panose="020B0604030504040204" pitchFamily="34" charset="0"/>
                <a:cs typeface="Times New Roman" panose="02020603050405020304" pitchFamily="18" charset="0"/>
              </a:rPr>
              <a:t>(nieznaczny, lekki</a:t>
            </a:r>
            <a:r>
              <a:rPr lang="en-US" altLang="pl-PL" sz="1600" dirty="0">
                <a:solidFill>
                  <a:srgbClr val="5F5F5F"/>
                </a:solidFill>
                <a:latin typeface="Verdana" panose="020B0604030504040204" pitchFamily="34" charset="0"/>
                <a:cs typeface="Times New Roman" panose="02020603050405020304" pitchFamily="18" charset="0"/>
              </a:rPr>
              <a:t>,...)                   </a:t>
            </a:r>
            <a:r>
              <a:rPr lang="pl-PL" altLang="pl-PL" sz="1600" dirty="0">
                <a:solidFill>
                  <a:srgbClr val="5F5F5F"/>
                </a:solidFill>
                <a:latin typeface="Verdana" panose="020B0604030504040204" pitchFamily="34" charset="0"/>
                <a:cs typeface="Times New Roman" panose="02020603050405020304" pitchFamily="18" charset="0"/>
              </a:rPr>
              <a:t>	</a:t>
            </a:r>
            <a:r>
              <a:rPr lang="en-US" altLang="pl-PL" sz="1600" dirty="0">
                <a:solidFill>
                  <a:srgbClr val="5F5F5F"/>
                </a:solidFill>
                <a:latin typeface="Verdana" panose="020B0604030504040204" pitchFamily="34" charset="0"/>
                <a:cs typeface="Times New Roman" panose="02020603050405020304" pitchFamily="18" charset="0"/>
              </a:rPr>
              <a:t>5 – 24%	</a:t>
            </a:r>
            <a:endParaRPr lang="en-US" altLang="pl-PL" sz="1600" dirty="0">
              <a:solidFill>
                <a:srgbClr val="5F5F5F"/>
              </a:solidFill>
              <a:latin typeface="Verdana" panose="020B0604030504040204" pitchFamily="34" charset="0"/>
            </a:endParaRPr>
          </a:p>
          <a:p>
            <a:pPr eaLnBrk="1" hangingPunct="1">
              <a:lnSpc>
                <a:spcPct val="130000"/>
              </a:lnSpc>
              <a:spcBef>
                <a:spcPct val="0"/>
              </a:spcBef>
              <a:buFontTx/>
              <a:buNone/>
            </a:pPr>
            <a:r>
              <a:rPr lang="en-US" altLang="pl-PL" sz="1600" b="1" dirty="0">
                <a:solidFill>
                  <a:srgbClr val="5F5F5F"/>
                </a:solidFill>
                <a:latin typeface="Verdana" panose="020B0604030504040204" pitchFamily="34" charset="0"/>
              </a:rPr>
              <a:t>XXX</a:t>
            </a:r>
            <a:r>
              <a:rPr lang="en-US" altLang="pl-PL" sz="1600" b="1" dirty="0">
                <a:solidFill>
                  <a:srgbClr val="0070C0"/>
                </a:solidFill>
                <a:latin typeface="Verdana" panose="020B0604030504040204" pitchFamily="34" charset="0"/>
              </a:rPr>
              <a:t>.2</a:t>
            </a:r>
            <a:r>
              <a:rPr lang="en-US" altLang="pl-PL" sz="1600" b="1" dirty="0">
                <a:solidFill>
                  <a:srgbClr val="FF0000"/>
                </a:solidFill>
                <a:latin typeface="Verdana" panose="020B0604030504040204" pitchFamily="34" charset="0"/>
              </a:rPr>
              <a:t>   </a:t>
            </a:r>
            <a:r>
              <a:rPr lang="pl-PL" altLang="pl-PL" sz="1600" b="1" dirty="0">
                <a:solidFill>
                  <a:srgbClr val="5F5F5F"/>
                </a:solidFill>
                <a:latin typeface="Verdana" panose="020B0604030504040204" pitchFamily="34" charset="0"/>
                <a:cs typeface="Times New Roman" panose="02020603050405020304" pitchFamily="18" charset="0"/>
              </a:rPr>
              <a:t>UMIARKOWANY</a:t>
            </a:r>
            <a:r>
              <a:rPr lang="en-US" altLang="pl-PL" sz="1600" dirty="0">
                <a:solidFill>
                  <a:srgbClr val="5F5F5F"/>
                </a:solidFill>
                <a:latin typeface="Verdana" panose="020B0604030504040204" pitchFamily="34" charset="0"/>
                <a:cs typeface="Times New Roman" panose="02020603050405020304" pitchFamily="18" charset="0"/>
              </a:rPr>
              <a:t> problem (</a:t>
            </a:r>
            <a:r>
              <a:rPr lang="pl-PL" altLang="pl-PL" sz="1600" dirty="0">
                <a:solidFill>
                  <a:srgbClr val="5F5F5F"/>
                </a:solidFill>
                <a:latin typeface="Verdana" panose="020B0604030504040204" pitchFamily="34" charset="0"/>
                <a:cs typeface="Times New Roman" panose="02020603050405020304" pitchFamily="18" charset="0"/>
              </a:rPr>
              <a:t>średni</a:t>
            </a:r>
            <a:r>
              <a:rPr lang="en-US" altLang="pl-PL" sz="1600" dirty="0">
                <a:solidFill>
                  <a:srgbClr val="5F5F5F"/>
                </a:solidFill>
                <a:latin typeface="Verdana" panose="020B0604030504040204" pitchFamily="34" charset="0"/>
                <a:cs typeface="Times New Roman" panose="02020603050405020304" pitchFamily="18" charset="0"/>
              </a:rPr>
              <a:t>,...)      		</a:t>
            </a:r>
            <a:r>
              <a:rPr lang="pl-PL" altLang="pl-PL" sz="1600" dirty="0">
                <a:solidFill>
                  <a:srgbClr val="5F5F5F"/>
                </a:solidFill>
                <a:latin typeface="Verdana" panose="020B0604030504040204" pitchFamily="34" charset="0"/>
                <a:cs typeface="Times New Roman" panose="02020603050405020304" pitchFamily="18" charset="0"/>
              </a:rPr>
              <a:t>	</a:t>
            </a:r>
            <a:r>
              <a:rPr lang="en-US" altLang="pl-PL" sz="1600" dirty="0">
                <a:solidFill>
                  <a:srgbClr val="5F5F5F"/>
                </a:solidFill>
                <a:latin typeface="Verdana" panose="020B0604030504040204" pitchFamily="34" charset="0"/>
                <a:cs typeface="Times New Roman" panose="02020603050405020304" pitchFamily="18" charset="0"/>
              </a:rPr>
              <a:t>25 – 49%</a:t>
            </a:r>
            <a:endParaRPr lang="en-US" altLang="pl-PL" sz="1600" dirty="0">
              <a:solidFill>
                <a:srgbClr val="5F5F5F"/>
              </a:solidFill>
              <a:latin typeface="Verdana" panose="020B0604030504040204" pitchFamily="34" charset="0"/>
            </a:endParaRPr>
          </a:p>
          <a:p>
            <a:pPr eaLnBrk="1" hangingPunct="1">
              <a:lnSpc>
                <a:spcPct val="130000"/>
              </a:lnSpc>
              <a:spcBef>
                <a:spcPct val="0"/>
              </a:spcBef>
              <a:buFontTx/>
              <a:buNone/>
            </a:pPr>
            <a:r>
              <a:rPr lang="en-US" altLang="pl-PL" sz="1600" b="1" dirty="0">
                <a:solidFill>
                  <a:srgbClr val="5F5F5F"/>
                </a:solidFill>
                <a:latin typeface="Verdana" panose="020B0604030504040204" pitchFamily="34" charset="0"/>
              </a:rPr>
              <a:t>XXX</a:t>
            </a:r>
            <a:r>
              <a:rPr lang="en-US" altLang="pl-PL" sz="1600" b="1" dirty="0">
                <a:solidFill>
                  <a:srgbClr val="0070C0"/>
                </a:solidFill>
                <a:latin typeface="Verdana" panose="020B0604030504040204" pitchFamily="34" charset="0"/>
              </a:rPr>
              <a:t>.3</a:t>
            </a:r>
            <a:r>
              <a:rPr lang="en-US" altLang="pl-PL" sz="1600" b="1" dirty="0">
                <a:solidFill>
                  <a:srgbClr val="009900"/>
                </a:solidFill>
                <a:latin typeface="Verdana" panose="020B0604030504040204" pitchFamily="34" charset="0"/>
              </a:rPr>
              <a:t>   </a:t>
            </a:r>
            <a:r>
              <a:rPr lang="pl-PL" altLang="pl-PL" sz="1600" b="1" dirty="0">
                <a:solidFill>
                  <a:srgbClr val="5F5F5F"/>
                </a:solidFill>
                <a:latin typeface="Verdana" panose="020B0604030504040204" pitchFamily="34" charset="0"/>
                <a:cs typeface="Times New Roman" panose="02020603050405020304" pitchFamily="18" charset="0"/>
              </a:rPr>
              <a:t>ZNACZNY</a:t>
            </a:r>
            <a:r>
              <a:rPr lang="en-US" altLang="pl-PL" sz="1600" dirty="0">
                <a:solidFill>
                  <a:srgbClr val="5F5F5F"/>
                </a:solidFill>
                <a:latin typeface="Verdana" panose="020B0604030504040204" pitchFamily="34" charset="0"/>
                <a:cs typeface="Times New Roman" panose="02020603050405020304" pitchFamily="18" charset="0"/>
              </a:rPr>
              <a:t> problem (</a:t>
            </a:r>
            <a:r>
              <a:rPr lang="pl-PL" altLang="pl-PL" sz="1600" dirty="0">
                <a:solidFill>
                  <a:srgbClr val="5F5F5F"/>
                </a:solidFill>
                <a:latin typeface="Verdana" panose="020B0604030504040204" pitchFamily="34" charset="0"/>
                <a:cs typeface="Times New Roman" panose="02020603050405020304" pitchFamily="18" charset="0"/>
              </a:rPr>
              <a:t>wysoki</a:t>
            </a:r>
            <a:r>
              <a:rPr lang="en-US" altLang="pl-PL" sz="1600" dirty="0">
                <a:solidFill>
                  <a:srgbClr val="5F5F5F"/>
                </a:solidFill>
                <a:latin typeface="Verdana" panose="020B0604030504040204" pitchFamily="34" charset="0"/>
                <a:cs typeface="Times New Roman" panose="02020603050405020304" pitchFamily="18" charset="0"/>
              </a:rPr>
              <a:t>,...)          		</a:t>
            </a:r>
            <a:r>
              <a:rPr lang="pl-PL" altLang="pl-PL" sz="1600" dirty="0">
                <a:solidFill>
                  <a:srgbClr val="5F5F5F"/>
                </a:solidFill>
                <a:latin typeface="Verdana" panose="020B0604030504040204" pitchFamily="34" charset="0"/>
                <a:cs typeface="Times New Roman" panose="02020603050405020304" pitchFamily="18" charset="0"/>
              </a:rPr>
              <a:t>	</a:t>
            </a:r>
            <a:r>
              <a:rPr lang="en-US" altLang="pl-PL" sz="1600" dirty="0">
                <a:solidFill>
                  <a:srgbClr val="5F5F5F"/>
                </a:solidFill>
                <a:latin typeface="Verdana" panose="020B0604030504040204" pitchFamily="34" charset="0"/>
                <a:cs typeface="Times New Roman" panose="02020603050405020304" pitchFamily="18" charset="0"/>
              </a:rPr>
              <a:t>50 – 95%</a:t>
            </a:r>
            <a:endParaRPr lang="en-US" altLang="pl-PL" sz="1600" dirty="0">
              <a:solidFill>
                <a:srgbClr val="5F5F5F"/>
              </a:solidFill>
              <a:latin typeface="Verdana" panose="020B0604030504040204" pitchFamily="34" charset="0"/>
            </a:endParaRPr>
          </a:p>
          <a:p>
            <a:pPr eaLnBrk="1" hangingPunct="1">
              <a:lnSpc>
                <a:spcPct val="130000"/>
              </a:lnSpc>
              <a:spcBef>
                <a:spcPct val="0"/>
              </a:spcBef>
              <a:buFontTx/>
              <a:buNone/>
            </a:pPr>
            <a:r>
              <a:rPr lang="en-US" altLang="pl-PL" sz="1600" b="1" dirty="0">
                <a:solidFill>
                  <a:srgbClr val="5F5F5F"/>
                </a:solidFill>
                <a:latin typeface="Verdana" panose="020B0604030504040204" pitchFamily="34" charset="0"/>
              </a:rPr>
              <a:t>XXX</a:t>
            </a:r>
            <a:r>
              <a:rPr lang="en-US" altLang="pl-PL" sz="1600" b="1" dirty="0">
                <a:solidFill>
                  <a:srgbClr val="0070C0"/>
                </a:solidFill>
                <a:latin typeface="Verdana" panose="020B0604030504040204" pitchFamily="34" charset="0"/>
              </a:rPr>
              <a:t>.4</a:t>
            </a:r>
            <a:r>
              <a:rPr lang="en-US" altLang="pl-PL" sz="1600" b="1" dirty="0">
                <a:solidFill>
                  <a:srgbClr val="009900"/>
                </a:solidFill>
                <a:latin typeface="Verdana" panose="020B0604030504040204" pitchFamily="34" charset="0"/>
              </a:rPr>
              <a:t>   </a:t>
            </a:r>
            <a:r>
              <a:rPr lang="en-US" altLang="pl-PL" sz="1600" b="1" dirty="0">
                <a:solidFill>
                  <a:srgbClr val="5F5F5F"/>
                </a:solidFill>
                <a:latin typeface="Verdana" panose="020B0604030504040204" pitchFamily="34" charset="0"/>
                <a:cs typeface="Times New Roman" panose="02020603050405020304" pitchFamily="18" charset="0"/>
              </a:rPr>
              <a:t>C</a:t>
            </a:r>
            <a:r>
              <a:rPr lang="pl-PL" altLang="pl-PL" sz="1600" b="1" dirty="0">
                <a:solidFill>
                  <a:srgbClr val="5F5F5F"/>
                </a:solidFill>
                <a:latin typeface="Verdana" panose="020B0604030504040204" pitchFamily="34" charset="0"/>
                <a:cs typeface="Times New Roman" panose="02020603050405020304" pitchFamily="18" charset="0"/>
              </a:rPr>
              <a:t>AŁKOWITY</a:t>
            </a:r>
            <a:r>
              <a:rPr lang="en-US" altLang="pl-PL" sz="1600" dirty="0">
                <a:solidFill>
                  <a:srgbClr val="5F5F5F"/>
                </a:solidFill>
                <a:latin typeface="Verdana" panose="020B0604030504040204" pitchFamily="34" charset="0"/>
                <a:cs typeface="Times New Roman" panose="02020603050405020304" pitchFamily="18" charset="0"/>
              </a:rPr>
              <a:t> problem (</a:t>
            </a:r>
            <a:r>
              <a:rPr lang="pl-PL" altLang="pl-PL" sz="1600" dirty="0">
                <a:solidFill>
                  <a:srgbClr val="5F5F5F"/>
                </a:solidFill>
                <a:latin typeface="Verdana" panose="020B0604030504040204" pitchFamily="34" charset="0"/>
                <a:cs typeface="Times New Roman" panose="02020603050405020304" pitchFamily="18" charset="0"/>
              </a:rPr>
              <a:t>skrajnie duży</a:t>
            </a:r>
            <a:r>
              <a:rPr lang="en-US" altLang="pl-PL" sz="1600" dirty="0">
                <a:solidFill>
                  <a:srgbClr val="5F5F5F"/>
                </a:solidFill>
                <a:latin typeface="Verdana" panose="020B0604030504040204" pitchFamily="34" charset="0"/>
                <a:cs typeface="Times New Roman" panose="02020603050405020304" pitchFamily="18" charset="0"/>
              </a:rPr>
              <a:t>,...)                   	96 – 100%</a:t>
            </a:r>
            <a:r>
              <a:rPr lang="en-US" altLang="pl-PL" sz="1600" dirty="0">
                <a:solidFill>
                  <a:srgbClr val="009900"/>
                </a:solidFill>
                <a:latin typeface="Verdana" panose="020B0604030504040204" pitchFamily="34" charset="0"/>
              </a:rPr>
              <a:t>  </a:t>
            </a:r>
          </a:p>
          <a:p>
            <a:pPr eaLnBrk="1" hangingPunct="1">
              <a:lnSpc>
                <a:spcPct val="130000"/>
              </a:lnSpc>
              <a:spcBef>
                <a:spcPct val="0"/>
              </a:spcBef>
              <a:buFontTx/>
              <a:buNone/>
            </a:pPr>
            <a:r>
              <a:rPr lang="en-US" altLang="pl-PL" sz="1600" b="1" dirty="0">
                <a:solidFill>
                  <a:srgbClr val="5F5F5F"/>
                </a:solidFill>
                <a:latin typeface="Verdana" panose="020B0604030504040204" pitchFamily="34" charset="0"/>
              </a:rPr>
              <a:t>XXX</a:t>
            </a:r>
            <a:r>
              <a:rPr lang="en-US" altLang="pl-PL" sz="1600" b="1" dirty="0">
                <a:solidFill>
                  <a:srgbClr val="0070C0"/>
                </a:solidFill>
                <a:latin typeface="Verdana" panose="020B0604030504040204" pitchFamily="34" charset="0"/>
              </a:rPr>
              <a:t>.8 </a:t>
            </a:r>
            <a:r>
              <a:rPr lang="en-US" altLang="pl-PL" sz="1600" b="1" dirty="0">
                <a:solidFill>
                  <a:srgbClr val="009900"/>
                </a:solidFill>
                <a:latin typeface="Verdana" panose="020B0604030504040204" pitchFamily="34" charset="0"/>
              </a:rPr>
              <a:t>  </a:t>
            </a:r>
            <a:r>
              <a:rPr lang="pl-PL" altLang="pl-PL" sz="1600" b="1" dirty="0">
                <a:solidFill>
                  <a:srgbClr val="5F5F5F"/>
                </a:solidFill>
                <a:latin typeface="Verdana" panose="020B0604030504040204" pitchFamily="34" charset="0"/>
                <a:cs typeface="Times New Roman" panose="02020603050405020304" pitchFamily="18" charset="0"/>
              </a:rPr>
              <a:t>NIEOKREŚLONY</a:t>
            </a:r>
          </a:p>
          <a:p>
            <a:pPr eaLnBrk="1" hangingPunct="1">
              <a:lnSpc>
                <a:spcPct val="130000"/>
              </a:lnSpc>
              <a:spcBef>
                <a:spcPct val="0"/>
              </a:spcBef>
              <a:buFontTx/>
              <a:buNone/>
            </a:pPr>
            <a:r>
              <a:rPr lang="en-US" altLang="pl-PL" sz="1600" b="1" dirty="0">
                <a:solidFill>
                  <a:srgbClr val="5F5F5F"/>
                </a:solidFill>
                <a:latin typeface="Verdana" panose="020B0604030504040204" pitchFamily="34" charset="0"/>
              </a:rPr>
              <a:t>XXX</a:t>
            </a:r>
            <a:r>
              <a:rPr lang="en-US" altLang="pl-PL" sz="1600" b="1" dirty="0">
                <a:solidFill>
                  <a:srgbClr val="0070C0"/>
                </a:solidFill>
                <a:latin typeface="Verdana" panose="020B0604030504040204" pitchFamily="34" charset="0"/>
              </a:rPr>
              <a:t>.9</a:t>
            </a:r>
            <a:r>
              <a:rPr lang="en-US" altLang="pl-PL" sz="1600" b="1" dirty="0">
                <a:solidFill>
                  <a:srgbClr val="FF0000"/>
                </a:solidFill>
                <a:latin typeface="Verdana" panose="020B0604030504040204" pitchFamily="34" charset="0"/>
              </a:rPr>
              <a:t>   </a:t>
            </a:r>
            <a:r>
              <a:rPr lang="pl-PL" altLang="pl-PL" sz="1600" b="1" dirty="0">
                <a:solidFill>
                  <a:srgbClr val="5F5F5F"/>
                </a:solidFill>
                <a:latin typeface="Verdana" panose="020B0604030504040204" pitchFamily="34" charset="0"/>
                <a:cs typeface="Times New Roman" panose="02020603050405020304" pitchFamily="18" charset="0"/>
              </a:rPr>
              <a:t>NIE DOTYCZY</a:t>
            </a:r>
          </a:p>
          <a:p>
            <a:pPr algn="ctr" eaLnBrk="1" hangingPunct="1">
              <a:lnSpc>
                <a:spcPct val="130000"/>
              </a:lnSpc>
              <a:spcBef>
                <a:spcPct val="0"/>
              </a:spcBef>
              <a:buFontTx/>
              <a:buNone/>
            </a:pPr>
            <a:r>
              <a:rPr lang="pl-PL" altLang="pl-PL" sz="1800" b="1" dirty="0">
                <a:solidFill>
                  <a:srgbClr val="5F5F5F"/>
                </a:solidFill>
                <a:latin typeface="Verdana" panose="020B0604030504040204" pitchFamily="34" charset="0"/>
                <a:cs typeface="Times New Roman" panose="02020603050405020304" pitchFamily="18" charset="0"/>
              </a:rPr>
              <a:t>Składniki ICF są określane za pomocą jednej skali kwalifikatorów</a:t>
            </a:r>
            <a:endParaRPr lang="en-US" altLang="pl-PL" sz="1800" b="1" dirty="0">
              <a:solidFill>
                <a:srgbClr val="5F5F5F"/>
              </a:solidFill>
              <a:latin typeface="Verdana" panose="020B0604030504040204" pitchFamily="34" charset="0"/>
              <a:cs typeface="Times New Roman" panose="02020603050405020304" pitchFamily="18" charset="0"/>
            </a:endParaRPr>
          </a:p>
        </p:txBody>
      </p:sp>
      <p:grpSp>
        <p:nvGrpSpPr>
          <p:cNvPr id="28" name="Grupa 27">
            <a:extLst>
              <a:ext uri="{FF2B5EF4-FFF2-40B4-BE49-F238E27FC236}">
                <a16:creationId xmlns:a16="http://schemas.microsoft.com/office/drawing/2014/main" id="{5AFE43A4-75FC-4190-A97D-787EFC9C6852}"/>
              </a:ext>
            </a:extLst>
          </p:cNvPr>
          <p:cNvGrpSpPr/>
          <p:nvPr/>
        </p:nvGrpSpPr>
        <p:grpSpPr>
          <a:xfrm>
            <a:off x="1363589" y="687511"/>
            <a:ext cx="8618611" cy="2233491"/>
            <a:chOff x="447675" y="1052513"/>
            <a:chExt cx="8618611" cy="2233491"/>
          </a:xfrm>
        </p:grpSpPr>
        <p:cxnSp>
          <p:nvCxnSpPr>
            <p:cNvPr id="29" name="AutoShape 35">
              <a:extLst>
                <a:ext uri="{FF2B5EF4-FFF2-40B4-BE49-F238E27FC236}">
                  <a16:creationId xmlns:a16="http://schemas.microsoft.com/office/drawing/2014/main" id="{4D3E3984-F329-4A56-B1DB-FEBC47013C53}"/>
                </a:ext>
              </a:extLst>
            </p:cNvPr>
            <p:cNvCxnSpPr>
              <a:cxnSpLocks noChangeShapeType="1"/>
            </p:cNvCxnSpPr>
            <p:nvPr/>
          </p:nvCxnSpPr>
          <p:spPr bwMode="auto">
            <a:xfrm rot="5400000" flipH="1" flipV="1">
              <a:off x="1486892"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30" name="AutoShape 35">
              <a:extLst>
                <a:ext uri="{FF2B5EF4-FFF2-40B4-BE49-F238E27FC236}">
                  <a16:creationId xmlns:a16="http://schemas.microsoft.com/office/drawing/2014/main" id="{913ACA24-8665-4B54-AEB9-7CA23C62BA7C}"/>
                </a:ext>
              </a:extLst>
            </p:cNvPr>
            <p:cNvCxnSpPr>
              <a:cxnSpLocks noChangeShapeType="1"/>
            </p:cNvCxnSpPr>
            <p:nvPr/>
          </p:nvCxnSpPr>
          <p:spPr bwMode="auto">
            <a:xfrm rot="5400000" flipH="1" flipV="1">
              <a:off x="3863157" y="2120835"/>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31" name="AutoShape 35">
              <a:extLst>
                <a:ext uri="{FF2B5EF4-FFF2-40B4-BE49-F238E27FC236}">
                  <a16:creationId xmlns:a16="http://schemas.microsoft.com/office/drawing/2014/main" id="{6BAC64C8-0FC1-4A93-B956-3B4B7DC98DD8}"/>
                </a:ext>
              </a:extLst>
            </p:cNvPr>
            <p:cNvCxnSpPr>
              <a:cxnSpLocks noChangeShapeType="1"/>
            </p:cNvCxnSpPr>
            <p:nvPr/>
          </p:nvCxnSpPr>
          <p:spPr bwMode="auto">
            <a:xfrm rot="5400000" flipH="1" flipV="1">
              <a:off x="6002536" y="214409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32" name="AutoShape 35">
              <a:extLst>
                <a:ext uri="{FF2B5EF4-FFF2-40B4-BE49-F238E27FC236}">
                  <a16:creationId xmlns:a16="http://schemas.microsoft.com/office/drawing/2014/main" id="{8EBB1C5E-DD1C-4FC9-A4DE-727768F73CC9}"/>
                </a:ext>
              </a:extLst>
            </p:cNvPr>
            <p:cNvCxnSpPr>
              <a:cxnSpLocks noChangeShapeType="1"/>
            </p:cNvCxnSpPr>
            <p:nvPr/>
          </p:nvCxnSpPr>
          <p:spPr bwMode="auto">
            <a:xfrm rot="5400000" flipH="1" flipV="1">
              <a:off x="7931149" y="2147468"/>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33" name="AutoShape 35">
              <a:extLst>
                <a:ext uri="{FF2B5EF4-FFF2-40B4-BE49-F238E27FC236}">
                  <a16:creationId xmlns:a16="http://schemas.microsoft.com/office/drawing/2014/main" id="{BED75DA3-5B84-451C-B064-DD70F4AF6AA9}"/>
                </a:ext>
              </a:extLst>
            </p:cNvPr>
            <p:cNvCxnSpPr>
              <a:cxnSpLocks noChangeShapeType="1"/>
            </p:cNvCxnSpPr>
            <p:nvPr/>
          </p:nvCxnSpPr>
          <p:spPr bwMode="auto">
            <a:xfrm rot="5400000" flipH="1" flipV="1">
              <a:off x="905867" y="28432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cxnSp>
          <p:nvCxnSpPr>
            <p:cNvPr id="34" name="AutoShape 35">
              <a:extLst>
                <a:ext uri="{FF2B5EF4-FFF2-40B4-BE49-F238E27FC236}">
                  <a16:creationId xmlns:a16="http://schemas.microsoft.com/office/drawing/2014/main" id="{B9AEDCDD-688C-4220-9EC6-41F289F06C17}"/>
                </a:ext>
              </a:extLst>
            </p:cNvPr>
            <p:cNvCxnSpPr>
              <a:cxnSpLocks noChangeShapeType="1"/>
            </p:cNvCxnSpPr>
            <p:nvPr/>
          </p:nvCxnSpPr>
          <p:spPr bwMode="auto">
            <a:xfrm rot="5400000" flipH="1" flipV="1">
              <a:off x="2062957" y="2792412"/>
              <a:ext cx="409575" cy="1"/>
            </a:xfrm>
            <a:prstGeom prst="bentConnector3">
              <a:avLst>
                <a:gd name="adj1" fmla="val 50000"/>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35" name="AutoShape 27">
              <a:extLst>
                <a:ext uri="{FF2B5EF4-FFF2-40B4-BE49-F238E27FC236}">
                  <a16:creationId xmlns:a16="http://schemas.microsoft.com/office/drawing/2014/main" id="{5748BD0F-CD1B-4D81-B1FD-0420C7F6EB6E}"/>
                </a:ext>
              </a:extLst>
            </p:cNvPr>
            <p:cNvSpPr>
              <a:spLocks noChangeArrowheads="1"/>
            </p:cNvSpPr>
            <p:nvPr/>
          </p:nvSpPr>
          <p:spPr bwMode="auto">
            <a:xfrm>
              <a:off x="3671888" y="1052513"/>
              <a:ext cx="1979612" cy="431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65880" tIns="32760" rIns="65880" bIns="3276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Font typeface="Times New Roman" pitchFamily="18" charset="0"/>
                <a:buNone/>
              </a:pPr>
              <a:r>
                <a:rPr lang="de-CH" altLang="pl-PL" sz="2800" b="1" dirty="0">
                  <a:solidFill>
                    <a:srgbClr val="FFFFFF"/>
                  </a:solidFill>
                </a:rPr>
                <a:t>ICF</a:t>
              </a:r>
            </a:p>
          </p:txBody>
        </p:sp>
        <p:sp>
          <p:nvSpPr>
            <p:cNvPr id="36" name="AutoShape 28">
              <a:extLst>
                <a:ext uri="{FF2B5EF4-FFF2-40B4-BE49-F238E27FC236}">
                  <a16:creationId xmlns:a16="http://schemas.microsoft.com/office/drawing/2014/main" id="{BB1BC103-7E96-428C-9FFC-831250F725EB}"/>
                </a:ext>
              </a:extLst>
            </p:cNvPr>
            <p:cNvSpPr>
              <a:spLocks noChangeArrowheads="1"/>
            </p:cNvSpPr>
            <p:nvPr/>
          </p:nvSpPr>
          <p:spPr bwMode="auto">
            <a:xfrm>
              <a:off x="468313" y="1700213"/>
              <a:ext cx="449897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37" name="AutoShape 29">
              <a:extLst>
                <a:ext uri="{FF2B5EF4-FFF2-40B4-BE49-F238E27FC236}">
                  <a16:creationId xmlns:a16="http://schemas.microsoft.com/office/drawing/2014/main" id="{2C17252F-7D04-4CF2-A915-A8BCD5EF7565}"/>
                </a:ext>
              </a:extLst>
            </p:cNvPr>
            <p:cNvSpPr>
              <a:spLocks noChangeArrowheads="1"/>
            </p:cNvSpPr>
            <p:nvPr/>
          </p:nvSpPr>
          <p:spPr bwMode="auto">
            <a:xfrm>
              <a:off x="5256213" y="1700213"/>
              <a:ext cx="3743325" cy="333375"/>
            </a:xfrm>
            <a:prstGeom prst="roundRect">
              <a:avLst>
                <a:gd name="adj" fmla="val 16667"/>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38" name="AutoShape 30">
              <a:extLst>
                <a:ext uri="{FF2B5EF4-FFF2-40B4-BE49-F238E27FC236}">
                  <a16:creationId xmlns:a16="http://schemas.microsoft.com/office/drawing/2014/main" id="{379005EB-35D1-43C1-8B66-8866539B4819}"/>
                </a:ext>
              </a:extLst>
            </p:cNvPr>
            <p:cNvSpPr>
              <a:spLocks noChangeArrowheads="1"/>
            </p:cNvSpPr>
            <p:nvPr/>
          </p:nvSpPr>
          <p:spPr bwMode="auto">
            <a:xfrm>
              <a:off x="468313" y="2276475"/>
              <a:ext cx="24479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39" name="AutoShape 31">
              <a:extLst>
                <a:ext uri="{FF2B5EF4-FFF2-40B4-BE49-F238E27FC236}">
                  <a16:creationId xmlns:a16="http://schemas.microsoft.com/office/drawing/2014/main" id="{DD2A5425-C4CE-49E0-B9A1-4B89D45CA7A9}"/>
                </a:ext>
              </a:extLst>
            </p:cNvPr>
            <p:cNvSpPr>
              <a:spLocks noChangeArrowheads="1"/>
            </p:cNvSpPr>
            <p:nvPr/>
          </p:nvSpPr>
          <p:spPr bwMode="auto">
            <a:xfrm>
              <a:off x="2987675" y="2276475"/>
              <a:ext cx="1979613" cy="474663"/>
            </a:xfrm>
            <a:prstGeom prst="roundRect">
              <a:avLst>
                <a:gd name="adj" fmla="val 9449"/>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40" name="AutoShape 32">
              <a:extLst>
                <a:ext uri="{FF2B5EF4-FFF2-40B4-BE49-F238E27FC236}">
                  <a16:creationId xmlns:a16="http://schemas.microsoft.com/office/drawing/2014/main" id="{A3BB9A3D-14A8-4893-A5E7-905ECD2CC310}"/>
                </a:ext>
              </a:extLst>
            </p:cNvPr>
            <p:cNvSpPr>
              <a:spLocks noChangeArrowheads="1"/>
            </p:cNvSpPr>
            <p:nvPr/>
          </p:nvSpPr>
          <p:spPr bwMode="auto">
            <a:xfrm>
              <a:off x="5215334" y="2284479"/>
              <a:ext cx="1871662" cy="50323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41" name="AutoShape 33">
              <a:extLst>
                <a:ext uri="{FF2B5EF4-FFF2-40B4-BE49-F238E27FC236}">
                  <a16:creationId xmlns:a16="http://schemas.microsoft.com/office/drawing/2014/main" id="{FEFCCAB7-9EE4-411E-BACC-27CEB9A4C19E}"/>
                </a:ext>
              </a:extLst>
            </p:cNvPr>
            <p:cNvSpPr>
              <a:spLocks noChangeArrowheads="1"/>
            </p:cNvSpPr>
            <p:nvPr/>
          </p:nvSpPr>
          <p:spPr bwMode="auto">
            <a:xfrm>
              <a:off x="7266061" y="2276475"/>
              <a:ext cx="1800225" cy="47466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dirty="0">
                <a:solidFill>
                  <a:schemeClr val="tx1"/>
                </a:solidFill>
                <a:latin typeface="Arial" pitchFamily="34" charset="0"/>
              </a:endParaRPr>
            </a:p>
          </p:txBody>
        </p:sp>
        <p:cxnSp>
          <p:nvCxnSpPr>
            <p:cNvPr id="42" name="AutoShape 35">
              <a:extLst>
                <a:ext uri="{FF2B5EF4-FFF2-40B4-BE49-F238E27FC236}">
                  <a16:creationId xmlns:a16="http://schemas.microsoft.com/office/drawing/2014/main" id="{AC0C7473-98AA-44B0-9B58-B2E379F32846}"/>
                </a:ext>
              </a:extLst>
            </p:cNvPr>
            <p:cNvCxnSpPr>
              <a:cxnSpLocks noChangeShapeType="1"/>
              <a:stCxn id="45" idx="0"/>
            </p:cNvCxnSpPr>
            <p:nvPr/>
          </p:nvCxnSpPr>
          <p:spPr bwMode="auto">
            <a:xfrm rot="16200000" flipV="1">
              <a:off x="6214287" y="695641"/>
              <a:ext cx="403224" cy="1520194"/>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43" name="AutoShape 36">
              <a:extLst>
                <a:ext uri="{FF2B5EF4-FFF2-40B4-BE49-F238E27FC236}">
                  <a16:creationId xmlns:a16="http://schemas.microsoft.com/office/drawing/2014/main" id="{5EB24E60-0DB1-47A1-853A-0F2EBEFAA12A}"/>
                </a:ext>
              </a:extLst>
            </p:cNvPr>
            <p:cNvSpPr>
              <a:spLocks noChangeArrowheads="1"/>
            </p:cNvSpPr>
            <p:nvPr/>
          </p:nvSpPr>
          <p:spPr bwMode="auto">
            <a:xfrm>
              <a:off x="1763713" y="2924175"/>
              <a:ext cx="1150937" cy="330200"/>
            </a:xfrm>
            <a:prstGeom prst="roundRect">
              <a:avLst>
                <a:gd name="adj" fmla="val 16829"/>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44" name="Text Box 38">
              <a:extLst>
                <a:ext uri="{FF2B5EF4-FFF2-40B4-BE49-F238E27FC236}">
                  <a16:creationId xmlns:a16="http://schemas.microsoft.com/office/drawing/2014/main" id="{79675797-4411-468E-9411-9C6A56E1D0DC}"/>
                </a:ext>
              </a:extLst>
            </p:cNvPr>
            <p:cNvSpPr txBox="1">
              <a:spLocks noChangeArrowheads="1"/>
            </p:cNvSpPr>
            <p:nvPr/>
          </p:nvSpPr>
          <p:spPr bwMode="auto">
            <a:xfrm>
              <a:off x="900113" y="1663700"/>
              <a:ext cx="3743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dirty="0" err="1">
                  <a:solidFill>
                    <a:srgbClr val="FFFFFF"/>
                  </a:solidFill>
                  <a:ea typeface="Arial Unicode MS" pitchFamily="34" charset="-128"/>
                  <a:cs typeface="Arial Unicode MS" pitchFamily="34" charset="-128"/>
                </a:rPr>
                <a:t>Funkcjonowanie</a:t>
              </a:r>
              <a:r>
                <a:rPr lang="de-CH" altLang="pl-PL" sz="1500" dirty="0">
                  <a:solidFill>
                    <a:srgbClr val="FFFFFF"/>
                  </a:solidFill>
                  <a:ea typeface="Arial Unicode MS" pitchFamily="34" charset="-128"/>
                  <a:cs typeface="Arial Unicode MS" pitchFamily="34" charset="-128"/>
                </a:rPr>
                <a:t> i </a:t>
              </a:r>
              <a:r>
                <a:rPr lang="de-CH" altLang="pl-PL" sz="1500" dirty="0" err="1">
                  <a:solidFill>
                    <a:srgbClr val="FFFFFF"/>
                  </a:solidFill>
                  <a:ea typeface="Arial Unicode MS" pitchFamily="34" charset="-128"/>
                  <a:cs typeface="Arial Unicode MS" pitchFamily="34" charset="-128"/>
                </a:rPr>
                <a:t>niepełnosprawność</a:t>
              </a:r>
              <a:endParaRPr lang="de-CH" altLang="pl-PL" sz="1500" dirty="0">
                <a:solidFill>
                  <a:srgbClr val="FFFFFF"/>
                </a:solidFill>
                <a:ea typeface="Arial Unicode MS" pitchFamily="34" charset="-128"/>
                <a:cs typeface="Arial Unicode MS" pitchFamily="34" charset="-128"/>
              </a:endParaRPr>
            </a:p>
          </p:txBody>
        </p:sp>
        <p:sp>
          <p:nvSpPr>
            <p:cNvPr id="45" name="Text Box 39">
              <a:extLst>
                <a:ext uri="{FF2B5EF4-FFF2-40B4-BE49-F238E27FC236}">
                  <a16:creationId xmlns:a16="http://schemas.microsoft.com/office/drawing/2014/main" id="{672A8051-48CB-4F5A-A66C-B1FC3CA3DB2D}"/>
                </a:ext>
              </a:extLst>
            </p:cNvPr>
            <p:cNvSpPr txBox="1">
              <a:spLocks noChangeArrowheads="1"/>
            </p:cNvSpPr>
            <p:nvPr/>
          </p:nvSpPr>
          <p:spPr bwMode="auto">
            <a:xfrm>
              <a:off x="5435004" y="1657350"/>
              <a:ext cx="3481984"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500">
                  <a:solidFill>
                    <a:srgbClr val="FFFFFF"/>
                  </a:solidFill>
                  <a:ea typeface="Arial Unicode MS" pitchFamily="34" charset="-128"/>
                  <a:cs typeface="Arial Unicode MS" pitchFamily="34" charset="-128"/>
                </a:rPr>
                <a:t>Czynniki kontekstowe</a:t>
              </a:r>
            </a:p>
          </p:txBody>
        </p:sp>
        <p:sp>
          <p:nvSpPr>
            <p:cNvPr id="46" name="Text Box 40">
              <a:extLst>
                <a:ext uri="{FF2B5EF4-FFF2-40B4-BE49-F238E27FC236}">
                  <a16:creationId xmlns:a16="http://schemas.microsoft.com/office/drawing/2014/main" id="{5FC6F3C8-8109-4C72-BFCE-A2D1E90F698F}"/>
                </a:ext>
              </a:extLst>
            </p:cNvPr>
            <p:cNvSpPr txBox="1">
              <a:spLocks noChangeArrowheads="1"/>
            </p:cNvSpPr>
            <p:nvPr/>
          </p:nvSpPr>
          <p:spPr bwMode="auto">
            <a:xfrm>
              <a:off x="539750" y="2205038"/>
              <a:ext cx="23034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Funkcje i struktury ciała</a:t>
              </a:r>
              <a:endParaRPr lang="de-CH" altLang="pl-PL" sz="1600" dirty="0">
                <a:solidFill>
                  <a:srgbClr val="FFFFFF"/>
                </a:solidFill>
                <a:ea typeface="Arial Unicode MS" pitchFamily="34" charset="-128"/>
                <a:cs typeface="Arial Unicode MS" pitchFamily="34" charset="-128"/>
              </a:endParaRPr>
            </a:p>
          </p:txBody>
        </p:sp>
        <p:sp>
          <p:nvSpPr>
            <p:cNvPr id="47" name="Text Box 41">
              <a:extLst>
                <a:ext uri="{FF2B5EF4-FFF2-40B4-BE49-F238E27FC236}">
                  <a16:creationId xmlns:a16="http://schemas.microsoft.com/office/drawing/2014/main" id="{AFDCEC3B-250A-496E-916C-746DAD093199}"/>
                </a:ext>
              </a:extLst>
            </p:cNvPr>
            <p:cNvSpPr txBox="1">
              <a:spLocks noChangeArrowheads="1"/>
            </p:cNvSpPr>
            <p:nvPr/>
          </p:nvSpPr>
          <p:spPr bwMode="auto">
            <a:xfrm>
              <a:off x="2911872" y="2185922"/>
              <a:ext cx="2303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pl-PL" altLang="pl-PL" sz="1600" dirty="0">
                  <a:solidFill>
                    <a:srgbClr val="FFFFFF"/>
                  </a:solidFill>
                  <a:ea typeface="Arial Unicode MS" pitchFamily="34" charset="-128"/>
                  <a:cs typeface="Arial Unicode MS" pitchFamily="34" charset="-128"/>
                </a:rPr>
                <a:t>Aktywność i uczestniczenie</a:t>
              </a:r>
              <a:endParaRPr lang="de-CH" altLang="pl-PL" sz="1600" dirty="0">
                <a:solidFill>
                  <a:srgbClr val="FFFFFF"/>
                </a:solidFill>
                <a:ea typeface="Arial Unicode MS" pitchFamily="34" charset="-128"/>
                <a:cs typeface="Arial Unicode MS" pitchFamily="34" charset="-128"/>
              </a:endParaRPr>
            </a:p>
          </p:txBody>
        </p:sp>
        <p:sp>
          <p:nvSpPr>
            <p:cNvPr id="48" name="Text Box 42">
              <a:extLst>
                <a:ext uri="{FF2B5EF4-FFF2-40B4-BE49-F238E27FC236}">
                  <a16:creationId xmlns:a16="http://schemas.microsoft.com/office/drawing/2014/main" id="{88286209-23AE-47E9-8324-06B107986BAB}"/>
                </a:ext>
              </a:extLst>
            </p:cNvPr>
            <p:cNvSpPr txBox="1">
              <a:spLocks noChangeArrowheads="1"/>
            </p:cNvSpPr>
            <p:nvPr/>
          </p:nvSpPr>
          <p:spPr bwMode="auto">
            <a:xfrm>
              <a:off x="5090392" y="2224597"/>
              <a:ext cx="2303463"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de-CH" altLang="pl-PL" sz="1600" dirty="0" err="1">
                  <a:solidFill>
                    <a:srgbClr val="FFFFFF"/>
                  </a:solidFill>
                  <a:ea typeface="Arial Unicode MS" pitchFamily="34" charset="-128"/>
                  <a:cs typeface="Arial Unicode MS" pitchFamily="34" charset="-128"/>
                </a:rPr>
                <a:t>środowiskowe</a:t>
              </a:r>
              <a:endParaRPr lang="de-CH" altLang="pl-PL" sz="1600" dirty="0">
                <a:solidFill>
                  <a:srgbClr val="FFFFFF"/>
                </a:solidFill>
                <a:ea typeface="Arial Unicode MS" pitchFamily="34" charset="-128"/>
                <a:cs typeface="Arial Unicode MS" pitchFamily="34" charset="-128"/>
              </a:endParaRPr>
            </a:p>
          </p:txBody>
        </p:sp>
        <p:sp>
          <p:nvSpPr>
            <p:cNvPr id="49" name="Text Box 43">
              <a:extLst>
                <a:ext uri="{FF2B5EF4-FFF2-40B4-BE49-F238E27FC236}">
                  <a16:creationId xmlns:a16="http://schemas.microsoft.com/office/drawing/2014/main" id="{D6DB8810-FD65-44AD-B338-CB8CFCF8796A}"/>
                </a:ext>
              </a:extLst>
            </p:cNvPr>
            <p:cNvSpPr txBox="1">
              <a:spLocks noChangeArrowheads="1"/>
            </p:cNvSpPr>
            <p:nvPr/>
          </p:nvSpPr>
          <p:spPr bwMode="auto">
            <a:xfrm>
              <a:off x="7266060" y="2224179"/>
              <a:ext cx="18002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600" dirty="0" err="1">
                  <a:solidFill>
                    <a:srgbClr val="FFFFFF"/>
                  </a:solidFill>
                  <a:ea typeface="Arial Unicode MS" pitchFamily="34" charset="-128"/>
                  <a:cs typeface="Arial Unicode MS" pitchFamily="34" charset="-128"/>
                </a:rPr>
                <a:t>Czynniki</a:t>
              </a:r>
              <a:r>
                <a:rPr lang="de-CH" altLang="pl-PL" sz="1600" dirty="0">
                  <a:solidFill>
                    <a:srgbClr val="FFFFFF"/>
                  </a:solidFill>
                  <a:ea typeface="Arial Unicode MS" pitchFamily="34" charset="-128"/>
                  <a:cs typeface="Arial Unicode MS" pitchFamily="34" charset="-128"/>
                </a:rPr>
                <a:t> </a:t>
              </a:r>
              <a:r>
                <a:rPr lang="pl-PL" altLang="pl-PL" sz="1600" dirty="0">
                  <a:solidFill>
                    <a:srgbClr val="FFFFFF"/>
                  </a:solidFill>
                  <a:ea typeface="Arial Unicode MS" pitchFamily="34" charset="-128"/>
                  <a:cs typeface="Arial Unicode MS" pitchFamily="34" charset="-128"/>
                </a:rPr>
                <a:t>osobowe</a:t>
              </a:r>
              <a:endParaRPr lang="de-CH" altLang="pl-PL" sz="1600" dirty="0">
                <a:solidFill>
                  <a:srgbClr val="FFFFFF"/>
                </a:solidFill>
                <a:ea typeface="Arial Unicode MS" pitchFamily="34" charset="-128"/>
                <a:cs typeface="Arial Unicode MS" pitchFamily="34" charset="-128"/>
              </a:endParaRPr>
            </a:p>
          </p:txBody>
        </p:sp>
        <p:sp>
          <p:nvSpPr>
            <p:cNvPr id="50" name="Text Box 45">
              <a:extLst>
                <a:ext uri="{FF2B5EF4-FFF2-40B4-BE49-F238E27FC236}">
                  <a16:creationId xmlns:a16="http://schemas.microsoft.com/office/drawing/2014/main" id="{D1BF1059-C460-4FE5-83DA-AA517ECDF2A1}"/>
                </a:ext>
              </a:extLst>
            </p:cNvPr>
            <p:cNvSpPr txBox="1">
              <a:spLocks noChangeArrowheads="1"/>
            </p:cNvSpPr>
            <p:nvPr/>
          </p:nvSpPr>
          <p:spPr bwMode="auto">
            <a:xfrm>
              <a:off x="1763713" y="2852936"/>
              <a:ext cx="115093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Struktury</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de-CH" altLang="pl-PL" sz="1100" b="1" dirty="0" err="1">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cxnSp>
          <p:nvCxnSpPr>
            <p:cNvPr id="51" name="AutoShape 35">
              <a:extLst>
                <a:ext uri="{FF2B5EF4-FFF2-40B4-BE49-F238E27FC236}">
                  <a16:creationId xmlns:a16="http://schemas.microsoft.com/office/drawing/2014/main" id="{639A2ECB-63E7-49ED-B809-7F30574B81D2}"/>
                </a:ext>
              </a:extLst>
            </p:cNvPr>
            <p:cNvCxnSpPr>
              <a:cxnSpLocks noChangeShapeType="1"/>
              <a:stCxn id="44" idx="0"/>
            </p:cNvCxnSpPr>
            <p:nvPr/>
          </p:nvCxnSpPr>
          <p:spPr bwMode="auto">
            <a:xfrm rot="5400000" flipH="1" flipV="1">
              <a:off x="3017708" y="1009520"/>
              <a:ext cx="408249" cy="900112"/>
            </a:xfrm>
            <a:prstGeom prst="bentConnector2">
              <a:avLst/>
            </a:prstGeom>
            <a:noFill/>
            <a:ln w="28440">
              <a:solidFill>
                <a:srgbClr val="5F5F5F"/>
              </a:solidFill>
              <a:miter lim="800000"/>
              <a:headEnd/>
              <a:tailEnd/>
            </a:ln>
            <a:extLst>
              <a:ext uri="{909E8E84-426E-40DD-AFC4-6F175D3DCCD1}">
                <a14:hiddenFill xmlns:a14="http://schemas.microsoft.com/office/drawing/2010/main">
                  <a:noFill/>
                </a14:hiddenFill>
              </a:ext>
            </a:extLst>
          </p:spPr>
        </p:cxnSp>
        <p:sp>
          <p:nvSpPr>
            <p:cNvPr id="52" name="AutoShape 37">
              <a:extLst>
                <a:ext uri="{FF2B5EF4-FFF2-40B4-BE49-F238E27FC236}">
                  <a16:creationId xmlns:a16="http://schemas.microsoft.com/office/drawing/2014/main" id="{D9640510-F71B-40E4-B678-521C9D5AA1F5}"/>
                </a:ext>
              </a:extLst>
            </p:cNvPr>
            <p:cNvSpPr>
              <a:spLocks noChangeArrowheads="1"/>
            </p:cNvSpPr>
            <p:nvPr/>
          </p:nvSpPr>
          <p:spPr bwMode="auto">
            <a:xfrm>
              <a:off x="447675" y="2903538"/>
              <a:ext cx="1223963" cy="3302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rgbClr val="4D4D4D"/>
                  </a:solidFill>
                  <a:latin typeface="Verdana" pitchFamily="34" charset="0"/>
                </a:defRPr>
              </a:lvl1pPr>
              <a:lvl2pPr marL="742950" indent="-285750">
                <a:spcBef>
                  <a:spcPct val="20000"/>
                </a:spcBef>
                <a:buChar char="–"/>
                <a:defRPr>
                  <a:solidFill>
                    <a:schemeClr val="tx1"/>
                  </a:solidFill>
                  <a:latin typeface="Verdana" pitchFamily="34" charset="0"/>
                </a:defRPr>
              </a:lvl2pPr>
              <a:lvl3pPr marL="1143000" indent="-228600">
                <a:spcBef>
                  <a:spcPct val="20000"/>
                </a:spcBef>
                <a:buChar char="•"/>
                <a:defRPr sz="1600">
                  <a:solidFill>
                    <a:schemeClr val="tx1"/>
                  </a:solidFill>
                  <a:latin typeface="Verdana" pitchFamily="34" charset="0"/>
                </a:defRPr>
              </a:lvl3pPr>
              <a:lvl4pPr marL="1600200" indent="-228600">
                <a:spcBef>
                  <a:spcPct val="20000"/>
                </a:spcBef>
                <a:buChar char="–"/>
                <a:defRPr sz="1600">
                  <a:solidFill>
                    <a:schemeClr val="tx1"/>
                  </a:solidFill>
                  <a:latin typeface="Verdana" pitchFamily="34" charset="0"/>
                </a:defRPr>
              </a:lvl4pPr>
              <a:lvl5pPr marL="2057400" indent="-228600">
                <a:spcBef>
                  <a:spcPct val="20000"/>
                </a:spcBef>
                <a:buChar char="»"/>
                <a:defRPr sz="1600">
                  <a:solidFill>
                    <a:schemeClr val="tx1"/>
                  </a:solidFill>
                  <a:latin typeface="Verdana" pitchFamily="34" charset="0"/>
                </a:defRPr>
              </a:lvl5pPr>
              <a:lvl6pPr marL="2514600" indent="-228600" eaLnBrk="0" fontAlgn="base" hangingPunct="0">
                <a:spcBef>
                  <a:spcPct val="20000"/>
                </a:spcBef>
                <a:spcAft>
                  <a:spcPct val="0"/>
                </a:spcAft>
                <a:buChar char="»"/>
                <a:defRPr sz="1600">
                  <a:solidFill>
                    <a:schemeClr val="tx1"/>
                  </a:solidFill>
                  <a:latin typeface="Verdana" pitchFamily="34" charset="0"/>
                </a:defRPr>
              </a:lvl6pPr>
              <a:lvl7pPr marL="2971800" indent="-228600" eaLnBrk="0" fontAlgn="base" hangingPunct="0">
                <a:spcBef>
                  <a:spcPct val="20000"/>
                </a:spcBef>
                <a:spcAft>
                  <a:spcPct val="0"/>
                </a:spcAft>
                <a:buChar char="»"/>
                <a:defRPr sz="1600">
                  <a:solidFill>
                    <a:schemeClr val="tx1"/>
                  </a:solidFill>
                  <a:latin typeface="Verdana" pitchFamily="34" charset="0"/>
                </a:defRPr>
              </a:lvl7pPr>
              <a:lvl8pPr marL="3429000" indent="-228600" eaLnBrk="0" fontAlgn="base" hangingPunct="0">
                <a:spcBef>
                  <a:spcPct val="20000"/>
                </a:spcBef>
                <a:spcAft>
                  <a:spcPct val="0"/>
                </a:spcAft>
                <a:buChar char="»"/>
                <a:defRPr sz="1600">
                  <a:solidFill>
                    <a:schemeClr val="tx1"/>
                  </a:solidFill>
                  <a:latin typeface="Verdana" pitchFamily="34" charset="0"/>
                </a:defRPr>
              </a:lvl8pPr>
              <a:lvl9pPr marL="3886200" indent="-228600" eaLnBrk="0" fontAlgn="base" hangingPunct="0">
                <a:spcBef>
                  <a:spcPct val="20000"/>
                </a:spcBef>
                <a:spcAft>
                  <a:spcPct val="0"/>
                </a:spcAft>
                <a:buChar char="»"/>
                <a:defRPr sz="1600">
                  <a:solidFill>
                    <a:schemeClr val="tx1"/>
                  </a:solidFill>
                  <a:latin typeface="Verdana" pitchFamily="34" charset="0"/>
                </a:defRPr>
              </a:lvl9pPr>
            </a:lstStyle>
            <a:p>
              <a:pPr eaLnBrk="1" hangingPunct="1">
                <a:spcBef>
                  <a:spcPct val="0"/>
                </a:spcBef>
                <a:buClr>
                  <a:srgbClr val="000000"/>
                </a:buClr>
                <a:buFont typeface="Times New Roman" pitchFamily="18" charset="0"/>
                <a:buNone/>
              </a:pPr>
              <a:endParaRPr lang="pl-PL" altLang="pl-PL" sz="1800">
                <a:solidFill>
                  <a:schemeClr val="tx1"/>
                </a:solidFill>
                <a:latin typeface="Arial" pitchFamily="34" charset="0"/>
              </a:endParaRPr>
            </a:p>
          </p:txBody>
        </p:sp>
        <p:sp>
          <p:nvSpPr>
            <p:cNvPr id="53" name="Text Box 44">
              <a:extLst>
                <a:ext uri="{FF2B5EF4-FFF2-40B4-BE49-F238E27FC236}">
                  <a16:creationId xmlns:a16="http://schemas.microsoft.com/office/drawing/2014/main" id="{0108D4E3-9B94-40D9-A5D2-B0FB7FFBEA4A}"/>
                </a:ext>
              </a:extLst>
            </p:cNvPr>
            <p:cNvSpPr txBox="1">
              <a:spLocks noChangeArrowheads="1"/>
            </p:cNvSpPr>
            <p:nvPr/>
          </p:nvSpPr>
          <p:spPr bwMode="auto">
            <a:xfrm>
              <a:off x="465233" y="2836716"/>
              <a:ext cx="1206405"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D4D4D"/>
                  </a:solidFill>
                  <a:latin typeface="Verdana" pitchFamily="34"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erdana" pitchFamily="34"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Verdana" pitchFamily="34" charset="0"/>
                </a:defRPr>
              </a:lvl9pPr>
            </a:lstStyle>
            <a:p>
              <a:pPr algn="ctr" eaLnBrk="1" hangingPunct="1">
                <a:spcBef>
                  <a:spcPct val="0"/>
                </a:spcBef>
                <a:buClr>
                  <a:srgbClr val="000000"/>
                </a:buClr>
                <a:buSzPct val="45000"/>
                <a:buFont typeface="Wingdings" pitchFamily="2" charset="2"/>
                <a:buNone/>
              </a:pPr>
              <a:r>
                <a:rPr lang="de-CH" altLang="pl-PL" sz="1100" b="1" dirty="0" err="1">
                  <a:solidFill>
                    <a:srgbClr val="FFFFFF"/>
                  </a:solidFill>
                  <a:ea typeface="Arial Unicode MS" pitchFamily="34" charset="-128"/>
                  <a:cs typeface="Arial Unicode MS" pitchFamily="34" charset="-128"/>
                </a:rPr>
                <a:t>Funkcje</a:t>
              </a:r>
              <a:br>
                <a:rPr lang="pl-PL" altLang="pl-PL" sz="1100" b="1" dirty="0">
                  <a:solidFill>
                    <a:srgbClr val="FFFFFF"/>
                  </a:solidFill>
                  <a:ea typeface="Arial Unicode MS" pitchFamily="34" charset="-128"/>
                  <a:cs typeface="Arial Unicode MS" pitchFamily="34" charset="-128"/>
                </a:rPr>
              </a:br>
              <a:r>
                <a:rPr lang="de-CH" altLang="pl-PL" sz="1100" b="1" dirty="0">
                  <a:solidFill>
                    <a:srgbClr val="FFFFFF"/>
                  </a:solidFill>
                  <a:ea typeface="Arial Unicode MS" pitchFamily="34" charset="-128"/>
                  <a:cs typeface="Arial Unicode MS" pitchFamily="34" charset="-128"/>
                </a:rPr>
                <a:t> </a:t>
              </a:r>
              <a:r>
                <a:rPr lang="pl-PL" altLang="pl-PL" sz="1100" b="1" dirty="0">
                  <a:solidFill>
                    <a:srgbClr val="FFFFFF"/>
                  </a:solidFill>
                  <a:ea typeface="Arial Unicode MS" pitchFamily="34" charset="-128"/>
                  <a:cs typeface="Arial Unicode MS" pitchFamily="34" charset="-128"/>
                </a:rPr>
                <a:t>ciała</a:t>
              </a:r>
              <a:endParaRPr lang="de-CH" altLang="pl-PL" sz="1100" b="1" dirty="0">
                <a:solidFill>
                  <a:srgbClr val="FFFFFF"/>
                </a:solidFill>
                <a:ea typeface="Arial Unicode MS" pitchFamily="34" charset="-128"/>
                <a:cs typeface="Arial Unicode MS" pitchFamily="34" charset="-128"/>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3260"/>
                                        </p:tgtEl>
                                        <p:attrNameLst>
                                          <p:attrName>style.visibility</p:attrName>
                                        </p:attrNameLst>
                                      </p:cBhvr>
                                      <p:to>
                                        <p:strVal val="visible"/>
                                      </p:to>
                                    </p:set>
                                    <p:animEffect transition="in" filter="fade">
                                      <p:cBhvr>
                                        <p:cTn id="7" dur="1000"/>
                                        <p:tgtEl>
                                          <p:spTgt spid="863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6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3">
            <a:extLst>
              <a:ext uri="{FF2B5EF4-FFF2-40B4-BE49-F238E27FC236}">
                <a16:creationId xmlns:a16="http://schemas.microsoft.com/office/drawing/2014/main" id="{026E6444-3CB6-4DC6-BDBB-4C8703F381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26B2F4D-2EA0-4BA6-AC3B-5D49F0F2134D}" type="slidenum">
              <a:rPr lang="de-CH" altLang="pl-PL" sz="1200">
                <a:solidFill>
                  <a:srgbClr val="4D4D4D"/>
                </a:solidFill>
                <a:latin typeface="Verdana" panose="020B0604030504040204" pitchFamily="34" charset="0"/>
              </a:rPr>
              <a:pPr>
                <a:lnSpc>
                  <a:spcPct val="100000"/>
                </a:lnSpc>
                <a:spcBef>
                  <a:spcPct val="0"/>
                </a:spcBef>
                <a:buFontTx/>
                <a:buNone/>
              </a:pPr>
              <a:t>28</a:t>
            </a:fld>
            <a:endParaRPr lang="de-CH" altLang="pl-PL" sz="1200">
              <a:solidFill>
                <a:srgbClr val="4D4D4D"/>
              </a:solidFill>
              <a:latin typeface="Verdana" panose="020B0604030504040204" pitchFamily="34" charset="0"/>
            </a:endParaRPr>
          </a:p>
        </p:txBody>
      </p:sp>
      <p:sp>
        <p:nvSpPr>
          <p:cNvPr id="54286" name="Text Box 28">
            <a:extLst>
              <a:ext uri="{FF2B5EF4-FFF2-40B4-BE49-F238E27FC236}">
                <a16:creationId xmlns:a16="http://schemas.microsoft.com/office/drawing/2014/main" id="{D619FCC2-01F8-413F-B39D-C28DAB8AC2C3}"/>
              </a:ext>
            </a:extLst>
          </p:cNvPr>
          <p:cNvSpPr txBox="1">
            <a:spLocks noChangeArrowheads="1"/>
          </p:cNvSpPr>
          <p:nvPr/>
        </p:nvSpPr>
        <p:spPr bwMode="auto">
          <a:xfrm>
            <a:off x="3881438" y="2501899"/>
            <a:ext cx="2214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dirty="0">
                <a:solidFill>
                  <a:srgbClr val="5F5F5F"/>
                </a:solidFill>
                <a:latin typeface="Verdana" panose="020B0604030504040204" pitchFamily="34" charset="0"/>
              </a:rPr>
              <a:t>B</a:t>
            </a:r>
            <a:r>
              <a:rPr lang="pl-PL" altLang="pl-PL" b="1" dirty="0">
                <a:solidFill>
                  <a:srgbClr val="5F5F5F"/>
                </a:solidFill>
                <a:latin typeface="Verdana" panose="020B0604030504040204" pitchFamily="34" charset="0"/>
              </a:rPr>
              <a:t> 530.</a:t>
            </a:r>
            <a:r>
              <a:rPr lang="pl-PL" altLang="pl-PL" b="1" dirty="0">
                <a:solidFill>
                  <a:schemeClr val="accent1"/>
                </a:solidFill>
                <a:latin typeface="Verdana" panose="020B0604030504040204" pitchFamily="34" charset="0"/>
              </a:rPr>
              <a:t>4</a:t>
            </a:r>
            <a:endParaRPr lang="en-AU" altLang="pl-PL" b="1" u="sng" dirty="0">
              <a:solidFill>
                <a:schemeClr val="accent1"/>
              </a:solidFill>
              <a:latin typeface="Verdana" panose="020B0604030504040204" pitchFamily="34" charset="0"/>
            </a:endParaRPr>
          </a:p>
        </p:txBody>
      </p:sp>
      <p:sp>
        <p:nvSpPr>
          <p:cNvPr id="44" name="Rectangle 3">
            <a:extLst>
              <a:ext uri="{FF2B5EF4-FFF2-40B4-BE49-F238E27FC236}">
                <a16:creationId xmlns:a16="http://schemas.microsoft.com/office/drawing/2014/main" id="{FFA1AAD7-90D4-4531-95C7-B011A7EBCF7E}"/>
              </a:ext>
            </a:extLst>
          </p:cNvPr>
          <p:cNvSpPr txBox="1">
            <a:spLocks noChangeArrowheads="1"/>
          </p:cNvSpPr>
          <p:nvPr/>
        </p:nvSpPr>
        <p:spPr bwMode="auto">
          <a:xfrm>
            <a:off x="1738314" y="-142875"/>
            <a:ext cx="8715375" cy="1143000"/>
          </a:xfrm>
          <a:prstGeom prst="rect">
            <a:avLst/>
          </a:prstGeom>
          <a:noFill/>
          <a:ln w="9525">
            <a:noFill/>
            <a:miter lim="800000"/>
            <a:headEnd/>
            <a:tailEnd/>
          </a:ln>
        </p:spPr>
        <p:txBody>
          <a:bodyPr anchor="ctr"/>
          <a:lstStyle/>
          <a:p>
            <a:pPr eaLnBrk="1" hangingPunct="1">
              <a:defRPr/>
            </a:pPr>
            <a:r>
              <a:rPr lang="pl-PL" sz="2400" kern="0" dirty="0"/>
              <a:t>Stosowanie kwalifikatorów ICF</a:t>
            </a:r>
            <a:endParaRPr lang="de-CH" sz="2400" kern="0" dirty="0"/>
          </a:p>
        </p:txBody>
      </p:sp>
      <p:sp>
        <p:nvSpPr>
          <p:cNvPr id="54277" name="Textfeld 20">
            <a:extLst>
              <a:ext uri="{FF2B5EF4-FFF2-40B4-BE49-F238E27FC236}">
                <a16:creationId xmlns:a16="http://schemas.microsoft.com/office/drawing/2014/main" id="{84FB7E0F-B7EF-4341-914D-1C545C54B3B1}"/>
              </a:ext>
            </a:extLst>
          </p:cNvPr>
          <p:cNvSpPr txBox="1">
            <a:spLocks noChangeArrowheads="1"/>
          </p:cNvSpPr>
          <p:nvPr/>
        </p:nvSpPr>
        <p:spPr bwMode="auto">
          <a:xfrm>
            <a:off x="1809750" y="760413"/>
            <a:ext cx="835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a:solidFill>
                  <a:srgbClr val="5F5F5F"/>
                </a:solidFill>
                <a:latin typeface="Verdana" panose="020B0604030504040204" pitchFamily="34" charset="0"/>
              </a:rPr>
              <a:t>Kwalifikator ICF dla</a:t>
            </a:r>
            <a:r>
              <a:rPr lang="de-CH" altLang="pl-PL" sz="2400">
                <a:solidFill>
                  <a:srgbClr val="5F5F5F"/>
                </a:solidFill>
                <a:latin typeface="Verdana" panose="020B0604030504040204" pitchFamily="34" charset="0"/>
              </a:rPr>
              <a:t> </a:t>
            </a:r>
            <a:r>
              <a:rPr lang="pl-PL" altLang="pl-PL" sz="2400" b="1">
                <a:solidFill>
                  <a:srgbClr val="5F5F5F"/>
                </a:solidFill>
                <a:latin typeface="Verdana" panose="020B0604030504040204" pitchFamily="34" charset="0"/>
              </a:rPr>
              <a:t>funkcji ciała</a:t>
            </a:r>
            <a:endParaRPr lang="de-CH" altLang="pl-PL" sz="2400" b="1">
              <a:solidFill>
                <a:srgbClr val="5F5F5F"/>
              </a:solidFill>
              <a:latin typeface="Verdana" panose="020B0604030504040204" pitchFamily="34" charset="0"/>
            </a:endParaRPr>
          </a:p>
        </p:txBody>
      </p:sp>
      <p:sp>
        <p:nvSpPr>
          <p:cNvPr id="104466" name="Text Box 23">
            <a:extLst>
              <a:ext uri="{FF2B5EF4-FFF2-40B4-BE49-F238E27FC236}">
                <a16:creationId xmlns:a16="http://schemas.microsoft.com/office/drawing/2014/main" id="{117DDE92-A43C-48F9-BA65-AE3C50589198}"/>
              </a:ext>
            </a:extLst>
          </p:cNvPr>
          <p:cNvSpPr txBox="1">
            <a:spLocks noChangeArrowheads="1"/>
          </p:cNvSpPr>
          <p:nvPr/>
        </p:nvSpPr>
        <p:spPr bwMode="auto">
          <a:xfrm>
            <a:off x="4881564" y="1863725"/>
            <a:ext cx="557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2000" b="1">
                <a:solidFill>
                  <a:srgbClr val="0070C0"/>
                </a:solidFill>
                <a:latin typeface="Verdana" panose="020B0604030504040204" pitchFamily="34" charset="0"/>
              </a:rPr>
              <a:t>1</a:t>
            </a:r>
            <a:r>
              <a:rPr lang="pl-PL" altLang="pl-PL" sz="2000" b="1" baseline="30000">
                <a:solidFill>
                  <a:srgbClr val="0070C0"/>
                </a:solidFill>
                <a:latin typeface="Verdana" panose="020B0604030504040204" pitchFamily="34" charset="0"/>
              </a:rPr>
              <a:t>.</a:t>
            </a:r>
            <a:r>
              <a:rPr lang="pl-PL" altLang="pl-PL" sz="2000" b="1">
                <a:solidFill>
                  <a:srgbClr val="0070C0"/>
                </a:solidFill>
                <a:latin typeface="Verdana" panose="020B0604030504040204" pitchFamily="34" charset="0"/>
              </a:rPr>
              <a:t> kwalifikator</a:t>
            </a:r>
            <a:r>
              <a:rPr lang="en-US" altLang="pl-PL" sz="2000" b="1">
                <a:solidFill>
                  <a:srgbClr val="0070C0"/>
                </a:solidFill>
                <a:latin typeface="Verdana" panose="020B0604030504040204" pitchFamily="34" charset="0"/>
              </a:rPr>
              <a:t> = </a:t>
            </a:r>
            <a:r>
              <a:rPr lang="pl-PL" altLang="pl-PL" sz="2000" b="1">
                <a:solidFill>
                  <a:srgbClr val="0070C0"/>
                </a:solidFill>
                <a:latin typeface="Verdana" panose="020B0604030504040204" pitchFamily="34" charset="0"/>
              </a:rPr>
              <a:t>zakres upośledzenia</a:t>
            </a:r>
            <a:endParaRPr lang="en-US" altLang="pl-PL" sz="2000" b="1">
              <a:solidFill>
                <a:srgbClr val="0070C0"/>
              </a:solidFill>
              <a:latin typeface="Verdana" panose="020B0604030504040204" pitchFamily="34" charset="0"/>
            </a:endParaRPr>
          </a:p>
        </p:txBody>
      </p:sp>
      <p:sp>
        <p:nvSpPr>
          <p:cNvPr id="54285" name="Line 19">
            <a:extLst>
              <a:ext uri="{FF2B5EF4-FFF2-40B4-BE49-F238E27FC236}">
                <a16:creationId xmlns:a16="http://schemas.microsoft.com/office/drawing/2014/main" id="{00968F11-EB4A-411F-935F-256F89B972A7}"/>
              </a:ext>
            </a:extLst>
          </p:cNvPr>
          <p:cNvSpPr>
            <a:spLocks noChangeShapeType="1"/>
          </p:cNvSpPr>
          <p:nvPr/>
        </p:nvSpPr>
        <p:spPr bwMode="auto">
          <a:xfrm flipH="1">
            <a:off x="5451464" y="2251072"/>
            <a:ext cx="0" cy="242060"/>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28" name="Rectangle 28">
            <a:extLst>
              <a:ext uri="{FF2B5EF4-FFF2-40B4-BE49-F238E27FC236}">
                <a16:creationId xmlns:a16="http://schemas.microsoft.com/office/drawing/2014/main" id="{24A25AA7-F829-4067-A47C-8BB418E8E756}"/>
              </a:ext>
            </a:extLst>
          </p:cNvPr>
          <p:cNvSpPr>
            <a:spLocks noChangeArrowheads="1"/>
          </p:cNvSpPr>
          <p:nvPr/>
        </p:nvSpPr>
        <p:spPr bwMode="auto">
          <a:xfrm>
            <a:off x="1903413" y="3709988"/>
            <a:ext cx="86026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a:lnSpc>
                <a:spcPct val="90000"/>
              </a:lnSpc>
              <a:spcBef>
                <a:spcPts val="1000"/>
              </a:spcBef>
              <a:buFont typeface="Arial" panose="020B0604020202020204" pitchFamily="34" charset="0"/>
              <a:buChar char="•"/>
              <a:tabLst>
                <a:tab pos="4305300" algn="l"/>
                <a:tab pos="5383213" algn="l"/>
              </a:tabLst>
              <a:defRPr sz="2800">
                <a:solidFill>
                  <a:schemeClr val="tx1"/>
                </a:solidFill>
                <a:latin typeface="Calibri" panose="020F0502020204030204" pitchFamily="34" charset="0"/>
              </a:defRPr>
            </a:lvl1pPr>
            <a:lvl2pPr marL="742950" indent="-285750" defTabSz="762000">
              <a:lnSpc>
                <a:spcPct val="90000"/>
              </a:lnSpc>
              <a:spcBef>
                <a:spcPts val="500"/>
              </a:spcBef>
              <a:buFont typeface="Arial" panose="020B0604020202020204" pitchFamily="34" charset="0"/>
              <a:buChar char="•"/>
              <a:tabLst>
                <a:tab pos="4305300" algn="l"/>
                <a:tab pos="5383213" algn="l"/>
              </a:tabLst>
              <a:defRPr sz="2400">
                <a:solidFill>
                  <a:schemeClr val="tx1"/>
                </a:solidFill>
                <a:latin typeface="Calibri" panose="020F0502020204030204" pitchFamily="34" charset="0"/>
              </a:defRPr>
            </a:lvl2pPr>
            <a:lvl3pPr marL="1143000" indent="-228600" defTabSz="762000">
              <a:lnSpc>
                <a:spcPct val="90000"/>
              </a:lnSpc>
              <a:spcBef>
                <a:spcPts val="500"/>
              </a:spcBef>
              <a:buFont typeface="Arial" panose="020B0604020202020204" pitchFamily="34" charset="0"/>
              <a:buChar char="•"/>
              <a:tabLst>
                <a:tab pos="4305300" algn="l"/>
                <a:tab pos="5383213" algn="l"/>
              </a:tabLst>
              <a:defRPr sz="2000">
                <a:solidFill>
                  <a:schemeClr val="tx1"/>
                </a:solidFill>
                <a:latin typeface="Calibri" panose="020F0502020204030204" pitchFamily="34" charset="0"/>
              </a:defRPr>
            </a:lvl3pPr>
            <a:lvl4pPr marL="1600200" indent="-228600" defTabSz="762000">
              <a:lnSpc>
                <a:spcPct val="90000"/>
              </a:lnSpc>
              <a:spcBef>
                <a:spcPts val="500"/>
              </a:spcBef>
              <a:buFont typeface="Arial" panose="020B0604020202020204" pitchFamily="34" charset="0"/>
              <a:buChar char="•"/>
              <a:tabLst>
                <a:tab pos="4305300" algn="l"/>
                <a:tab pos="5383213" algn="l"/>
              </a:tabLst>
              <a:defRPr>
                <a:solidFill>
                  <a:schemeClr val="tx1"/>
                </a:solidFill>
                <a:latin typeface="Calibri" panose="020F0502020204030204" pitchFamily="34" charset="0"/>
              </a:defRPr>
            </a:lvl4pPr>
            <a:lvl5pPr marL="2057400" indent="-228600" defTabSz="762000">
              <a:lnSpc>
                <a:spcPct val="90000"/>
              </a:lnSpc>
              <a:spcBef>
                <a:spcPts val="500"/>
              </a:spcBef>
              <a:buFont typeface="Arial" panose="020B0604020202020204" pitchFamily="34" charset="0"/>
              <a:buChar char="•"/>
              <a:tabLst>
                <a:tab pos="4305300" algn="l"/>
                <a:tab pos="5383213" algn="l"/>
              </a:tabLst>
              <a:defRPr>
                <a:solidFill>
                  <a:schemeClr val="tx1"/>
                </a:solidFill>
                <a:latin typeface="Calibri" panose="020F0502020204030204" pitchFamily="34" charset="0"/>
              </a:defRPr>
            </a:lvl5pPr>
            <a:lvl6pPr marL="25146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6pPr>
            <a:lvl7pPr marL="29718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7pPr>
            <a:lvl8pPr marL="34290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8pPr>
            <a:lvl9pPr marL="3886200" indent="-228600" defTabSz="762000" eaLnBrk="0" fontAlgn="base" hangingPunct="0">
              <a:lnSpc>
                <a:spcPct val="90000"/>
              </a:lnSpc>
              <a:spcBef>
                <a:spcPts val="500"/>
              </a:spcBef>
              <a:spcAft>
                <a:spcPct val="0"/>
              </a:spcAft>
              <a:buFont typeface="Arial" panose="020B0604020202020204" pitchFamily="34" charset="0"/>
              <a:buChar char="•"/>
              <a:tabLst>
                <a:tab pos="4305300" algn="l"/>
                <a:tab pos="5383213" algn="l"/>
              </a:tabLst>
              <a:defRPr>
                <a:solidFill>
                  <a:schemeClr val="tx1"/>
                </a:solidFill>
                <a:latin typeface="Calibri" panose="020F0502020204030204" pitchFamily="34" charset="0"/>
              </a:defRPr>
            </a:lvl9pPr>
          </a:lstStyle>
          <a:p>
            <a:pPr eaLnBrk="1" hangingPunct="1">
              <a:lnSpc>
                <a:spcPct val="130000"/>
              </a:lnSpc>
              <a:spcBef>
                <a:spcPct val="0"/>
              </a:spcBef>
              <a:buFontTx/>
              <a:buNone/>
            </a:pPr>
            <a:r>
              <a:rPr lang="en-US" altLang="pl-PL" sz="1400" b="1">
                <a:solidFill>
                  <a:srgbClr val="5F5F5F"/>
                </a:solidFill>
                <a:latin typeface="Verdana" panose="020B0604030504040204" pitchFamily="34" charset="0"/>
              </a:rPr>
              <a:t>XXX</a:t>
            </a:r>
            <a:r>
              <a:rPr lang="en-US" altLang="pl-PL" sz="1400" b="1">
                <a:solidFill>
                  <a:srgbClr val="0070C0"/>
                </a:solidFill>
                <a:latin typeface="Verdana" panose="020B0604030504040204" pitchFamily="34" charset="0"/>
              </a:rPr>
              <a:t>.0</a:t>
            </a:r>
            <a:r>
              <a:rPr lang="en-US" altLang="pl-PL" sz="1400" b="1">
                <a:solidFill>
                  <a:srgbClr val="FF0000"/>
                </a:solidFill>
                <a:latin typeface="Verdana" panose="020B0604030504040204" pitchFamily="34" charset="0"/>
              </a:rPr>
              <a:t>   </a:t>
            </a:r>
            <a:r>
              <a:rPr lang="pl-PL" altLang="pl-PL" sz="1400" b="1">
                <a:solidFill>
                  <a:srgbClr val="5F5F5F"/>
                </a:solidFill>
                <a:latin typeface="Verdana" panose="020B0604030504040204" pitchFamily="34" charset="0"/>
                <a:cs typeface="Times New Roman" panose="02020603050405020304" pitchFamily="18" charset="0"/>
              </a:rPr>
              <a:t>Brak</a:t>
            </a:r>
            <a:r>
              <a:rPr lang="en-US" altLang="pl-PL" sz="1400">
                <a:solidFill>
                  <a:srgbClr val="5F5F5F"/>
                </a:solidFill>
                <a:latin typeface="Verdana" panose="020B0604030504040204" pitchFamily="34" charset="0"/>
                <a:cs typeface="Times New Roman" panose="02020603050405020304" pitchFamily="18" charset="0"/>
              </a:rPr>
              <a:t> </a:t>
            </a:r>
            <a:r>
              <a:rPr lang="pl-PL" altLang="pl-PL" sz="1400">
                <a:solidFill>
                  <a:srgbClr val="5F5F5F"/>
                </a:solidFill>
                <a:latin typeface="Verdana" panose="020B0604030504040204" pitchFamily="34" charset="0"/>
                <a:cs typeface="Times New Roman" panose="02020603050405020304" pitchFamily="18" charset="0"/>
              </a:rPr>
              <a:t>upośledzenia</a:t>
            </a:r>
            <a:r>
              <a:rPr lang="en-US" altLang="pl-PL" sz="1400">
                <a:solidFill>
                  <a:srgbClr val="5F5F5F"/>
                </a:solidFill>
                <a:latin typeface="Verdana" panose="020B0604030504040204" pitchFamily="34" charset="0"/>
                <a:cs typeface="Times New Roman" panose="02020603050405020304" pitchFamily="18" charset="0"/>
              </a:rPr>
              <a:t> </a:t>
            </a:r>
            <a:r>
              <a:rPr lang="en-US" altLang="pl-PL" sz="1400">
                <a:solidFill>
                  <a:srgbClr val="5F5F5F"/>
                </a:solidFill>
                <a:latin typeface="Verdana" panose="020B0604030504040204" pitchFamily="34" charset="0"/>
              </a:rPr>
              <a:t>			</a:t>
            </a:r>
          </a:p>
          <a:p>
            <a:pPr eaLnBrk="1" hangingPunct="1">
              <a:lnSpc>
                <a:spcPct val="130000"/>
              </a:lnSpc>
              <a:spcBef>
                <a:spcPct val="0"/>
              </a:spcBef>
              <a:buFontTx/>
              <a:buNone/>
            </a:pPr>
            <a:r>
              <a:rPr lang="en-US" altLang="pl-PL" sz="1400" b="1">
                <a:solidFill>
                  <a:srgbClr val="5F5F5F"/>
                </a:solidFill>
                <a:latin typeface="Verdana" panose="020B0604030504040204" pitchFamily="34" charset="0"/>
              </a:rPr>
              <a:t>XXX</a:t>
            </a:r>
            <a:r>
              <a:rPr lang="en-US" altLang="pl-PL" sz="1400" b="1">
                <a:solidFill>
                  <a:srgbClr val="0070C0"/>
                </a:solidFill>
                <a:latin typeface="Verdana" panose="020B0604030504040204" pitchFamily="34" charset="0"/>
              </a:rPr>
              <a:t>.1</a:t>
            </a:r>
            <a:r>
              <a:rPr lang="en-US" altLang="pl-PL" sz="1400" b="1">
                <a:solidFill>
                  <a:srgbClr val="009900"/>
                </a:solidFill>
                <a:latin typeface="Verdana" panose="020B0604030504040204" pitchFamily="34" charset="0"/>
              </a:rPr>
              <a:t>   </a:t>
            </a:r>
            <a:r>
              <a:rPr lang="pl-PL" altLang="pl-PL" sz="1400" b="1">
                <a:solidFill>
                  <a:srgbClr val="5F5F5F"/>
                </a:solidFill>
                <a:latin typeface="Verdana" panose="020B0604030504040204" pitchFamily="34" charset="0"/>
                <a:cs typeface="Times New Roman" panose="02020603050405020304" pitchFamily="18" charset="0"/>
              </a:rPr>
              <a:t>łagodne </a:t>
            </a:r>
            <a:r>
              <a:rPr lang="pl-PL" altLang="pl-PL" sz="1400">
                <a:solidFill>
                  <a:srgbClr val="5F5F5F"/>
                </a:solidFill>
                <a:latin typeface="Verdana" panose="020B0604030504040204" pitchFamily="34" charset="0"/>
                <a:cs typeface="Times New Roman" panose="02020603050405020304" pitchFamily="18" charset="0"/>
              </a:rPr>
              <a:t>upośledzenie</a:t>
            </a:r>
            <a:r>
              <a:rPr lang="en-US" altLang="pl-PL" sz="1400">
                <a:solidFill>
                  <a:srgbClr val="5F5F5F"/>
                </a:solidFill>
                <a:latin typeface="Verdana" panose="020B0604030504040204" pitchFamily="34" charset="0"/>
                <a:cs typeface="Times New Roman" panose="02020603050405020304" pitchFamily="18" charset="0"/>
              </a:rPr>
              <a:t> 			</a:t>
            </a:r>
            <a:endParaRPr lang="en-US" altLang="pl-PL" sz="1400">
              <a:solidFill>
                <a:srgbClr val="5F5F5F"/>
              </a:solidFill>
              <a:latin typeface="Verdana" panose="020B0604030504040204" pitchFamily="34" charset="0"/>
            </a:endParaRPr>
          </a:p>
          <a:p>
            <a:pPr eaLnBrk="1" hangingPunct="1">
              <a:lnSpc>
                <a:spcPct val="130000"/>
              </a:lnSpc>
              <a:spcBef>
                <a:spcPct val="0"/>
              </a:spcBef>
              <a:buFontTx/>
              <a:buNone/>
            </a:pPr>
            <a:r>
              <a:rPr lang="en-US" altLang="pl-PL" sz="1400" b="1">
                <a:solidFill>
                  <a:srgbClr val="5F5F5F"/>
                </a:solidFill>
                <a:latin typeface="Verdana" panose="020B0604030504040204" pitchFamily="34" charset="0"/>
              </a:rPr>
              <a:t>XXX</a:t>
            </a:r>
            <a:r>
              <a:rPr lang="en-US" altLang="pl-PL" sz="1400" b="1">
                <a:solidFill>
                  <a:srgbClr val="0070C0"/>
                </a:solidFill>
                <a:latin typeface="Verdana" panose="020B0604030504040204" pitchFamily="34" charset="0"/>
              </a:rPr>
              <a:t>.2</a:t>
            </a:r>
            <a:r>
              <a:rPr lang="en-US" altLang="pl-PL" sz="1400" b="1">
                <a:solidFill>
                  <a:srgbClr val="FF0000"/>
                </a:solidFill>
                <a:latin typeface="Verdana" panose="020B0604030504040204" pitchFamily="34" charset="0"/>
              </a:rPr>
              <a:t>   </a:t>
            </a:r>
            <a:r>
              <a:rPr lang="pl-PL" altLang="pl-PL" sz="1400" b="1">
                <a:solidFill>
                  <a:srgbClr val="5F5F5F"/>
                </a:solidFill>
                <a:latin typeface="Verdana" panose="020B0604030504040204" pitchFamily="34" charset="0"/>
                <a:cs typeface="Times New Roman" panose="02020603050405020304" pitchFamily="18" charset="0"/>
              </a:rPr>
              <a:t>Umiarkowane</a:t>
            </a:r>
            <a:r>
              <a:rPr lang="en-US" altLang="pl-PL" sz="1400">
                <a:solidFill>
                  <a:srgbClr val="5F5F5F"/>
                </a:solidFill>
                <a:latin typeface="Verdana" panose="020B0604030504040204" pitchFamily="34" charset="0"/>
                <a:cs typeface="Times New Roman" panose="02020603050405020304" pitchFamily="18" charset="0"/>
              </a:rPr>
              <a:t> </a:t>
            </a:r>
            <a:r>
              <a:rPr lang="pl-PL" altLang="pl-PL" sz="1400">
                <a:solidFill>
                  <a:srgbClr val="5F5F5F"/>
                </a:solidFill>
                <a:latin typeface="Verdana" panose="020B0604030504040204" pitchFamily="34" charset="0"/>
                <a:cs typeface="Times New Roman" panose="02020603050405020304" pitchFamily="18" charset="0"/>
              </a:rPr>
              <a:t>upośledzenie</a:t>
            </a:r>
            <a:r>
              <a:rPr lang="en-US" altLang="pl-PL" sz="1400">
                <a:solidFill>
                  <a:srgbClr val="5F5F5F"/>
                </a:solidFill>
                <a:latin typeface="Verdana" panose="020B0604030504040204" pitchFamily="34" charset="0"/>
                <a:cs typeface="Times New Roman" panose="02020603050405020304" pitchFamily="18" charset="0"/>
              </a:rPr>
              <a:t> 	</a:t>
            </a:r>
            <a:endParaRPr lang="en-US" altLang="pl-PL" sz="1400">
              <a:solidFill>
                <a:srgbClr val="5F5F5F"/>
              </a:solidFill>
              <a:latin typeface="Verdana" panose="020B0604030504040204" pitchFamily="34" charset="0"/>
            </a:endParaRPr>
          </a:p>
          <a:p>
            <a:pPr eaLnBrk="1" hangingPunct="1">
              <a:lnSpc>
                <a:spcPct val="130000"/>
              </a:lnSpc>
              <a:spcBef>
                <a:spcPct val="0"/>
              </a:spcBef>
              <a:buFontTx/>
              <a:buNone/>
            </a:pPr>
            <a:r>
              <a:rPr lang="en-US" altLang="pl-PL" sz="1400" b="1">
                <a:solidFill>
                  <a:srgbClr val="5F5F5F"/>
                </a:solidFill>
                <a:latin typeface="Verdana" panose="020B0604030504040204" pitchFamily="34" charset="0"/>
              </a:rPr>
              <a:t>XXX</a:t>
            </a:r>
            <a:r>
              <a:rPr lang="en-US" altLang="pl-PL" sz="1400" b="1">
                <a:solidFill>
                  <a:srgbClr val="0070C0"/>
                </a:solidFill>
                <a:latin typeface="Verdana" panose="020B0604030504040204" pitchFamily="34" charset="0"/>
              </a:rPr>
              <a:t>.3</a:t>
            </a:r>
            <a:r>
              <a:rPr lang="en-US" altLang="pl-PL" sz="1400" b="1">
                <a:solidFill>
                  <a:srgbClr val="009900"/>
                </a:solidFill>
                <a:latin typeface="Verdana" panose="020B0604030504040204" pitchFamily="34" charset="0"/>
              </a:rPr>
              <a:t>   </a:t>
            </a:r>
            <a:r>
              <a:rPr lang="pl-PL" altLang="pl-PL" sz="1400" b="1">
                <a:solidFill>
                  <a:srgbClr val="5F5F5F"/>
                </a:solidFill>
                <a:latin typeface="Verdana" panose="020B0604030504040204" pitchFamily="34" charset="0"/>
                <a:cs typeface="Times New Roman" panose="02020603050405020304" pitchFamily="18" charset="0"/>
              </a:rPr>
              <a:t>Znaczne</a:t>
            </a:r>
            <a:r>
              <a:rPr lang="en-US" altLang="pl-PL" sz="1400">
                <a:solidFill>
                  <a:srgbClr val="5F5F5F"/>
                </a:solidFill>
                <a:latin typeface="Verdana" panose="020B0604030504040204" pitchFamily="34" charset="0"/>
                <a:cs typeface="Times New Roman" panose="02020603050405020304" pitchFamily="18" charset="0"/>
              </a:rPr>
              <a:t> </a:t>
            </a:r>
            <a:r>
              <a:rPr lang="pl-PL" altLang="pl-PL" sz="1400">
                <a:solidFill>
                  <a:srgbClr val="5F5F5F"/>
                </a:solidFill>
                <a:latin typeface="Verdana" panose="020B0604030504040204" pitchFamily="34" charset="0"/>
                <a:cs typeface="Times New Roman" panose="02020603050405020304" pitchFamily="18" charset="0"/>
              </a:rPr>
              <a:t>upośledzenie</a:t>
            </a:r>
            <a:endParaRPr lang="en-US" altLang="pl-PL" sz="1400">
              <a:solidFill>
                <a:srgbClr val="5F5F5F"/>
              </a:solidFill>
              <a:latin typeface="Verdana" panose="020B0604030504040204" pitchFamily="34" charset="0"/>
            </a:endParaRPr>
          </a:p>
          <a:p>
            <a:pPr eaLnBrk="1" hangingPunct="1">
              <a:lnSpc>
                <a:spcPct val="130000"/>
              </a:lnSpc>
              <a:spcBef>
                <a:spcPct val="0"/>
              </a:spcBef>
              <a:buFontTx/>
              <a:buNone/>
            </a:pPr>
            <a:r>
              <a:rPr lang="en-US" altLang="pl-PL" sz="1400" b="1">
                <a:solidFill>
                  <a:srgbClr val="5F5F5F"/>
                </a:solidFill>
                <a:latin typeface="Verdana" panose="020B0604030504040204" pitchFamily="34" charset="0"/>
              </a:rPr>
              <a:t>XXX</a:t>
            </a:r>
            <a:r>
              <a:rPr lang="en-US" altLang="pl-PL" sz="1400" b="1">
                <a:solidFill>
                  <a:srgbClr val="0070C0"/>
                </a:solidFill>
                <a:latin typeface="Verdana" panose="020B0604030504040204" pitchFamily="34" charset="0"/>
              </a:rPr>
              <a:t>.4</a:t>
            </a:r>
            <a:r>
              <a:rPr lang="en-US" altLang="pl-PL" sz="1400" b="1">
                <a:solidFill>
                  <a:srgbClr val="009900"/>
                </a:solidFill>
                <a:latin typeface="Verdana" panose="020B0604030504040204" pitchFamily="34" charset="0"/>
              </a:rPr>
              <a:t>   </a:t>
            </a:r>
            <a:r>
              <a:rPr lang="en-US" altLang="pl-PL" sz="1400" b="1">
                <a:solidFill>
                  <a:srgbClr val="5F5F5F"/>
                </a:solidFill>
                <a:latin typeface="Verdana" panose="020B0604030504040204" pitchFamily="34" charset="0"/>
                <a:cs typeface="Times New Roman" panose="02020603050405020304" pitchFamily="18" charset="0"/>
              </a:rPr>
              <a:t>C</a:t>
            </a:r>
            <a:r>
              <a:rPr lang="pl-PL" altLang="pl-PL" sz="1400" b="1">
                <a:solidFill>
                  <a:srgbClr val="5F5F5F"/>
                </a:solidFill>
                <a:latin typeface="Verdana" panose="020B0604030504040204" pitchFamily="34" charset="0"/>
                <a:cs typeface="Times New Roman" panose="02020603050405020304" pitchFamily="18" charset="0"/>
              </a:rPr>
              <a:t>ałkowite</a:t>
            </a:r>
            <a:r>
              <a:rPr lang="en-US" altLang="pl-PL" sz="1400">
                <a:solidFill>
                  <a:srgbClr val="5F5F5F"/>
                </a:solidFill>
                <a:latin typeface="Verdana" panose="020B0604030504040204" pitchFamily="34" charset="0"/>
                <a:cs typeface="Times New Roman" panose="02020603050405020304" pitchFamily="18" charset="0"/>
              </a:rPr>
              <a:t> </a:t>
            </a:r>
            <a:r>
              <a:rPr lang="pl-PL" altLang="pl-PL" sz="1400">
                <a:solidFill>
                  <a:srgbClr val="5F5F5F"/>
                </a:solidFill>
                <a:latin typeface="Verdana" panose="020B0604030504040204" pitchFamily="34" charset="0"/>
                <a:cs typeface="Times New Roman" panose="02020603050405020304" pitchFamily="18" charset="0"/>
              </a:rPr>
              <a:t>upośledzenie</a:t>
            </a:r>
            <a:r>
              <a:rPr lang="en-US" altLang="pl-PL" sz="1400">
                <a:solidFill>
                  <a:srgbClr val="5F5F5F"/>
                </a:solidFill>
                <a:latin typeface="Verdana" panose="020B0604030504040204" pitchFamily="34" charset="0"/>
                <a:cs typeface="Times New Roman" panose="02020603050405020304" pitchFamily="18" charset="0"/>
              </a:rPr>
              <a:t> </a:t>
            </a:r>
          </a:p>
          <a:p>
            <a:pPr eaLnBrk="1" hangingPunct="1">
              <a:lnSpc>
                <a:spcPct val="130000"/>
              </a:lnSpc>
              <a:spcBef>
                <a:spcPct val="0"/>
              </a:spcBef>
              <a:buFontTx/>
              <a:buNone/>
            </a:pPr>
            <a:endParaRPr lang="en-US" altLang="pl-PL" sz="1400">
              <a:solidFill>
                <a:srgbClr val="5F5F5F"/>
              </a:solidFill>
              <a:latin typeface="Verdana" panose="020B0604030504040204" pitchFamily="34" charset="0"/>
              <a:cs typeface="Times New Roman" panose="02020603050405020304" pitchFamily="18" charset="0"/>
            </a:endParaRPr>
          </a:p>
          <a:p>
            <a:pPr eaLnBrk="1" hangingPunct="1">
              <a:lnSpc>
                <a:spcPct val="130000"/>
              </a:lnSpc>
              <a:spcBef>
                <a:spcPct val="0"/>
              </a:spcBef>
              <a:buFontTx/>
              <a:buNone/>
            </a:pPr>
            <a:r>
              <a:rPr lang="en-US" altLang="pl-PL" sz="1400" b="1">
                <a:solidFill>
                  <a:srgbClr val="5F5F5F"/>
                </a:solidFill>
                <a:latin typeface="Verdana" panose="020B0604030504040204" pitchFamily="34" charset="0"/>
                <a:cs typeface="Times New Roman" panose="02020603050405020304" pitchFamily="18" charset="0"/>
              </a:rPr>
              <a:t>XXX</a:t>
            </a:r>
            <a:r>
              <a:rPr lang="en-US" altLang="pl-PL" sz="1400">
                <a:solidFill>
                  <a:srgbClr val="5F5F5F"/>
                </a:solidFill>
                <a:latin typeface="Verdana" panose="020B0604030504040204" pitchFamily="34" charset="0"/>
                <a:cs typeface="Times New Roman" panose="02020603050405020304" pitchFamily="18" charset="0"/>
              </a:rPr>
              <a:t>.</a:t>
            </a:r>
            <a:r>
              <a:rPr lang="en-US" altLang="pl-PL" sz="1400" b="1">
                <a:solidFill>
                  <a:srgbClr val="6666FF"/>
                </a:solidFill>
                <a:latin typeface="Verdana" panose="020B0604030504040204" pitchFamily="34" charset="0"/>
                <a:cs typeface="Times New Roman" panose="02020603050405020304" pitchFamily="18" charset="0"/>
              </a:rPr>
              <a:t>8   </a:t>
            </a:r>
            <a:r>
              <a:rPr lang="en-US" altLang="pl-PL" sz="1400" b="1">
                <a:solidFill>
                  <a:srgbClr val="5F5F5F"/>
                </a:solidFill>
                <a:latin typeface="Verdana" panose="020B0604030504040204" pitchFamily="34" charset="0"/>
                <a:cs typeface="Times New Roman" panose="02020603050405020304" pitchFamily="18" charset="0"/>
              </a:rPr>
              <a:t>n</a:t>
            </a:r>
            <a:r>
              <a:rPr lang="pl-PL" altLang="pl-PL" sz="1400" b="1">
                <a:solidFill>
                  <a:srgbClr val="5F5F5F"/>
                </a:solidFill>
                <a:latin typeface="Verdana" panose="020B0604030504040204" pitchFamily="34" charset="0"/>
                <a:cs typeface="Times New Roman" panose="02020603050405020304" pitchFamily="18" charset="0"/>
              </a:rPr>
              <a:t>ieokreślone</a:t>
            </a:r>
            <a:r>
              <a:rPr lang="en-US" altLang="pl-PL" sz="1400" b="1">
                <a:solidFill>
                  <a:srgbClr val="6666FF"/>
                </a:solidFill>
                <a:latin typeface="Verdana" panose="020B0604030504040204" pitchFamily="34" charset="0"/>
                <a:cs typeface="Times New Roman" panose="02020603050405020304" pitchFamily="18" charset="0"/>
              </a:rPr>
              <a:t>	</a:t>
            </a:r>
          </a:p>
          <a:p>
            <a:pPr eaLnBrk="1" hangingPunct="1">
              <a:lnSpc>
                <a:spcPct val="130000"/>
              </a:lnSpc>
              <a:spcBef>
                <a:spcPct val="0"/>
              </a:spcBef>
              <a:buFontTx/>
              <a:buNone/>
            </a:pPr>
            <a:r>
              <a:rPr lang="en-US" altLang="pl-PL" sz="1400" b="1">
                <a:solidFill>
                  <a:srgbClr val="5F5F5F"/>
                </a:solidFill>
                <a:latin typeface="Verdana" panose="020B0604030504040204" pitchFamily="34" charset="0"/>
                <a:cs typeface="Times New Roman" panose="02020603050405020304" pitchFamily="18" charset="0"/>
              </a:rPr>
              <a:t>XXX</a:t>
            </a:r>
            <a:r>
              <a:rPr lang="en-US" altLang="pl-PL" sz="1400">
                <a:solidFill>
                  <a:srgbClr val="5F5F5F"/>
                </a:solidFill>
                <a:latin typeface="Verdana" panose="020B0604030504040204" pitchFamily="34" charset="0"/>
                <a:cs typeface="Times New Roman" panose="02020603050405020304" pitchFamily="18" charset="0"/>
              </a:rPr>
              <a:t>.</a:t>
            </a:r>
            <a:r>
              <a:rPr lang="en-US" altLang="pl-PL" sz="1400" b="1">
                <a:solidFill>
                  <a:srgbClr val="6666FF"/>
                </a:solidFill>
                <a:latin typeface="Verdana" panose="020B0604030504040204" pitchFamily="34" charset="0"/>
                <a:cs typeface="Times New Roman" panose="02020603050405020304" pitchFamily="18" charset="0"/>
              </a:rPr>
              <a:t>9   </a:t>
            </a:r>
            <a:r>
              <a:rPr lang="en-US" altLang="pl-PL" sz="1400" b="1">
                <a:solidFill>
                  <a:srgbClr val="5F5F5F"/>
                </a:solidFill>
                <a:latin typeface="Verdana" panose="020B0604030504040204" pitchFamily="34" charset="0"/>
                <a:cs typeface="Times New Roman" panose="02020603050405020304" pitchFamily="18" charset="0"/>
              </a:rPr>
              <a:t>n</a:t>
            </a:r>
            <a:r>
              <a:rPr lang="pl-PL" altLang="pl-PL" sz="1400" b="1">
                <a:solidFill>
                  <a:srgbClr val="5F5F5F"/>
                </a:solidFill>
                <a:latin typeface="Verdana" panose="020B0604030504040204" pitchFamily="34" charset="0"/>
                <a:cs typeface="Times New Roman" panose="02020603050405020304" pitchFamily="18" charset="0"/>
              </a:rPr>
              <a:t>ie dotyczy</a:t>
            </a:r>
            <a:r>
              <a:rPr lang="en-US" altLang="pl-PL" sz="1400">
                <a:solidFill>
                  <a:srgbClr val="5F5F5F"/>
                </a:solidFill>
                <a:latin typeface="Verdana" panose="020B0604030504040204" pitchFamily="34" charset="0"/>
                <a:cs typeface="Times New Roman" panose="02020603050405020304" pitchFamily="18" charset="0"/>
              </a:rPr>
              <a:t>	</a:t>
            </a:r>
          </a:p>
          <a:p>
            <a:pPr eaLnBrk="1" hangingPunct="1">
              <a:lnSpc>
                <a:spcPct val="130000"/>
              </a:lnSpc>
              <a:spcBef>
                <a:spcPct val="0"/>
              </a:spcBef>
              <a:buFontTx/>
              <a:buNone/>
            </a:pPr>
            <a:r>
              <a:rPr lang="en-US" altLang="pl-PL" sz="1400">
                <a:solidFill>
                  <a:srgbClr val="009900"/>
                </a:solidFill>
                <a:latin typeface="Verdana" panose="020B0604030504040204" pitchFamily="34" charset="0"/>
              </a:rPr>
              <a:t>       </a:t>
            </a:r>
          </a:p>
        </p:txBody>
      </p:sp>
      <p:sp>
        <p:nvSpPr>
          <p:cNvPr id="48138" name="Textfeld 28">
            <a:extLst>
              <a:ext uri="{FF2B5EF4-FFF2-40B4-BE49-F238E27FC236}">
                <a16:creationId xmlns:a16="http://schemas.microsoft.com/office/drawing/2014/main" id="{A31519D4-7FF3-4A99-92A3-DF539708D061}"/>
              </a:ext>
            </a:extLst>
          </p:cNvPr>
          <p:cNvSpPr txBox="1">
            <a:spLocks noChangeArrowheads="1"/>
          </p:cNvSpPr>
          <p:nvPr/>
        </p:nvSpPr>
        <p:spPr bwMode="auto">
          <a:xfrm>
            <a:off x="3881438" y="3071814"/>
            <a:ext cx="6000750" cy="400110"/>
          </a:xfrm>
          <a:prstGeom prst="rect">
            <a:avLst/>
          </a:prstGeom>
          <a:noFill/>
          <a:ln w="9525">
            <a:noFill/>
            <a:miter lim="800000"/>
            <a:headEnd/>
            <a:tailEnd/>
          </a:ln>
        </p:spPr>
        <p:txBody>
          <a:bodyPr>
            <a:spAutoFit/>
          </a:bodyPr>
          <a:lstStyle/>
          <a:p>
            <a:pPr eaLnBrk="1" hangingPunct="1">
              <a:defRPr/>
            </a:pPr>
            <a:r>
              <a:rPr lang="pl-PL" sz="2000" b="1" i="1" dirty="0">
                <a:solidFill>
                  <a:srgbClr val="5F5F5F"/>
                </a:solidFill>
                <a:latin typeface="Verdana" pitchFamily="34" charset="0"/>
                <a:cs typeface="Arial" charset="0"/>
              </a:rPr>
              <a:t>Funkcje zachowania masy ciała</a:t>
            </a:r>
            <a:endParaRPr lang="de-CH" sz="2000" b="1" i="1" dirty="0">
              <a:solidFill>
                <a:srgbClr val="5F5F5F"/>
              </a:solidFill>
              <a:latin typeface="Verdana" pitchFamily="34" charset="0"/>
              <a:cs typeface="Arial" charset="0"/>
            </a:endParaRPr>
          </a:p>
        </p:txBody>
      </p:sp>
      <p:pic>
        <p:nvPicPr>
          <p:cNvPr id="9222" name="Picture 6" descr="Znalezione obrazy dla zapytania anoreksja zdjęcie">
            <a:extLst>
              <a:ext uri="{FF2B5EF4-FFF2-40B4-BE49-F238E27FC236}">
                <a16:creationId xmlns:a16="http://schemas.microsoft.com/office/drawing/2014/main" id="{36F395DC-D25D-4983-9106-456813EE4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1672432"/>
            <a:ext cx="2619375" cy="1937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1000"/>
                                        <p:tgtEl>
                                          <p:spTgt spid="104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6"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liennummernplatzhalter 3">
            <a:extLst>
              <a:ext uri="{FF2B5EF4-FFF2-40B4-BE49-F238E27FC236}">
                <a16:creationId xmlns:a16="http://schemas.microsoft.com/office/drawing/2014/main" id="{19A1B462-E45B-425C-83A8-A92D0CFD1DCF}"/>
              </a:ext>
            </a:extLst>
          </p:cNvPr>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6A246ED-A25D-470B-8C64-CD434D381115}" type="slidenum">
              <a:rPr lang="de-CH" altLang="pl-PL" sz="1200">
                <a:solidFill>
                  <a:srgbClr val="4D4D4D"/>
                </a:solidFill>
                <a:latin typeface="Verdana" panose="020B0604030504040204" pitchFamily="34" charset="0"/>
              </a:rPr>
              <a:pPr>
                <a:lnSpc>
                  <a:spcPct val="100000"/>
                </a:lnSpc>
                <a:spcBef>
                  <a:spcPct val="0"/>
                </a:spcBef>
                <a:buFontTx/>
                <a:buNone/>
              </a:pPr>
              <a:t>29</a:t>
            </a:fld>
            <a:endParaRPr lang="de-CH" altLang="pl-PL" sz="1200" dirty="0">
              <a:solidFill>
                <a:srgbClr val="4D4D4D"/>
              </a:solidFill>
              <a:latin typeface="Verdana" panose="020B0604030504040204" pitchFamily="34" charset="0"/>
            </a:endParaRPr>
          </a:p>
        </p:txBody>
      </p:sp>
      <p:grpSp>
        <p:nvGrpSpPr>
          <p:cNvPr id="36" name="Gruppieren 22">
            <a:extLst>
              <a:ext uri="{FF2B5EF4-FFF2-40B4-BE49-F238E27FC236}">
                <a16:creationId xmlns:a16="http://schemas.microsoft.com/office/drawing/2014/main" id="{157930EB-E50E-4E4F-ABCC-3DFFF07D5DB5}"/>
              </a:ext>
            </a:extLst>
          </p:cNvPr>
          <p:cNvGrpSpPr>
            <a:grpSpLocks/>
          </p:cNvGrpSpPr>
          <p:nvPr/>
        </p:nvGrpSpPr>
        <p:grpSpPr bwMode="auto">
          <a:xfrm>
            <a:off x="4121150" y="2492375"/>
            <a:ext cx="1714500" cy="533400"/>
            <a:chOff x="3436938" y="4259644"/>
            <a:chExt cx="1714512" cy="532745"/>
          </a:xfrm>
        </p:grpSpPr>
        <p:sp>
          <p:nvSpPr>
            <p:cNvPr id="37" name="Text Box 28">
              <a:extLst>
                <a:ext uri="{FF2B5EF4-FFF2-40B4-BE49-F238E27FC236}">
                  <a16:creationId xmlns:a16="http://schemas.microsoft.com/office/drawing/2014/main" id="{90246A49-8EA0-46D6-A24A-EBE199A6695A}"/>
                </a:ext>
              </a:extLst>
            </p:cNvPr>
            <p:cNvSpPr txBox="1">
              <a:spLocks noChangeArrowheads="1"/>
            </p:cNvSpPr>
            <p:nvPr/>
          </p:nvSpPr>
          <p:spPr bwMode="auto">
            <a:xfrm>
              <a:off x="3436938" y="4259644"/>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s</a:t>
              </a:r>
              <a:endParaRPr lang="en-AU" altLang="pl-PL" b="1" u="sng">
                <a:solidFill>
                  <a:srgbClr val="5F5F5F"/>
                </a:solidFill>
                <a:latin typeface="Verdana" panose="020B0604030504040204" pitchFamily="34" charset="0"/>
              </a:endParaRPr>
            </a:p>
          </p:txBody>
        </p:sp>
        <p:sp>
          <p:nvSpPr>
            <p:cNvPr id="38" name="Text Box 30">
              <a:extLst>
                <a:ext uri="{FF2B5EF4-FFF2-40B4-BE49-F238E27FC236}">
                  <a16:creationId xmlns:a16="http://schemas.microsoft.com/office/drawing/2014/main" id="{F2856921-8AD3-458B-B8D7-424E55328EC0}"/>
                </a:ext>
              </a:extLst>
            </p:cNvPr>
            <p:cNvSpPr txBox="1">
              <a:spLocks noChangeArrowheads="1"/>
            </p:cNvSpPr>
            <p:nvPr/>
          </p:nvSpPr>
          <p:spPr bwMode="auto">
            <a:xfrm>
              <a:off x="3924300" y="4269169"/>
              <a:ext cx="72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30</a:t>
              </a:r>
              <a:endParaRPr lang="en-AU" altLang="pl-PL" b="1" u="sng">
                <a:solidFill>
                  <a:srgbClr val="5F5F5F"/>
                </a:solidFill>
                <a:latin typeface="Verdana" panose="020B0604030504040204" pitchFamily="34" charset="0"/>
              </a:endParaRPr>
            </a:p>
          </p:txBody>
        </p:sp>
        <p:sp>
          <p:nvSpPr>
            <p:cNvPr id="39" name="Text Box 31">
              <a:extLst>
                <a:ext uri="{FF2B5EF4-FFF2-40B4-BE49-F238E27FC236}">
                  <a16:creationId xmlns:a16="http://schemas.microsoft.com/office/drawing/2014/main" id="{9CEB529A-F265-461D-AD8C-5AEE20CAD0F7}"/>
                </a:ext>
              </a:extLst>
            </p:cNvPr>
            <p:cNvSpPr txBox="1">
              <a:spLocks noChangeArrowheads="1"/>
            </p:cNvSpPr>
            <p:nvPr/>
          </p:nvSpPr>
          <p:spPr bwMode="auto">
            <a:xfrm>
              <a:off x="4411663" y="4267200"/>
              <a:ext cx="739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2</a:t>
              </a:r>
              <a:endParaRPr lang="en-AU" altLang="pl-PL" b="1" u="sng">
                <a:solidFill>
                  <a:srgbClr val="5F5F5F"/>
                </a:solidFill>
                <a:latin typeface="Verdana" panose="020B0604030504040204" pitchFamily="34" charset="0"/>
              </a:endParaRPr>
            </a:p>
          </p:txBody>
        </p:sp>
        <p:sp>
          <p:nvSpPr>
            <p:cNvPr id="40" name="Text Box 29">
              <a:extLst>
                <a:ext uri="{FF2B5EF4-FFF2-40B4-BE49-F238E27FC236}">
                  <a16:creationId xmlns:a16="http://schemas.microsoft.com/office/drawing/2014/main" id="{2A078C0E-13A3-4F43-9914-4E47D5BB2655}"/>
                </a:ext>
              </a:extLst>
            </p:cNvPr>
            <p:cNvSpPr txBox="1">
              <a:spLocks noChangeArrowheads="1"/>
            </p:cNvSpPr>
            <p:nvPr/>
          </p:nvSpPr>
          <p:spPr bwMode="auto">
            <a:xfrm>
              <a:off x="3675063" y="4268788"/>
              <a:ext cx="37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7</a:t>
              </a:r>
              <a:endParaRPr lang="en-AU" altLang="pl-PL" b="1" u="sng">
                <a:solidFill>
                  <a:srgbClr val="5F5F5F"/>
                </a:solidFill>
                <a:latin typeface="Verdana" panose="020B0604030504040204" pitchFamily="34" charset="0"/>
              </a:endParaRPr>
            </a:p>
          </p:txBody>
        </p:sp>
      </p:grpSp>
      <p:sp>
        <p:nvSpPr>
          <p:cNvPr id="41" name="Rectangle 3">
            <a:extLst>
              <a:ext uri="{FF2B5EF4-FFF2-40B4-BE49-F238E27FC236}">
                <a16:creationId xmlns:a16="http://schemas.microsoft.com/office/drawing/2014/main" id="{4EE0FB3C-AA47-48FB-BDF6-54E790F6490D}"/>
              </a:ext>
            </a:extLst>
          </p:cNvPr>
          <p:cNvSpPr txBox="1">
            <a:spLocks noChangeArrowheads="1"/>
          </p:cNvSpPr>
          <p:nvPr/>
        </p:nvSpPr>
        <p:spPr bwMode="auto">
          <a:xfrm>
            <a:off x="1738314" y="-142875"/>
            <a:ext cx="8715375" cy="1143000"/>
          </a:xfrm>
          <a:prstGeom prst="rect">
            <a:avLst/>
          </a:prstGeom>
          <a:noFill/>
          <a:ln w="9525">
            <a:noFill/>
            <a:miter lim="800000"/>
            <a:headEnd/>
            <a:tailEnd/>
          </a:ln>
        </p:spPr>
        <p:txBody>
          <a:bodyPr anchor="ctr"/>
          <a:lstStyle/>
          <a:p>
            <a:pPr eaLnBrk="1" hangingPunct="1">
              <a:defRPr/>
            </a:pPr>
            <a:r>
              <a:rPr lang="pl-PL" sz="2400" b="1" kern="0" dirty="0"/>
              <a:t>Stosowanie kwalifikatorów ICF</a:t>
            </a:r>
            <a:endParaRPr lang="de-CH" sz="2400" b="1" kern="0" dirty="0"/>
          </a:p>
        </p:txBody>
      </p:sp>
      <p:sp>
        <p:nvSpPr>
          <p:cNvPr id="42" name="Textfeld 20">
            <a:extLst>
              <a:ext uri="{FF2B5EF4-FFF2-40B4-BE49-F238E27FC236}">
                <a16:creationId xmlns:a16="http://schemas.microsoft.com/office/drawing/2014/main" id="{CA6A1D2A-EC9E-4BC7-8756-20699E44C9DE}"/>
              </a:ext>
            </a:extLst>
          </p:cNvPr>
          <p:cNvSpPr txBox="1">
            <a:spLocks noChangeArrowheads="1"/>
          </p:cNvSpPr>
          <p:nvPr/>
        </p:nvSpPr>
        <p:spPr bwMode="auto">
          <a:xfrm>
            <a:off x="1809750" y="1000126"/>
            <a:ext cx="835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a:solidFill>
                  <a:srgbClr val="5F5F5F"/>
                </a:solidFill>
                <a:latin typeface="Verdana" panose="020B0604030504040204" pitchFamily="34" charset="0"/>
              </a:rPr>
              <a:t>Kalifikator </a:t>
            </a:r>
            <a:r>
              <a:rPr lang="de-CH" altLang="pl-PL" sz="2400">
                <a:solidFill>
                  <a:srgbClr val="5F5F5F"/>
                </a:solidFill>
                <a:latin typeface="Verdana" panose="020B0604030504040204" pitchFamily="34" charset="0"/>
              </a:rPr>
              <a:t>ICF</a:t>
            </a:r>
            <a:r>
              <a:rPr lang="pl-PL" altLang="pl-PL" sz="2400">
                <a:solidFill>
                  <a:srgbClr val="5F5F5F"/>
                </a:solidFill>
                <a:latin typeface="Verdana" panose="020B0604030504040204" pitchFamily="34" charset="0"/>
              </a:rPr>
              <a:t> dla</a:t>
            </a:r>
            <a:r>
              <a:rPr lang="de-CH" altLang="pl-PL" sz="2400">
                <a:solidFill>
                  <a:srgbClr val="5F5F5F"/>
                </a:solidFill>
                <a:latin typeface="Verdana" panose="020B0604030504040204" pitchFamily="34" charset="0"/>
              </a:rPr>
              <a:t> </a:t>
            </a:r>
            <a:r>
              <a:rPr lang="pl-PL" altLang="pl-PL" sz="2400" b="1">
                <a:solidFill>
                  <a:srgbClr val="5F5F5F"/>
                </a:solidFill>
                <a:latin typeface="Verdana" panose="020B0604030504040204" pitchFamily="34" charset="0"/>
              </a:rPr>
              <a:t>struktur ciała</a:t>
            </a:r>
            <a:endParaRPr lang="de-CH" altLang="pl-PL" sz="2400" b="1">
              <a:solidFill>
                <a:srgbClr val="5F5F5F"/>
              </a:solidFill>
              <a:latin typeface="Verdana" panose="020B0604030504040204" pitchFamily="34" charset="0"/>
            </a:endParaRPr>
          </a:p>
        </p:txBody>
      </p:sp>
      <p:sp>
        <p:nvSpPr>
          <p:cNvPr id="43" name="Text Box 23">
            <a:extLst>
              <a:ext uri="{FF2B5EF4-FFF2-40B4-BE49-F238E27FC236}">
                <a16:creationId xmlns:a16="http://schemas.microsoft.com/office/drawing/2014/main" id="{3B989236-9576-426B-AF61-A4E58B2853E2}"/>
              </a:ext>
            </a:extLst>
          </p:cNvPr>
          <p:cNvSpPr txBox="1">
            <a:spLocks noChangeArrowheads="1"/>
          </p:cNvSpPr>
          <p:nvPr/>
        </p:nvSpPr>
        <p:spPr bwMode="auto">
          <a:xfrm>
            <a:off x="3952876" y="1863725"/>
            <a:ext cx="5572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1600" b="1">
                <a:solidFill>
                  <a:srgbClr val="0070C0"/>
                </a:solidFill>
                <a:latin typeface="Verdana" panose="020B0604030504040204" pitchFamily="34" charset="0"/>
              </a:rPr>
              <a:t>1</a:t>
            </a:r>
            <a:r>
              <a:rPr lang="pl-PL" altLang="pl-PL" sz="1600" b="1" baseline="30000">
                <a:solidFill>
                  <a:srgbClr val="0070C0"/>
                </a:solidFill>
                <a:latin typeface="Verdana" panose="020B0604030504040204" pitchFamily="34" charset="0"/>
              </a:rPr>
              <a:t>.</a:t>
            </a:r>
            <a:r>
              <a:rPr lang="en-US" altLang="pl-PL" sz="1600" b="1">
                <a:solidFill>
                  <a:srgbClr val="0070C0"/>
                </a:solidFill>
                <a:latin typeface="Verdana" panose="020B0604030504040204" pitchFamily="34" charset="0"/>
              </a:rPr>
              <a:t> </a:t>
            </a:r>
            <a:r>
              <a:rPr lang="pl-PL" altLang="pl-PL" sz="1600" b="1">
                <a:solidFill>
                  <a:srgbClr val="0070C0"/>
                </a:solidFill>
                <a:latin typeface="Verdana" panose="020B0604030504040204" pitchFamily="34" charset="0"/>
              </a:rPr>
              <a:t>kwalifikator</a:t>
            </a:r>
            <a:r>
              <a:rPr lang="en-US" altLang="pl-PL" sz="1600" b="1">
                <a:solidFill>
                  <a:srgbClr val="0070C0"/>
                </a:solidFill>
                <a:latin typeface="Verdana" panose="020B0604030504040204" pitchFamily="34" charset="0"/>
              </a:rPr>
              <a:t> = </a:t>
            </a:r>
            <a:r>
              <a:rPr lang="pl-PL" altLang="pl-PL" sz="1600" b="1">
                <a:solidFill>
                  <a:srgbClr val="0070C0"/>
                </a:solidFill>
                <a:latin typeface="Verdana" panose="020B0604030504040204" pitchFamily="34" charset="0"/>
              </a:rPr>
              <a:t>zakres upośledzenia</a:t>
            </a:r>
            <a:endParaRPr lang="en-US" altLang="pl-PL" sz="1600" b="1">
              <a:solidFill>
                <a:srgbClr val="0070C0"/>
              </a:solidFill>
              <a:latin typeface="Verdana" panose="020B0604030504040204" pitchFamily="34" charset="0"/>
            </a:endParaRPr>
          </a:p>
        </p:txBody>
      </p:sp>
      <p:grpSp>
        <p:nvGrpSpPr>
          <p:cNvPr id="45" name="Gruppieren 37">
            <a:extLst>
              <a:ext uri="{FF2B5EF4-FFF2-40B4-BE49-F238E27FC236}">
                <a16:creationId xmlns:a16="http://schemas.microsoft.com/office/drawing/2014/main" id="{A23C8124-032A-4109-BB05-603623784B3E}"/>
              </a:ext>
            </a:extLst>
          </p:cNvPr>
          <p:cNvGrpSpPr>
            <a:grpSpLocks/>
          </p:cNvGrpSpPr>
          <p:nvPr/>
        </p:nvGrpSpPr>
        <p:grpSpPr bwMode="auto">
          <a:xfrm>
            <a:off x="5381625" y="2241551"/>
            <a:ext cx="1798638" cy="777875"/>
            <a:chOff x="3857626" y="2241988"/>
            <a:chExt cx="1797906" cy="776672"/>
          </a:xfrm>
        </p:grpSpPr>
        <p:sp>
          <p:nvSpPr>
            <p:cNvPr id="46" name="Text Box 24">
              <a:extLst>
                <a:ext uri="{FF2B5EF4-FFF2-40B4-BE49-F238E27FC236}">
                  <a16:creationId xmlns:a16="http://schemas.microsoft.com/office/drawing/2014/main" id="{B9D628D8-5AF3-4C02-BBCB-4983BC7A1121}"/>
                </a:ext>
              </a:extLst>
            </p:cNvPr>
            <p:cNvSpPr txBox="1">
              <a:spLocks noChangeArrowheads="1"/>
            </p:cNvSpPr>
            <p:nvPr/>
          </p:nvSpPr>
          <p:spPr bwMode="auto">
            <a:xfrm>
              <a:off x="3857626" y="2499547"/>
              <a:ext cx="17979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0070C0"/>
                  </a:solidFill>
                  <a:latin typeface="Verdana" panose="020B0604030504040204" pitchFamily="34" charset="0"/>
                </a:rPr>
                <a:t>.4</a:t>
              </a:r>
              <a:endParaRPr lang="en-AU" altLang="pl-PL" b="1">
                <a:solidFill>
                  <a:srgbClr val="0070C0"/>
                </a:solidFill>
                <a:latin typeface="Verdana" panose="020B0604030504040204" pitchFamily="34" charset="0"/>
              </a:endParaRPr>
            </a:p>
          </p:txBody>
        </p:sp>
        <p:sp>
          <p:nvSpPr>
            <p:cNvPr id="47" name="Line 19">
              <a:extLst>
                <a:ext uri="{FF2B5EF4-FFF2-40B4-BE49-F238E27FC236}">
                  <a16:creationId xmlns:a16="http://schemas.microsoft.com/office/drawing/2014/main" id="{2BB9E638-E24F-4DC0-91D5-53D6F7774D6B}"/>
                </a:ext>
              </a:extLst>
            </p:cNvPr>
            <p:cNvSpPr>
              <a:spLocks noChangeShapeType="1"/>
            </p:cNvSpPr>
            <p:nvPr/>
          </p:nvSpPr>
          <p:spPr bwMode="auto">
            <a:xfrm flipH="1">
              <a:off x="4206734" y="2241988"/>
              <a:ext cx="0" cy="285308"/>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48" name="Rectangle 28">
            <a:extLst>
              <a:ext uri="{FF2B5EF4-FFF2-40B4-BE49-F238E27FC236}">
                <a16:creationId xmlns:a16="http://schemas.microsoft.com/office/drawing/2014/main" id="{27BFE604-2E4F-4FB4-AB8A-B775454E23D7}"/>
              </a:ext>
            </a:extLst>
          </p:cNvPr>
          <p:cNvSpPr>
            <a:spLocks noChangeArrowheads="1"/>
          </p:cNvSpPr>
          <p:nvPr/>
        </p:nvSpPr>
        <p:spPr bwMode="auto">
          <a:xfrm>
            <a:off x="1709739" y="4010026"/>
            <a:ext cx="3025775" cy="1857375"/>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.0 </a:t>
            </a:r>
            <a:r>
              <a:rPr lang="en-US" sz="1400" b="1" dirty="0">
                <a:solidFill>
                  <a:srgbClr val="99FF33"/>
                </a:solidFill>
              </a:rPr>
              <a:t> </a:t>
            </a:r>
            <a:r>
              <a:rPr lang="pl-PL" sz="1400" b="1" dirty="0">
                <a:solidFill>
                  <a:srgbClr val="5F5F5F"/>
                </a:solidFill>
              </a:rPr>
              <a:t>Brak</a:t>
            </a:r>
            <a:r>
              <a:rPr lang="en-US" sz="1400" b="1" dirty="0">
                <a:solidFill>
                  <a:srgbClr val="5F5F5F"/>
                </a:solidFill>
              </a:rPr>
              <a:t> </a:t>
            </a:r>
            <a:r>
              <a:rPr lang="pl-PL" sz="1400" dirty="0">
                <a:solidFill>
                  <a:srgbClr val="5F5F5F"/>
                </a:solidFill>
              </a:rPr>
              <a:t>upośledzenia</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.1</a:t>
            </a:r>
            <a:r>
              <a:rPr lang="en-US" sz="1400" b="1" dirty="0">
                <a:solidFill>
                  <a:srgbClr val="009900"/>
                </a:solidFill>
              </a:rPr>
              <a:t>  </a:t>
            </a:r>
            <a:r>
              <a:rPr lang="pl-PL" sz="1400" b="1" dirty="0">
                <a:solidFill>
                  <a:srgbClr val="5F5F5F"/>
                </a:solidFill>
                <a:cs typeface="Times New Roman" pitchFamily="18" charset="0"/>
              </a:rPr>
              <a:t>łagodne</a:t>
            </a:r>
            <a:r>
              <a:rPr lang="en-US" sz="1400" dirty="0">
                <a:solidFill>
                  <a:srgbClr val="5F5F5F"/>
                </a:solidFill>
                <a:cs typeface="Times New Roman" pitchFamily="18" charset="0"/>
              </a:rPr>
              <a:t> </a:t>
            </a:r>
            <a:r>
              <a:rPr lang="pl-PL" sz="1400" dirty="0">
                <a:solidFill>
                  <a:srgbClr val="5F5F5F"/>
                </a:solidFill>
                <a:cs typeface="Times New Roman" pitchFamily="18" charset="0"/>
              </a:rPr>
              <a:t>upośledzenia</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.2 </a:t>
            </a:r>
            <a:r>
              <a:rPr lang="en-US" sz="1400" b="1" dirty="0">
                <a:solidFill>
                  <a:srgbClr val="FF0000"/>
                </a:solidFill>
              </a:rPr>
              <a:t> </a:t>
            </a:r>
            <a:r>
              <a:rPr lang="pl-PL" sz="1400" b="1" dirty="0">
                <a:solidFill>
                  <a:srgbClr val="5F5F5F"/>
                </a:solidFill>
                <a:cs typeface="Times New Roman" pitchFamily="18" charset="0"/>
              </a:rPr>
              <a:t>Umiarkowane</a:t>
            </a:r>
            <a:r>
              <a:rPr lang="en-US" sz="1400" dirty="0">
                <a:solidFill>
                  <a:srgbClr val="5F5F5F"/>
                </a:solidFill>
                <a:cs typeface="Times New Roman" pitchFamily="18" charset="0"/>
              </a:rPr>
              <a:t> </a:t>
            </a:r>
            <a:r>
              <a:rPr lang="pl-PL" sz="1400" dirty="0">
                <a:solidFill>
                  <a:srgbClr val="5F5F5F"/>
                </a:solidFill>
                <a:cs typeface="Times New Roman" pitchFamily="18" charset="0"/>
              </a:rPr>
              <a:t>upośl.</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.3</a:t>
            </a:r>
            <a:r>
              <a:rPr lang="en-US" sz="1400" b="1" dirty="0">
                <a:solidFill>
                  <a:srgbClr val="009900"/>
                </a:solidFill>
              </a:rPr>
              <a:t>  </a:t>
            </a:r>
            <a:r>
              <a:rPr lang="pl-PL" sz="1400" b="1" dirty="0">
                <a:solidFill>
                  <a:srgbClr val="5F5F5F"/>
                </a:solidFill>
                <a:cs typeface="Times New Roman" pitchFamily="18" charset="0"/>
              </a:rPr>
              <a:t>Znaczne</a:t>
            </a:r>
            <a:r>
              <a:rPr lang="pl-PL" sz="1400" dirty="0">
                <a:solidFill>
                  <a:srgbClr val="5F5F5F"/>
                </a:solidFill>
                <a:cs typeface="Times New Roman" pitchFamily="18" charset="0"/>
              </a:rPr>
              <a:t> upośledzenie</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.4</a:t>
            </a:r>
            <a:r>
              <a:rPr lang="en-US" sz="1400" b="1" dirty="0">
                <a:solidFill>
                  <a:srgbClr val="009900"/>
                </a:solidFill>
              </a:rPr>
              <a:t>  </a:t>
            </a:r>
            <a:r>
              <a:rPr lang="en-US" sz="1400" b="1" dirty="0">
                <a:solidFill>
                  <a:srgbClr val="5F5F5F"/>
                </a:solidFill>
                <a:cs typeface="Times New Roman" pitchFamily="18" charset="0"/>
              </a:rPr>
              <a:t>C</a:t>
            </a:r>
            <a:r>
              <a:rPr lang="pl-PL" sz="1400" b="1" dirty="0">
                <a:solidFill>
                  <a:srgbClr val="5F5F5F"/>
                </a:solidFill>
                <a:cs typeface="Times New Roman" pitchFamily="18" charset="0"/>
              </a:rPr>
              <a:t>ałkowite</a:t>
            </a:r>
            <a:r>
              <a:rPr lang="en-US" sz="1400" dirty="0">
                <a:solidFill>
                  <a:srgbClr val="5F5F5F"/>
                </a:solidFill>
                <a:cs typeface="Times New Roman" pitchFamily="18" charset="0"/>
              </a:rPr>
              <a:t> </a:t>
            </a:r>
            <a:r>
              <a:rPr lang="pl-PL" sz="1400" dirty="0">
                <a:solidFill>
                  <a:srgbClr val="5F5F5F"/>
                </a:solidFill>
                <a:cs typeface="Times New Roman" pitchFamily="18" charset="0"/>
              </a:rPr>
              <a:t>upośl.</a:t>
            </a: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6666FF"/>
                </a:solidFill>
                <a:cs typeface="Times New Roman" pitchFamily="18" charset="0"/>
              </a:rPr>
              <a:t>8</a:t>
            </a:r>
            <a:r>
              <a:rPr lang="en-US" sz="1400" dirty="0">
                <a:solidFill>
                  <a:srgbClr val="5F5F5F"/>
                </a:solidFill>
                <a:cs typeface="Times New Roman" pitchFamily="18" charset="0"/>
              </a:rPr>
              <a:t>  n</a:t>
            </a:r>
            <a:r>
              <a:rPr lang="pl-PL" sz="1400" dirty="0">
                <a:solidFill>
                  <a:srgbClr val="5F5F5F"/>
                </a:solidFill>
                <a:cs typeface="Times New Roman" pitchFamily="18" charset="0"/>
              </a:rPr>
              <a:t>ieokreślone</a:t>
            </a: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6666FF"/>
                </a:solidFill>
                <a:cs typeface="Times New Roman" pitchFamily="18" charset="0"/>
              </a:rPr>
              <a:t>9</a:t>
            </a:r>
            <a:r>
              <a:rPr lang="en-US" sz="1400" dirty="0">
                <a:solidFill>
                  <a:srgbClr val="5F5F5F"/>
                </a:solidFill>
                <a:cs typeface="Times New Roman" pitchFamily="18" charset="0"/>
              </a:rPr>
              <a:t>  n</a:t>
            </a:r>
            <a:r>
              <a:rPr lang="pl-PL" sz="1400" dirty="0">
                <a:solidFill>
                  <a:srgbClr val="5F5F5F"/>
                </a:solidFill>
                <a:cs typeface="Times New Roman" pitchFamily="18" charset="0"/>
              </a:rPr>
              <a:t>ie dotyczy</a:t>
            </a: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009900"/>
                </a:solidFill>
              </a:rPr>
              <a:t>       </a:t>
            </a:r>
          </a:p>
        </p:txBody>
      </p:sp>
      <p:sp>
        <p:nvSpPr>
          <p:cNvPr id="49" name="Text Box 23">
            <a:extLst>
              <a:ext uri="{FF2B5EF4-FFF2-40B4-BE49-F238E27FC236}">
                <a16:creationId xmlns:a16="http://schemas.microsoft.com/office/drawing/2014/main" id="{F1991DAE-62F5-4F1A-BBBB-3E37995118ED}"/>
              </a:ext>
            </a:extLst>
          </p:cNvPr>
          <p:cNvSpPr txBox="1">
            <a:spLocks noChangeArrowheads="1"/>
          </p:cNvSpPr>
          <p:nvPr/>
        </p:nvSpPr>
        <p:spPr bwMode="auto">
          <a:xfrm>
            <a:off x="6076950" y="2143125"/>
            <a:ext cx="4591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1600" b="1" dirty="0">
                <a:solidFill>
                  <a:srgbClr val="00B0F0"/>
                </a:solidFill>
                <a:latin typeface="Verdana" panose="020B0604030504040204" pitchFamily="34" charset="0"/>
              </a:rPr>
              <a:t>2</a:t>
            </a:r>
            <a:r>
              <a:rPr lang="pl-PL" altLang="pl-PL" sz="1600" b="1" baseline="30000" dirty="0">
                <a:solidFill>
                  <a:srgbClr val="00B0F0"/>
                </a:solidFill>
                <a:latin typeface="Verdana" panose="020B0604030504040204" pitchFamily="34" charset="0"/>
              </a:rPr>
              <a:t>.</a:t>
            </a:r>
            <a:r>
              <a:rPr lang="en-US" altLang="pl-PL" sz="1600" b="1" dirty="0">
                <a:solidFill>
                  <a:srgbClr val="00B0F0"/>
                </a:solidFill>
                <a:latin typeface="Verdana" panose="020B0604030504040204" pitchFamily="34" charset="0"/>
              </a:rPr>
              <a:t> </a:t>
            </a:r>
            <a:r>
              <a:rPr lang="pl-PL" altLang="pl-PL" sz="1600" b="1" dirty="0">
                <a:solidFill>
                  <a:srgbClr val="00B0F0"/>
                </a:solidFill>
                <a:latin typeface="Verdana" panose="020B0604030504040204" pitchFamily="34" charset="0"/>
              </a:rPr>
              <a:t>kwalifikator</a:t>
            </a:r>
            <a:r>
              <a:rPr lang="en-US" altLang="pl-PL" sz="1600" b="1" dirty="0">
                <a:solidFill>
                  <a:srgbClr val="00B0F0"/>
                </a:solidFill>
                <a:latin typeface="Verdana" panose="020B0604030504040204" pitchFamily="34" charset="0"/>
              </a:rPr>
              <a:t> = </a:t>
            </a:r>
            <a:r>
              <a:rPr lang="pl-PL" altLang="pl-PL" sz="1600" b="1" dirty="0">
                <a:solidFill>
                  <a:srgbClr val="00B0F0"/>
                </a:solidFill>
                <a:latin typeface="Verdana" panose="020B0604030504040204" pitchFamily="34" charset="0"/>
              </a:rPr>
              <a:t>charakter</a:t>
            </a:r>
            <a:r>
              <a:rPr lang="en-US" altLang="pl-PL" sz="1600" b="1" dirty="0">
                <a:solidFill>
                  <a:srgbClr val="00B0F0"/>
                </a:solidFill>
                <a:latin typeface="Verdana" panose="020B0604030504040204" pitchFamily="34" charset="0"/>
              </a:rPr>
              <a:t> </a:t>
            </a:r>
            <a:r>
              <a:rPr lang="pl-PL" altLang="pl-PL" sz="1600" b="1" dirty="0" err="1">
                <a:solidFill>
                  <a:srgbClr val="00B0F0"/>
                </a:solidFill>
                <a:latin typeface="Verdana" panose="020B0604030504040204" pitchFamily="34" charset="0"/>
              </a:rPr>
              <a:t>upośl</a:t>
            </a:r>
            <a:r>
              <a:rPr lang="pl-PL" altLang="pl-PL" sz="1600" b="1" dirty="0">
                <a:solidFill>
                  <a:srgbClr val="00B0F0"/>
                </a:solidFill>
                <a:latin typeface="Verdana" panose="020B0604030504040204" pitchFamily="34" charset="0"/>
              </a:rPr>
              <a:t>.</a:t>
            </a:r>
            <a:endParaRPr lang="en-US" altLang="pl-PL" sz="1600" b="1" dirty="0">
              <a:solidFill>
                <a:srgbClr val="00B0F0"/>
              </a:solidFill>
              <a:latin typeface="Verdana" panose="020B0604030504040204" pitchFamily="34" charset="0"/>
            </a:endParaRPr>
          </a:p>
        </p:txBody>
      </p:sp>
      <p:grpSp>
        <p:nvGrpSpPr>
          <p:cNvPr id="50" name="Gruppieren 38">
            <a:extLst>
              <a:ext uri="{FF2B5EF4-FFF2-40B4-BE49-F238E27FC236}">
                <a16:creationId xmlns:a16="http://schemas.microsoft.com/office/drawing/2014/main" id="{5C5CDA36-D9D7-479A-938E-42DD03CF4F99}"/>
              </a:ext>
            </a:extLst>
          </p:cNvPr>
          <p:cNvGrpSpPr>
            <a:grpSpLocks/>
          </p:cNvGrpSpPr>
          <p:nvPr/>
        </p:nvGrpSpPr>
        <p:grpSpPr bwMode="auto">
          <a:xfrm>
            <a:off x="5751515" y="2295525"/>
            <a:ext cx="1317625" cy="723325"/>
            <a:chOff x="4227430" y="2285992"/>
            <a:chExt cx="1318271" cy="723006"/>
          </a:xfrm>
        </p:grpSpPr>
        <p:sp>
          <p:nvSpPr>
            <p:cNvPr id="51" name="Text Box 24">
              <a:extLst>
                <a:ext uri="{FF2B5EF4-FFF2-40B4-BE49-F238E27FC236}">
                  <a16:creationId xmlns:a16="http://schemas.microsoft.com/office/drawing/2014/main" id="{D2F5497E-E0D1-4B78-BC26-BF98AF85064F}"/>
                </a:ext>
              </a:extLst>
            </p:cNvPr>
            <p:cNvSpPr txBox="1">
              <a:spLocks noChangeArrowheads="1"/>
            </p:cNvSpPr>
            <p:nvPr/>
          </p:nvSpPr>
          <p:spPr bwMode="auto">
            <a:xfrm>
              <a:off x="4227430" y="2489885"/>
              <a:ext cx="131827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b="1" dirty="0">
                  <a:solidFill>
                    <a:srgbClr val="00B0F0"/>
                  </a:solidFill>
                  <a:latin typeface="Verdana" panose="020B0604030504040204" pitchFamily="34" charset="0"/>
                </a:rPr>
                <a:t>11</a:t>
              </a:r>
              <a:endParaRPr lang="en-AU" altLang="pl-PL" b="1" dirty="0">
                <a:solidFill>
                  <a:srgbClr val="00B0F0"/>
                </a:solidFill>
                <a:latin typeface="Verdana" panose="020B0604030504040204" pitchFamily="34" charset="0"/>
              </a:endParaRPr>
            </a:p>
          </p:txBody>
        </p:sp>
        <p:sp>
          <p:nvSpPr>
            <p:cNvPr id="52" name="Line 19">
              <a:extLst>
                <a:ext uri="{FF2B5EF4-FFF2-40B4-BE49-F238E27FC236}">
                  <a16:creationId xmlns:a16="http://schemas.microsoft.com/office/drawing/2014/main" id="{9E589966-342F-4144-A020-9618DE6DB2E8}"/>
                </a:ext>
              </a:extLst>
            </p:cNvPr>
            <p:cNvSpPr>
              <a:spLocks noChangeShapeType="1"/>
            </p:cNvSpPr>
            <p:nvPr/>
          </p:nvSpPr>
          <p:spPr bwMode="auto">
            <a:xfrm flipH="1">
              <a:off x="4429140" y="2285992"/>
              <a:ext cx="142945" cy="285624"/>
            </a:xfrm>
            <a:prstGeom prst="line">
              <a:avLst/>
            </a:prstGeom>
            <a:noFill/>
            <a:ln w="5715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3" name="Textfeld 25">
            <a:extLst>
              <a:ext uri="{FF2B5EF4-FFF2-40B4-BE49-F238E27FC236}">
                <a16:creationId xmlns:a16="http://schemas.microsoft.com/office/drawing/2014/main" id="{3139BD86-F718-4251-A743-E0A5C572C702}"/>
              </a:ext>
            </a:extLst>
          </p:cNvPr>
          <p:cNvSpPr txBox="1">
            <a:spLocks noChangeArrowheads="1"/>
          </p:cNvSpPr>
          <p:nvPr/>
        </p:nvSpPr>
        <p:spPr bwMode="auto">
          <a:xfrm>
            <a:off x="4095750" y="3071814"/>
            <a:ext cx="600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CH" altLang="pl-PL" sz="1400" b="1" i="1">
                <a:solidFill>
                  <a:srgbClr val="5F5F5F"/>
                </a:solidFill>
                <a:latin typeface="Verdana" panose="020B0604030504040204" pitchFamily="34" charset="0"/>
              </a:rPr>
              <a:t>Stru</a:t>
            </a:r>
            <a:r>
              <a:rPr lang="pl-PL" altLang="pl-PL" sz="1400" b="1" i="1">
                <a:solidFill>
                  <a:srgbClr val="5F5F5F"/>
                </a:solidFill>
                <a:latin typeface="Verdana" panose="020B0604030504040204" pitchFamily="34" charset="0"/>
              </a:rPr>
              <a:t>ktura ręki</a:t>
            </a:r>
            <a:endParaRPr lang="de-CH" altLang="pl-PL" sz="1400" b="1" i="1">
              <a:solidFill>
                <a:srgbClr val="5F5F5F"/>
              </a:solidFill>
              <a:latin typeface="Verdana" panose="020B0604030504040204" pitchFamily="34" charset="0"/>
            </a:endParaRPr>
          </a:p>
        </p:txBody>
      </p:sp>
      <p:sp>
        <p:nvSpPr>
          <p:cNvPr id="54" name="Text Box 23">
            <a:extLst>
              <a:ext uri="{FF2B5EF4-FFF2-40B4-BE49-F238E27FC236}">
                <a16:creationId xmlns:a16="http://schemas.microsoft.com/office/drawing/2014/main" id="{A0A8C8A3-D06D-426D-BEA5-8106DD0C6788}"/>
              </a:ext>
            </a:extLst>
          </p:cNvPr>
          <p:cNvSpPr txBox="1">
            <a:spLocks noChangeArrowheads="1"/>
          </p:cNvSpPr>
          <p:nvPr/>
        </p:nvSpPr>
        <p:spPr bwMode="auto">
          <a:xfrm>
            <a:off x="6810375" y="2590800"/>
            <a:ext cx="371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50000"/>
              </a:spcBef>
              <a:buFontTx/>
              <a:buNone/>
            </a:pPr>
            <a:r>
              <a:rPr lang="en-US" altLang="pl-PL" sz="1600" b="1">
                <a:solidFill>
                  <a:srgbClr val="000066"/>
                </a:solidFill>
                <a:latin typeface="Verdana" panose="020B0604030504040204" pitchFamily="34" charset="0"/>
              </a:rPr>
              <a:t>3</a:t>
            </a:r>
            <a:r>
              <a:rPr lang="pl-PL" altLang="pl-PL" sz="1600" b="1" baseline="30000">
                <a:solidFill>
                  <a:srgbClr val="000066"/>
                </a:solidFill>
                <a:latin typeface="Verdana" panose="020B0604030504040204" pitchFamily="34" charset="0"/>
              </a:rPr>
              <a:t>.</a:t>
            </a:r>
            <a:r>
              <a:rPr lang="pl-PL" altLang="pl-PL" sz="1600" b="1">
                <a:solidFill>
                  <a:srgbClr val="000066"/>
                </a:solidFill>
                <a:latin typeface="Verdana" panose="020B0604030504040204" pitchFamily="34" charset="0"/>
              </a:rPr>
              <a:t> kwalif.</a:t>
            </a:r>
            <a:r>
              <a:rPr lang="en-US" altLang="pl-PL" sz="1600" b="1">
                <a:solidFill>
                  <a:srgbClr val="000066"/>
                </a:solidFill>
                <a:latin typeface="Verdana" panose="020B0604030504040204" pitchFamily="34" charset="0"/>
              </a:rPr>
              <a:t> = </a:t>
            </a:r>
            <a:r>
              <a:rPr lang="pl-PL" altLang="pl-PL" sz="1600" b="1">
                <a:solidFill>
                  <a:srgbClr val="000066"/>
                </a:solidFill>
                <a:latin typeface="Verdana" panose="020B0604030504040204" pitchFamily="34" charset="0"/>
              </a:rPr>
              <a:t>umiejscowienie upośledzenia</a:t>
            </a:r>
            <a:endParaRPr lang="en-US" altLang="pl-PL" sz="1600" b="1">
              <a:solidFill>
                <a:srgbClr val="000066"/>
              </a:solidFill>
              <a:latin typeface="Verdana" panose="020B0604030504040204" pitchFamily="34" charset="0"/>
            </a:endParaRPr>
          </a:p>
        </p:txBody>
      </p:sp>
      <p:sp>
        <p:nvSpPr>
          <p:cNvPr id="55" name="Line 19">
            <a:extLst>
              <a:ext uri="{FF2B5EF4-FFF2-40B4-BE49-F238E27FC236}">
                <a16:creationId xmlns:a16="http://schemas.microsoft.com/office/drawing/2014/main" id="{502624D0-BD77-4C87-9907-BE5B5C294DBB}"/>
              </a:ext>
            </a:extLst>
          </p:cNvPr>
          <p:cNvSpPr>
            <a:spLocks noChangeShapeType="1"/>
          </p:cNvSpPr>
          <p:nvPr/>
        </p:nvSpPr>
        <p:spPr bwMode="auto">
          <a:xfrm flipH="1">
            <a:off x="6434145" y="2714652"/>
            <a:ext cx="376237" cy="15875"/>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56" name="Rectangle 28">
            <a:extLst>
              <a:ext uri="{FF2B5EF4-FFF2-40B4-BE49-F238E27FC236}">
                <a16:creationId xmlns:a16="http://schemas.microsoft.com/office/drawing/2014/main" id="{C7B6DB21-17BB-4CC8-ABD3-CCD6A2697822}"/>
              </a:ext>
            </a:extLst>
          </p:cNvPr>
          <p:cNvSpPr>
            <a:spLocks noChangeArrowheads="1"/>
          </p:cNvSpPr>
          <p:nvPr/>
        </p:nvSpPr>
        <p:spPr bwMode="auto">
          <a:xfrm>
            <a:off x="4524375" y="3786189"/>
            <a:ext cx="3143250" cy="2428875"/>
          </a:xfrm>
          <a:prstGeom prst="rect">
            <a:avLst/>
          </a:prstGeom>
          <a:solidFill>
            <a:schemeClr val="bg1"/>
          </a:solid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a:t>
            </a:r>
            <a:r>
              <a:rPr lang="en-US" sz="1400" b="1" dirty="0">
                <a:solidFill>
                  <a:srgbClr val="00B0F0"/>
                </a:solidFill>
              </a:rPr>
              <a:t>0</a:t>
            </a:r>
            <a:r>
              <a:rPr lang="en-US" sz="1400" b="1" dirty="0">
                <a:solidFill>
                  <a:srgbClr val="99FF33"/>
                </a:solidFill>
              </a:rPr>
              <a:t>  </a:t>
            </a:r>
            <a:r>
              <a:rPr lang="pl-PL" sz="1400" dirty="0">
                <a:solidFill>
                  <a:srgbClr val="5F5F5F"/>
                </a:solidFill>
              </a:rPr>
              <a:t>Brak zmian</a:t>
            </a:r>
            <a:r>
              <a:rPr lang="en-US" sz="1400" dirty="0">
                <a:solidFill>
                  <a:srgbClr val="5F5F5F"/>
                </a:solidFill>
              </a:rPr>
              <a:t> </a:t>
            </a:r>
            <a:r>
              <a:rPr lang="pl-PL" sz="1400" dirty="0">
                <a:solidFill>
                  <a:srgbClr val="5F5F5F"/>
                </a:solidFill>
              </a:rPr>
              <a:t>w strukt.</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a:t>
            </a:r>
            <a:r>
              <a:rPr lang="en-US" sz="1400" b="1" dirty="0">
                <a:solidFill>
                  <a:srgbClr val="00B0F0"/>
                </a:solidFill>
              </a:rPr>
              <a:t>1</a:t>
            </a:r>
            <a:r>
              <a:rPr lang="en-US" sz="1400" b="1" dirty="0">
                <a:solidFill>
                  <a:srgbClr val="009900"/>
                </a:solidFill>
              </a:rPr>
              <a:t>  </a:t>
            </a:r>
            <a:r>
              <a:rPr lang="pl-PL" sz="1400" dirty="0">
                <a:solidFill>
                  <a:srgbClr val="5F5F5F"/>
                </a:solidFill>
                <a:cs typeface="Times New Roman" pitchFamily="18" charset="0"/>
              </a:rPr>
              <a:t>Calkowity brak</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a:t>
            </a:r>
            <a:r>
              <a:rPr lang="en-US" sz="1400" b="1" dirty="0">
                <a:solidFill>
                  <a:srgbClr val="00B0F0"/>
                </a:solidFill>
              </a:rPr>
              <a:t>2</a:t>
            </a:r>
            <a:r>
              <a:rPr lang="en-US" sz="1400" b="1" dirty="0">
                <a:solidFill>
                  <a:srgbClr val="FF0000"/>
                </a:solidFill>
              </a:rPr>
              <a:t>  </a:t>
            </a:r>
            <a:r>
              <a:rPr lang="pl-PL" sz="1400" dirty="0">
                <a:solidFill>
                  <a:srgbClr val="5F5F5F"/>
                </a:solidFill>
                <a:cs typeface="Times New Roman" pitchFamily="18" charset="0"/>
              </a:rPr>
              <a:t>Częściowy brak</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a:t>
            </a:r>
            <a:r>
              <a:rPr lang="en-US" sz="1400" b="1" dirty="0">
                <a:solidFill>
                  <a:srgbClr val="00B0F0"/>
                </a:solidFill>
              </a:rPr>
              <a:t>3</a:t>
            </a:r>
            <a:r>
              <a:rPr lang="en-US" sz="1400" b="1" dirty="0">
                <a:solidFill>
                  <a:srgbClr val="009900"/>
                </a:solidFill>
              </a:rPr>
              <a:t>  </a:t>
            </a:r>
            <a:r>
              <a:rPr lang="pl-PL" sz="1400" dirty="0">
                <a:solidFill>
                  <a:srgbClr val="5F5F5F"/>
                </a:solidFill>
                <a:cs typeface="Times New Roman" pitchFamily="18" charset="0"/>
              </a:rPr>
              <a:t>Dodatkowa część</a:t>
            </a:r>
            <a:endParaRPr lang="en-US" sz="1400" dirty="0">
              <a:solidFill>
                <a:srgbClr val="5F5F5F"/>
              </a:solidFill>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a:t>
            </a:r>
            <a:r>
              <a:rPr lang="en-US" sz="1400" b="1" dirty="0">
                <a:solidFill>
                  <a:srgbClr val="00B0F0"/>
                </a:solidFill>
                <a:cs typeface="Times New Roman" pitchFamily="18" charset="0"/>
              </a:rPr>
              <a:t>4</a:t>
            </a:r>
            <a:r>
              <a:rPr lang="en-US" sz="1400" b="1" dirty="0">
                <a:solidFill>
                  <a:srgbClr val="808000"/>
                </a:solidFill>
                <a:cs typeface="Times New Roman" pitchFamily="18" charset="0"/>
              </a:rPr>
              <a:t> </a:t>
            </a:r>
            <a:r>
              <a:rPr lang="en-US" sz="1400" dirty="0">
                <a:solidFill>
                  <a:srgbClr val="808000"/>
                </a:solidFill>
                <a:cs typeface="Times New Roman" pitchFamily="18" charset="0"/>
              </a:rPr>
              <a:t> </a:t>
            </a:r>
            <a:r>
              <a:rPr lang="en-US" sz="1400" dirty="0">
                <a:solidFill>
                  <a:srgbClr val="5F5F5F"/>
                </a:solidFill>
                <a:cs typeface="Times New Roman" pitchFamily="18" charset="0"/>
              </a:rPr>
              <a:t>A</a:t>
            </a:r>
            <a:r>
              <a:rPr lang="pl-PL" sz="1400" dirty="0">
                <a:solidFill>
                  <a:srgbClr val="5F5F5F"/>
                </a:solidFill>
                <a:cs typeface="Times New Roman" pitchFamily="18" charset="0"/>
              </a:rPr>
              <a:t>normalne</a:t>
            </a:r>
            <a:r>
              <a:rPr lang="en-US" sz="1400" dirty="0">
                <a:solidFill>
                  <a:srgbClr val="5F5F5F"/>
                </a:solidFill>
                <a:cs typeface="Times New Roman" pitchFamily="18" charset="0"/>
              </a:rPr>
              <a:t> </a:t>
            </a:r>
            <a:r>
              <a:rPr lang="pl-PL" sz="1400" dirty="0">
                <a:solidFill>
                  <a:srgbClr val="5F5F5F"/>
                </a:solidFill>
                <a:cs typeface="Times New Roman" pitchFamily="18" charset="0"/>
              </a:rPr>
              <a:t>wymiary</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a:t>
            </a:r>
            <a:r>
              <a:rPr lang="en-US" sz="1400" b="1" dirty="0">
                <a:solidFill>
                  <a:srgbClr val="00B0F0"/>
                </a:solidFill>
                <a:cs typeface="Times New Roman" pitchFamily="18" charset="0"/>
              </a:rPr>
              <a:t>5</a:t>
            </a:r>
            <a:r>
              <a:rPr lang="en-US" sz="1400" dirty="0">
                <a:solidFill>
                  <a:srgbClr val="5F5F5F"/>
                </a:solidFill>
                <a:cs typeface="Times New Roman" pitchFamily="18" charset="0"/>
              </a:rPr>
              <a:t>  </a:t>
            </a:r>
            <a:r>
              <a:rPr lang="pl-PL" sz="1400" dirty="0">
                <a:solidFill>
                  <a:srgbClr val="5F5F5F"/>
                </a:solidFill>
                <a:cs typeface="Times New Roman" pitchFamily="18" charset="0"/>
              </a:rPr>
              <a:t>Brak ciągłości</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a:t>
            </a:r>
            <a:r>
              <a:rPr lang="en-US" sz="1400" b="1" dirty="0">
                <a:solidFill>
                  <a:srgbClr val="00B0F0"/>
                </a:solidFill>
                <a:cs typeface="Times New Roman" pitchFamily="18" charset="0"/>
              </a:rPr>
              <a:t>6</a:t>
            </a:r>
            <a:r>
              <a:rPr lang="en-US" sz="1400" dirty="0">
                <a:solidFill>
                  <a:srgbClr val="5F5F5F"/>
                </a:solidFill>
                <a:cs typeface="Times New Roman" pitchFamily="18" charset="0"/>
              </a:rPr>
              <a:t>  </a:t>
            </a:r>
            <a:r>
              <a:rPr lang="pl-PL" sz="1400" dirty="0">
                <a:solidFill>
                  <a:srgbClr val="5F5F5F"/>
                </a:solidFill>
                <a:cs typeface="Times New Roman" pitchFamily="18" charset="0"/>
              </a:rPr>
              <a:t>Odmienna pozycja</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a:t>
            </a:r>
            <a:r>
              <a:rPr lang="en-US" sz="1400" b="1" dirty="0">
                <a:solidFill>
                  <a:srgbClr val="00B0F0"/>
                </a:solidFill>
                <a:cs typeface="Times New Roman" pitchFamily="18" charset="0"/>
              </a:rPr>
              <a:t>7</a:t>
            </a:r>
            <a:r>
              <a:rPr lang="en-US" sz="1400" dirty="0">
                <a:solidFill>
                  <a:srgbClr val="5F5F5F"/>
                </a:solidFill>
                <a:cs typeface="Times New Roman" pitchFamily="18" charset="0"/>
              </a:rPr>
              <a:t>  </a:t>
            </a:r>
            <a:r>
              <a:rPr lang="pl-PL" sz="1400" dirty="0">
                <a:solidFill>
                  <a:srgbClr val="5F5F5F"/>
                </a:solidFill>
                <a:cs typeface="Times New Roman" pitchFamily="18" charset="0"/>
              </a:rPr>
              <a:t>jakościowe zmiany w strukturze</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5F5F5F"/>
                </a:solidFill>
                <a:cs typeface="Times New Roman" pitchFamily="18" charset="0"/>
              </a:rPr>
              <a:t>._</a:t>
            </a:r>
            <a:r>
              <a:rPr lang="en-US" sz="1400" b="1" dirty="0">
                <a:solidFill>
                  <a:srgbClr val="00B0F0"/>
                </a:solidFill>
                <a:cs typeface="Times New Roman" pitchFamily="18" charset="0"/>
              </a:rPr>
              <a:t>8</a:t>
            </a:r>
            <a:r>
              <a:rPr lang="en-US" sz="1400" dirty="0">
                <a:solidFill>
                  <a:srgbClr val="5F5F5F"/>
                </a:solidFill>
                <a:cs typeface="Times New Roman" pitchFamily="18" charset="0"/>
              </a:rPr>
              <a:t>  n</a:t>
            </a:r>
            <a:r>
              <a:rPr lang="pl-PL" sz="1400" dirty="0">
                <a:solidFill>
                  <a:srgbClr val="5F5F5F"/>
                </a:solidFill>
                <a:cs typeface="Times New Roman" pitchFamily="18" charset="0"/>
              </a:rPr>
              <a:t>ieokreślone</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5F5F5F"/>
                </a:solidFill>
                <a:cs typeface="Times New Roman" pitchFamily="18" charset="0"/>
              </a:rPr>
              <a:t>._</a:t>
            </a:r>
            <a:r>
              <a:rPr lang="en-US" sz="1400" b="1" dirty="0">
                <a:solidFill>
                  <a:srgbClr val="00B0F0"/>
                </a:solidFill>
                <a:cs typeface="Times New Roman" pitchFamily="18" charset="0"/>
              </a:rPr>
              <a:t>9</a:t>
            </a:r>
            <a:r>
              <a:rPr lang="en-US" sz="1400" dirty="0">
                <a:solidFill>
                  <a:srgbClr val="5F5F5F"/>
                </a:solidFill>
                <a:cs typeface="Times New Roman" pitchFamily="18" charset="0"/>
              </a:rPr>
              <a:t>  n</a:t>
            </a:r>
            <a:r>
              <a:rPr lang="pl-PL" sz="1400" dirty="0">
                <a:solidFill>
                  <a:srgbClr val="5F5F5F"/>
                </a:solidFill>
                <a:cs typeface="Times New Roman" pitchFamily="18" charset="0"/>
              </a:rPr>
              <a:t>ie dotyczy</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009900"/>
                </a:solidFill>
              </a:rPr>
              <a:t>       </a:t>
            </a:r>
          </a:p>
        </p:txBody>
      </p:sp>
      <p:sp>
        <p:nvSpPr>
          <p:cNvPr id="57" name="Rectangle 28">
            <a:extLst>
              <a:ext uri="{FF2B5EF4-FFF2-40B4-BE49-F238E27FC236}">
                <a16:creationId xmlns:a16="http://schemas.microsoft.com/office/drawing/2014/main" id="{FB345AE0-58F5-4DAB-8D76-B7555705AB47}"/>
              </a:ext>
            </a:extLst>
          </p:cNvPr>
          <p:cNvSpPr>
            <a:spLocks noChangeArrowheads="1"/>
          </p:cNvSpPr>
          <p:nvPr/>
        </p:nvSpPr>
        <p:spPr bwMode="auto">
          <a:xfrm>
            <a:off x="7545388" y="3786189"/>
            <a:ext cx="3071812" cy="2643187"/>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.__</a:t>
            </a:r>
            <a:r>
              <a:rPr lang="en-US" sz="1400" b="1" dirty="0">
                <a:solidFill>
                  <a:srgbClr val="000066"/>
                </a:solidFill>
              </a:rPr>
              <a:t>0</a:t>
            </a:r>
            <a:r>
              <a:rPr lang="en-US" sz="1400" b="1" dirty="0">
                <a:solidFill>
                  <a:srgbClr val="99FF33"/>
                </a:solidFill>
              </a:rPr>
              <a:t>  </a:t>
            </a:r>
            <a:r>
              <a:rPr lang="pl-PL" sz="1400" dirty="0">
                <a:solidFill>
                  <a:srgbClr val="5F5F5F"/>
                </a:solidFill>
              </a:rPr>
              <a:t>Więcej niż jeden rejon</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.__</a:t>
            </a:r>
            <a:r>
              <a:rPr lang="en-US" sz="1400" b="1" dirty="0">
                <a:solidFill>
                  <a:srgbClr val="000066"/>
                </a:solidFill>
              </a:rPr>
              <a:t>1</a:t>
            </a:r>
            <a:r>
              <a:rPr lang="en-US" sz="1400" b="1" dirty="0">
                <a:solidFill>
                  <a:srgbClr val="009900"/>
                </a:solidFill>
              </a:rPr>
              <a:t>  </a:t>
            </a:r>
            <a:r>
              <a:rPr lang="pl-PL" sz="1400" dirty="0">
                <a:solidFill>
                  <a:srgbClr val="5F5F5F"/>
                </a:solidFill>
                <a:cs typeface="Times New Roman" pitchFamily="18" charset="0"/>
              </a:rPr>
              <a:t>prawy</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.__</a:t>
            </a:r>
            <a:r>
              <a:rPr lang="en-US" sz="1400" b="1" dirty="0">
                <a:solidFill>
                  <a:srgbClr val="000066"/>
                </a:solidFill>
              </a:rPr>
              <a:t>2</a:t>
            </a:r>
            <a:r>
              <a:rPr lang="en-US" sz="1400" b="1" dirty="0">
                <a:solidFill>
                  <a:srgbClr val="FF0000"/>
                </a:solidFill>
              </a:rPr>
              <a:t>  </a:t>
            </a:r>
            <a:r>
              <a:rPr lang="en-US" sz="1400" dirty="0">
                <a:solidFill>
                  <a:srgbClr val="5F5F5F"/>
                </a:solidFill>
                <a:cs typeface="Times New Roman" pitchFamily="18" charset="0"/>
              </a:rPr>
              <a:t>le</a:t>
            </a:r>
            <a:r>
              <a:rPr lang="pl-PL" sz="1400" dirty="0">
                <a:solidFill>
                  <a:srgbClr val="5F5F5F"/>
                </a:solidFill>
                <a:cs typeface="Times New Roman" pitchFamily="18" charset="0"/>
              </a:rPr>
              <a:t>wy</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5F5F5F"/>
                </a:solidFill>
              </a:rPr>
              <a:t>.__</a:t>
            </a:r>
            <a:r>
              <a:rPr lang="en-US" sz="1400" b="1" dirty="0">
                <a:solidFill>
                  <a:srgbClr val="000066"/>
                </a:solidFill>
              </a:rPr>
              <a:t>3</a:t>
            </a:r>
            <a:r>
              <a:rPr lang="en-US" sz="1400" b="1" dirty="0">
                <a:solidFill>
                  <a:srgbClr val="009900"/>
                </a:solidFill>
              </a:rPr>
              <a:t>  </a:t>
            </a:r>
            <a:r>
              <a:rPr lang="pl-PL" sz="1400" dirty="0">
                <a:solidFill>
                  <a:srgbClr val="5F5F5F"/>
                </a:solidFill>
                <a:cs typeface="Times New Roman" pitchFamily="18" charset="0"/>
              </a:rPr>
              <a:t>obustronny</a:t>
            </a:r>
            <a:endParaRPr lang="en-US" sz="1400" dirty="0">
              <a:solidFill>
                <a:srgbClr val="5F5F5F"/>
              </a:solidFill>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.__</a:t>
            </a:r>
            <a:r>
              <a:rPr lang="en-US" sz="1400" b="1" dirty="0">
                <a:solidFill>
                  <a:srgbClr val="000066"/>
                </a:solidFill>
                <a:cs typeface="Times New Roman" pitchFamily="18" charset="0"/>
              </a:rPr>
              <a:t>4</a:t>
            </a:r>
            <a:r>
              <a:rPr lang="en-US" sz="1400" b="1" dirty="0">
                <a:solidFill>
                  <a:srgbClr val="808000"/>
                </a:solidFill>
                <a:cs typeface="Times New Roman" pitchFamily="18" charset="0"/>
              </a:rPr>
              <a:t>  </a:t>
            </a:r>
            <a:r>
              <a:rPr lang="pl-PL" sz="1400" dirty="0">
                <a:solidFill>
                  <a:srgbClr val="5F5F5F"/>
                </a:solidFill>
                <a:cs typeface="Times New Roman" pitchFamily="18" charset="0"/>
              </a:rPr>
              <a:t>przód</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.__</a:t>
            </a:r>
            <a:r>
              <a:rPr lang="en-US" sz="1400" b="1" dirty="0">
                <a:solidFill>
                  <a:srgbClr val="000066"/>
                </a:solidFill>
                <a:cs typeface="Times New Roman" pitchFamily="18" charset="0"/>
              </a:rPr>
              <a:t>5</a:t>
            </a:r>
            <a:r>
              <a:rPr lang="en-US" sz="1400" dirty="0">
                <a:solidFill>
                  <a:srgbClr val="5F5F5F"/>
                </a:solidFill>
                <a:cs typeface="Times New Roman" pitchFamily="18" charset="0"/>
              </a:rPr>
              <a:t>  </a:t>
            </a:r>
            <a:r>
              <a:rPr lang="pl-PL" sz="1400" dirty="0">
                <a:solidFill>
                  <a:srgbClr val="5F5F5F"/>
                </a:solidFill>
                <a:cs typeface="Times New Roman" pitchFamily="18" charset="0"/>
              </a:rPr>
              <a:t>tył</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.__</a:t>
            </a:r>
            <a:r>
              <a:rPr lang="en-US" sz="1400" b="1" dirty="0">
                <a:solidFill>
                  <a:srgbClr val="000066"/>
                </a:solidFill>
                <a:cs typeface="Times New Roman" pitchFamily="18" charset="0"/>
              </a:rPr>
              <a:t>6</a:t>
            </a:r>
            <a:r>
              <a:rPr lang="en-US" sz="1400" dirty="0">
                <a:solidFill>
                  <a:srgbClr val="5F5F5F"/>
                </a:solidFill>
                <a:cs typeface="Times New Roman" pitchFamily="18" charset="0"/>
              </a:rPr>
              <a:t>  pro</a:t>
            </a:r>
            <a:r>
              <a:rPr lang="pl-PL" sz="1400" dirty="0">
                <a:solidFill>
                  <a:srgbClr val="5F5F5F"/>
                </a:solidFill>
                <a:cs typeface="Times New Roman" pitchFamily="18" charset="0"/>
              </a:rPr>
              <a:t>ksymalny</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808080">
                    <a:lumMod val="75000"/>
                  </a:srgbClr>
                </a:solidFill>
                <a:cs typeface="Times New Roman" pitchFamily="18" charset="0"/>
              </a:rPr>
              <a:t>XXX</a:t>
            </a:r>
            <a:r>
              <a:rPr lang="en-US" sz="1400" b="1" dirty="0">
                <a:solidFill>
                  <a:srgbClr val="5F5F5F"/>
                </a:solidFill>
                <a:cs typeface="Times New Roman" pitchFamily="18" charset="0"/>
              </a:rPr>
              <a:t>.__</a:t>
            </a:r>
            <a:r>
              <a:rPr lang="en-US" sz="1400" b="1" dirty="0">
                <a:solidFill>
                  <a:srgbClr val="000066"/>
                </a:solidFill>
                <a:cs typeface="Times New Roman" pitchFamily="18" charset="0"/>
              </a:rPr>
              <a:t>7</a:t>
            </a:r>
            <a:r>
              <a:rPr lang="en-US" sz="1400" dirty="0">
                <a:solidFill>
                  <a:srgbClr val="5F5F5F"/>
                </a:solidFill>
                <a:cs typeface="Times New Roman" pitchFamily="18" charset="0"/>
              </a:rPr>
              <a:t>  d</a:t>
            </a:r>
            <a:r>
              <a:rPr lang="pl-PL" sz="1400" dirty="0">
                <a:solidFill>
                  <a:srgbClr val="5F5F5F"/>
                </a:solidFill>
                <a:cs typeface="Times New Roman" pitchFamily="18" charset="0"/>
              </a:rPr>
              <a:t>ystalny</a:t>
            </a:r>
            <a:endParaRPr lang="en-US" sz="1400" dirty="0">
              <a:solidFill>
                <a:srgbClr val="5F5F5F"/>
              </a:solidFill>
              <a:cs typeface="Times New Roman" pitchFamily="18" charset="0"/>
            </a:endParaRPr>
          </a:p>
          <a:p>
            <a:pPr marL="342900" indent="-342900" defTabSz="762000">
              <a:tabLst>
                <a:tab pos="4305300" algn="l"/>
                <a:tab pos="5383213" algn="l"/>
              </a:tabLst>
              <a:defRPr/>
            </a:pP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5F5F5F"/>
                </a:solidFill>
                <a:cs typeface="Times New Roman" pitchFamily="18" charset="0"/>
              </a:rPr>
              <a:t>.__</a:t>
            </a:r>
            <a:r>
              <a:rPr lang="en-US" sz="1400" b="1" dirty="0">
                <a:solidFill>
                  <a:srgbClr val="000066"/>
                </a:solidFill>
                <a:cs typeface="Times New Roman" pitchFamily="18" charset="0"/>
              </a:rPr>
              <a:t>8</a:t>
            </a:r>
            <a:r>
              <a:rPr lang="en-US" sz="1400" dirty="0">
                <a:solidFill>
                  <a:srgbClr val="5F5F5F"/>
                </a:solidFill>
                <a:cs typeface="Times New Roman" pitchFamily="18" charset="0"/>
              </a:rPr>
              <a:t>  n</a:t>
            </a:r>
            <a:r>
              <a:rPr lang="pl-PL" sz="1400" dirty="0">
                <a:solidFill>
                  <a:srgbClr val="5F5F5F"/>
                </a:solidFill>
                <a:cs typeface="Times New Roman" pitchFamily="18" charset="0"/>
              </a:rPr>
              <a:t>ieokreślony</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5F5F5F"/>
                </a:solidFill>
                <a:cs typeface="Times New Roman" pitchFamily="18" charset="0"/>
              </a:rPr>
              <a:t>.__</a:t>
            </a:r>
            <a:r>
              <a:rPr lang="en-US" sz="1400" b="1" dirty="0">
                <a:solidFill>
                  <a:srgbClr val="000066"/>
                </a:solidFill>
                <a:cs typeface="Times New Roman" pitchFamily="18" charset="0"/>
              </a:rPr>
              <a:t>9</a:t>
            </a:r>
            <a:r>
              <a:rPr lang="en-US" sz="1400" dirty="0">
                <a:solidFill>
                  <a:srgbClr val="5F5F5F"/>
                </a:solidFill>
                <a:cs typeface="Times New Roman" pitchFamily="18" charset="0"/>
              </a:rPr>
              <a:t>  n</a:t>
            </a:r>
            <a:r>
              <a:rPr lang="pl-PL" sz="1400" dirty="0">
                <a:solidFill>
                  <a:srgbClr val="5F5F5F"/>
                </a:solidFill>
                <a:cs typeface="Times New Roman" pitchFamily="18" charset="0"/>
              </a:rPr>
              <a:t>ie dotyczy</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009900"/>
                </a:solidFill>
              </a:rPr>
              <a:t>       </a:t>
            </a:r>
          </a:p>
        </p:txBody>
      </p:sp>
      <p:pic>
        <p:nvPicPr>
          <p:cNvPr id="58" name="Picture 4" descr="Znalezione obrazy dla zapytania zdjęcie osób bez reki">
            <a:extLst>
              <a:ext uri="{FF2B5EF4-FFF2-40B4-BE49-F238E27FC236}">
                <a16:creationId xmlns:a16="http://schemas.microsoft.com/office/drawing/2014/main" id="{1E1C7D12-F224-419A-9DB2-46E39B8D4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1" y="1863725"/>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up)">
                                      <p:cBhvr>
                                        <p:cTn id="16" dur="10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10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1000"/>
                                        <p:tgtEl>
                                          <p:spTgt spid="5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autoUpdateAnimBg="0"/>
      <p:bldP spid="49" grpId="0"/>
      <p:bldP spid="54" grpId="0"/>
      <p:bldP spid="56" grpId="0" animBg="1" autoUpdateAnimBg="0"/>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719263" y="1422697"/>
            <a:ext cx="8715375" cy="1752600"/>
          </a:xfrm>
          <a:prstGeom prst="rect">
            <a:avLst/>
          </a:prstGeom>
          <a:noFill/>
          <a:ln w="9525">
            <a:noFill/>
            <a:round/>
            <a:headEnd/>
            <a:tailEnd/>
          </a:ln>
          <a:effectLst/>
        </p:spPr>
        <p:txBody>
          <a:bodyPr/>
          <a:lstStyle/>
          <a:p>
            <a:pPr algn="ct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800" b="1" dirty="0">
              <a:solidFill>
                <a:srgbClr val="5F5F5F"/>
              </a:solidFill>
              <a:latin typeface="Verdana" pitchFamily="32" charset="0"/>
              <a:ea typeface="MS Gothic" charset="0"/>
              <a:cs typeface="MS Gothic" charset="0"/>
            </a:endParaRPr>
          </a:p>
          <a:p>
            <a:pPr algn="ct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000" b="1" dirty="0">
                <a:solidFill>
                  <a:srgbClr val="5F5F5F"/>
                </a:solidFill>
                <a:latin typeface="+mj-lt"/>
                <a:ea typeface="MS Gothic" charset="0"/>
                <a:cs typeface="MS Gothic" charset="0"/>
              </a:rPr>
              <a:t> </a:t>
            </a:r>
            <a:r>
              <a:rPr lang="pl-PL" sz="2000" b="1" dirty="0">
                <a:solidFill>
                  <a:srgbClr val="5F5F5F"/>
                </a:solidFill>
                <a:latin typeface="+mj-lt"/>
                <a:ea typeface="MS Gothic" charset="0"/>
                <a:cs typeface="MS Gothic" charset="0"/>
              </a:rPr>
              <a:t>1.</a:t>
            </a:r>
            <a:r>
              <a:rPr lang="de-CH" sz="2000" b="1" dirty="0" err="1">
                <a:solidFill>
                  <a:srgbClr val="5F5F5F"/>
                </a:solidFill>
                <a:latin typeface="+mj-lt"/>
                <a:ea typeface="MS Gothic" charset="0"/>
                <a:cs typeface="MS Gothic" charset="0"/>
              </a:rPr>
              <a:t>Zintegrowany</a:t>
            </a:r>
            <a:r>
              <a:rPr lang="de-CH" sz="2000" b="1" dirty="0">
                <a:solidFill>
                  <a:srgbClr val="5F5F5F"/>
                </a:solidFill>
                <a:latin typeface="+mj-lt"/>
                <a:ea typeface="MS Gothic" charset="0"/>
                <a:cs typeface="MS Gothic" charset="0"/>
              </a:rPr>
              <a:t> </a:t>
            </a:r>
            <a:r>
              <a:rPr lang="de-CH" sz="2000" b="1" dirty="0" err="1">
                <a:solidFill>
                  <a:srgbClr val="5F5F5F"/>
                </a:solidFill>
                <a:latin typeface="+mj-lt"/>
                <a:ea typeface="MS Gothic" charset="0"/>
                <a:cs typeface="MS Gothic" charset="0"/>
              </a:rPr>
              <a:t>biopsychospołeczny</a:t>
            </a:r>
            <a:r>
              <a:rPr lang="de-CH" sz="2000" b="1" dirty="0">
                <a:solidFill>
                  <a:srgbClr val="5F5F5F"/>
                </a:solidFill>
                <a:latin typeface="+mj-lt"/>
                <a:ea typeface="MS Gothic" charset="0"/>
                <a:cs typeface="MS Gothic" charset="0"/>
              </a:rPr>
              <a:t> </a:t>
            </a:r>
            <a:r>
              <a:rPr lang="de-CH" sz="2000" b="1" dirty="0" err="1">
                <a:solidFill>
                  <a:srgbClr val="5F5F5F"/>
                </a:solidFill>
                <a:latin typeface="+mj-lt"/>
                <a:ea typeface="MS Gothic" charset="0"/>
                <a:cs typeface="MS Gothic" charset="0"/>
              </a:rPr>
              <a:t>model</a:t>
            </a:r>
            <a:r>
              <a:rPr lang="de-CH" sz="2000" b="1" dirty="0">
                <a:solidFill>
                  <a:srgbClr val="5F5F5F"/>
                </a:solidFill>
                <a:latin typeface="+mj-lt"/>
                <a:ea typeface="MS Gothic" charset="0"/>
                <a:cs typeface="MS Gothic" charset="0"/>
              </a:rPr>
              <a:t> </a:t>
            </a:r>
            <a:r>
              <a:rPr lang="de-CH" sz="2000" b="1" dirty="0" err="1">
                <a:solidFill>
                  <a:srgbClr val="5F5F5F"/>
                </a:solidFill>
                <a:latin typeface="+mj-lt"/>
                <a:ea typeface="MS Gothic" charset="0"/>
                <a:cs typeface="MS Gothic" charset="0"/>
              </a:rPr>
              <a:t>funkcjonowania</a:t>
            </a:r>
            <a:r>
              <a:rPr lang="de-CH" sz="2000" b="1" dirty="0">
                <a:solidFill>
                  <a:srgbClr val="5F5F5F"/>
                </a:solidFill>
                <a:latin typeface="+mj-lt"/>
                <a:ea typeface="MS Gothic" charset="0"/>
                <a:cs typeface="MS Gothic" charset="0"/>
              </a:rPr>
              <a:t> i </a:t>
            </a:r>
            <a:r>
              <a:rPr lang="de-CH" sz="2000" b="1" dirty="0" err="1">
                <a:solidFill>
                  <a:srgbClr val="5F5F5F"/>
                </a:solidFill>
                <a:latin typeface="+mj-lt"/>
                <a:ea typeface="MS Gothic" charset="0"/>
                <a:cs typeface="MS Gothic" charset="0"/>
              </a:rPr>
              <a:t>niepełnosprawności</a:t>
            </a:r>
            <a:endParaRPr lang="de-CH" sz="2000" b="1" dirty="0">
              <a:solidFill>
                <a:srgbClr val="5F5F5F"/>
              </a:solidFill>
              <a:latin typeface="+mj-lt"/>
              <a:ea typeface="MS Gothic" charset="0"/>
              <a:cs typeface="MS Gothic" charset="0"/>
            </a:endParaRPr>
          </a:p>
        </p:txBody>
      </p:sp>
      <p:sp>
        <p:nvSpPr>
          <p:cNvPr id="32770" name="Text Box 2"/>
          <p:cNvSpPr txBox="1">
            <a:spLocks noChangeArrowheads="1"/>
          </p:cNvSpPr>
          <p:nvPr/>
        </p:nvSpPr>
        <p:spPr bwMode="auto">
          <a:xfrm>
            <a:off x="8426450" y="6381750"/>
            <a:ext cx="2133600" cy="476250"/>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BEB8B0F-C907-454A-885B-258176C183AC}" type="slidenum">
              <a:rPr lang="de-CH" sz="1200" b="1">
                <a:solidFill>
                  <a:srgbClr val="4D4D4D"/>
                </a:solidFill>
                <a:latin typeface="Verdana" pitchFamily="32" charset="0"/>
                <a:ea typeface="MS Gothic" charset="0"/>
                <a:cs typeface="MS Gothic"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de-CH" sz="1200" b="1">
              <a:solidFill>
                <a:srgbClr val="4D4D4D"/>
              </a:solidFill>
              <a:latin typeface="Verdana" pitchFamily="32" charset="0"/>
              <a:ea typeface="MS Gothic" charset="0"/>
              <a:cs typeface="MS Gothic" charset="0"/>
            </a:endParaRPr>
          </a:p>
        </p:txBody>
      </p:sp>
      <p:grpSp>
        <p:nvGrpSpPr>
          <p:cNvPr id="32771" name="Group 3"/>
          <p:cNvGrpSpPr>
            <a:grpSpLocks/>
          </p:cNvGrpSpPr>
          <p:nvPr/>
        </p:nvGrpSpPr>
        <p:grpSpPr bwMode="auto">
          <a:xfrm>
            <a:off x="2739231" y="2401592"/>
            <a:ext cx="6715124" cy="2563813"/>
            <a:chOff x="765" y="1575"/>
            <a:chExt cx="4230" cy="1615"/>
          </a:xfrm>
        </p:grpSpPr>
        <p:sp>
          <p:nvSpPr>
            <p:cNvPr id="32772" name="Text Box 4"/>
            <p:cNvSpPr txBox="1">
              <a:spLocks noChangeArrowheads="1"/>
            </p:cNvSpPr>
            <p:nvPr/>
          </p:nvSpPr>
          <p:spPr bwMode="auto">
            <a:xfrm>
              <a:off x="2160" y="1575"/>
              <a:ext cx="1335" cy="195"/>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Stan zdrowia</a:t>
              </a:r>
            </a:p>
          </p:txBody>
        </p:sp>
        <p:sp>
          <p:nvSpPr>
            <p:cNvPr id="32773" name="Text Box 5"/>
            <p:cNvSpPr txBox="1">
              <a:spLocks noChangeArrowheads="1"/>
            </p:cNvSpPr>
            <p:nvPr/>
          </p:nvSpPr>
          <p:spPr bwMode="auto">
            <a:xfrm>
              <a:off x="1350" y="2862"/>
              <a:ext cx="1335" cy="328"/>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Czynniki środowiskowe</a:t>
              </a:r>
            </a:p>
          </p:txBody>
        </p:sp>
        <p:sp>
          <p:nvSpPr>
            <p:cNvPr id="32774" name="Text Box 6"/>
            <p:cNvSpPr txBox="1">
              <a:spLocks noChangeArrowheads="1"/>
            </p:cNvSpPr>
            <p:nvPr/>
          </p:nvSpPr>
          <p:spPr bwMode="auto">
            <a:xfrm>
              <a:off x="2976" y="2869"/>
              <a:ext cx="1263" cy="195"/>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algn="ct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Czynniki osobiste</a:t>
              </a:r>
            </a:p>
          </p:txBody>
        </p:sp>
        <p:grpSp>
          <p:nvGrpSpPr>
            <p:cNvPr id="32775" name="Group 7"/>
            <p:cNvGrpSpPr>
              <a:grpSpLocks/>
            </p:cNvGrpSpPr>
            <p:nvPr/>
          </p:nvGrpSpPr>
          <p:grpSpPr bwMode="auto">
            <a:xfrm>
              <a:off x="1260" y="2424"/>
              <a:ext cx="3283" cy="408"/>
              <a:chOff x="1260" y="2424"/>
              <a:chExt cx="3283" cy="408"/>
            </a:xfrm>
          </p:grpSpPr>
          <p:sp>
            <p:nvSpPr>
              <p:cNvPr id="32776" name="Line 8"/>
              <p:cNvSpPr>
                <a:spLocks noChangeShapeType="1"/>
              </p:cNvSpPr>
              <p:nvPr/>
            </p:nvSpPr>
            <p:spPr bwMode="auto">
              <a:xfrm>
                <a:off x="3600" y="2727"/>
                <a:ext cx="1" cy="106"/>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grpSp>
            <p:nvGrpSpPr>
              <p:cNvPr id="32777" name="Group 9"/>
              <p:cNvGrpSpPr>
                <a:grpSpLocks/>
              </p:cNvGrpSpPr>
              <p:nvPr/>
            </p:nvGrpSpPr>
            <p:grpSpPr bwMode="auto">
              <a:xfrm>
                <a:off x="1260" y="2424"/>
                <a:ext cx="3283" cy="408"/>
                <a:chOff x="1260" y="2424"/>
                <a:chExt cx="3283" cy="408"/>
              </a:xfrm>
            </p:grpSpPr>
            <p:sp>
              <p:nvSpPr>
                <p:cNvPr id="32778" name="Line 10"/>
                <p:cNvSpPr>
                  <a:spLocks noChangeShapeType="1"/>
                </p:cNvSpPr>
                <p:nvPr/>
              </p:nvSpPr>
              <p:spPr bwMode="auto">
                <a:xfrm>
                  <a:off x="2025" y="2727"/>
                  <a:ext cx="1" cy="106"/>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79" name="Line 11"/>
                <p:cNvSpPr>
                  <a:spLocks noChangeShapeType="1"/>
                </p:cNvSpPr>
                <p:nvPr/>
              </p:nvSpPr>
              <p:spPr bwMode="auto">
                <a:xfrm>
                  <a:off x="2025" y="2727"/>
                  <a:ext cx="1575" cy="1"/>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80" name="Line 12"/>
                <p:cNvSpPr>
                  <a:spLocks noChangeShapeType="1"/>
                </p:cNvSpPr>
                <p:nvPr/>
              </p:nvSpPr>
              <p:spPr bwMode="auto">
                <a:xfrm flipV="1">
                  <a:off x="2848" y="2423"/>
                  <a:ext cx="1" cy="319"/>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81" name="Line 13"/>
                <p:cNvSpPr>
                  <a:spLocks noChangeShapeType="1"/>
                </p:cNvSpPr>
                <p:nvPr/>
              </p:nvSpPr>
              <p:spPr bwMode="auto">
                <a:xfrm>
                  <a:off x="1260" y="2618"/>
                  <a:ext cx="3283" cy="1"/>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82" name="Line 14"/>
                <p:cNvSpPr>
                  <a:spLocks noChangeShapeType="1"/>
                </p:cNvSpPr>
                <p:nvPr/>
              </p:nvSpPr>
              <p:spPr bwMode="auto">
                <a:xfrm flipV="1">
                  <a:off x="1260" y="2423"/>
                  <a:ext cx="1" cy="213"/>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83" name="Line 15"/>
                <p:cNvSpPr>
                  <a:spLocks noChangeShapeType="1"/>
                </p:cNvSpPr>
                <p:nvPr/>
              </p:nvSpPr>
              <p:spPr bwMode="auto">
                <a:xfrm flipV="1">
                  <a:off x="4543" y="2423"/>
                  <a:ext cx="1" cy="213"/>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grpSp>
        </p:grpSp>
        <p:grpSp>
          <p:nvGrpSpPr>
            <p:cNvPr id="32784" name="Group 16"/>
            <p:cNvGrpSpPr>
              <a:grpSpLocks/>
            </p:cNvGrpSpPr>
            <p:nvPr/>
          </p:nvGrpSpPr>
          <p:grpSpPr bwMode="auto">
            <a:xfrm>
              <a:off x="1260" y="1805"/>
              <a:ext cx="3283" cy="248"/>
              <a:chOff x="1260" y="1805"/>
              <a:chExt cx="3283" cy="248"/>
            </a:xfrm>
          </p:grpSpPr>
          <p:sp>
            <p:nvSpPr>
              <p:cNvPr id="32785" name="Line 17"/>
              <p:cNvSpPr>
                <a:spLocks noChangeShapeType="1"/>
              </p:cNvSpPr>
              <p:nvPr/>
            </p:nvSpPr>
            <p:spPr bwMode="auto">
              <a:xfrm>
                <a:off x="2848" y="1805"/>
                <a:ext cx="1" cy="249"/>
              </a:xfrm>
              <a:prstGeom prst="line">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86" name="Line 18"/>
              <p:cNvSpPr>
                <a:spLocks noChangeShapeType="1"/>
              </p:cNvSpPr>
              <p:nvPr/>
            </p:nvSpPr>
            <p:spPr bwMode="auto">
              <a:xfrm>
                <a:off x="1260" y="1915"/>
                <a:ext cx="3283" cy="1"/>
              </a:xfrm>
              <a:prstGeom prst="line">
                <a:avLst/>
              </a:prstGeom>
              <a:ln>
                <a:headEnd/>
                <a:tailEn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87" name="Line 19"/>
              <p:cNvSpPr>
                <a:spLocks noChangeShapeType="1"/>
              </p:cNvSpPr>
              <p:nvPr/>
            </p:nvSpPr>
            <p:spPr bwMode="auto">
              <a:xfrm>
                <a:off x="1260" y="1915"/>
                <a:ext cx="1" cy="138"/>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88" name="Line 20"/>
              <p:cNvSpPr>
                <a:spLocks noChangeShapeType="1"/>
              </p:cNvSpPr>
              <p:nvPr/>
            </p:nvSpPr>
            <p:spPr bwMode="auto">
              <a:xfrm>
                <a:off x="4543" y="1915"/>
                <a:ext cx="1" cy="138"/>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grpSp>
        <p:sp>
          <p:nvSpPr>
            <p:cNvPr id="32789" name="Text Box 21"/>
            <p:cNvSpPr txBox="1">
              <a:spLocks noChangeArrowheads="1"/>
            </p:cNvSpPr>
            <p:nvPr/>
          </p:nvSpPr>
          <p:spPr bwMode="auto">
            <a:xfrm>
              <a:off x="765" y="2131"/>
              <a:ext cx="974" cy="446"/>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Funkcje życiowe/struktury ciała</a:t>
              </a:r>
            </a:p>
          </p:txBody>
        </p:sp>
        <p:sp>
          <p:nvSpPr>
            <p:cNvPr id="32790" name="Text Box 22"/>
            <p:cNvSpPr txBox="1">
              <a:spLocks noChangeArrowheads="1"/>
            </p:cNvSpPr>
            <p:nvPr/>
          </p:nvSpPr>
          <p:spPr bwMode="auto">
            <a:xfrm>
              <a:off x="2507" y="2164"/>
              <a:ext cx="722" cy="187"/>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Czynności</a:t>
              </a:r>
            </a:p>
          </p:txBody>
        </p:sp>
        <p:sp>
          <p:nvSpPr>
            <p:cNvPr id="32791" name="Text Box 23"/>
            <p:cNvSpPr txBox="1">
              <a:spLocks noChangeArrowheads="1"/>
            </p:cNvSpPr>
            <p:nvPr/>
          </p:nvSpPr>
          <p:spPr bwMode="auto">
            <a:xfrm>
              <a:off x="4129" y="2172"/>
              <a:ext cx="866" cy="187"/>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a:solidFill>
                    <a:srgbClr val="CC3300"/>
                  </a:solidFill>
                  <a:latin typeface="Arial" charset="0"/>
                  <a:ea typeface="MS Gothic" charset="0"/>
                  <a:cs typeface="MS Gothic" charset="0"/>
                </a:rPr>
                <a:t>Uczestnictwo</a:t>
              </a:r>
            </a:p>
          </p:txBody>
        </p:sp>
        <p:sp>
          <p:nvSpPr>
            <p:cNvPr id="32792" name="Line 24"/>
            <p:cNvSpPr>
              <a:spLocks noChangeShapeType="1"/>
            </p:cNvSpPr>
            <p:nvPr/>
          </p:nvSpPr>
          <p:spPr bwMode="auto">
            <a:xfrm>
              <a:off x="1755" y="2277"/>
              <a:ext cx="765" cy="1"/>
            </a:xfrm>
            <a:prstGeom prst="line">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sp>
          <p:nvSpPr>
            <p:cNvPr id="32793" name="Line 25"/>
            <p:cNvSpPr>
              <a:spLocks noChangeShapeType="1"/>
            </p:cNvSpPr>
            <p:nvPr/>
          </p:nvSpPr>
          <p:spPr bwMode="auto">
            <a:xfrm>
              <a:off x="3192" y="2266"/>
              <a:ext cx="993" cy="11"/>
            </a:xfrm>
            <a:prstGeom prst="line">
              <a:avLst/>
            </a:prstGeom>
            <a:ln>
              <a:headEnd type="triangle" w="med" len="med"/>
              <a:tailEnd type="triangle" w="med" len="med"/>
            </a:ln>
          </p:spPr>
          <p:style>
            <a:lnRef idx="2">
              <a:schemeClr val="dk1"/>
            </a:lnRef>
            <a:fillRef idx="1">
              <a:schemeClr val="lt1"/>
            </a:fillRef>
            <a:effectRef idx="0">
              <a:schemeClr val="dk1"/>
            </a:effectRef>
            <a:fontRef idx="minor">
              <a:schemeClr val="dk1"/>
            </a:fontRef>
          </p:style>
          <p:txBody>
            <a:bodyPr/>
            <a:lstStyle/>
            <a:p>
              <a:endParaRPr lang="pl-PL"/>
            </a:p>
          </p:txBody>
        </p:sp>
      </p:grpSp>
      <p:sp>
        <p:nvSpPr>
          <p:cNvPr id="32794" name="Text Box 26"/>
          <p:cNvSpPr txBox="1">
            <a:spLocks noChangeArrowheads="1"/>
          </p:cNvSpPr>
          <p:nvPr/>
        </p:nvSpPr>
        <p:spPr bwMode="auto">
          <a:xfrm>
            <a:off x="1843881" y="5110163"/>
            <a:ext cx="8572500" cy="681038"/>
          </a:xfrm>
          <a:prstGeom prst="rect">
            <a:avLst/>
          </a:prstGeom>
          <a:noFill/>
          <a:ln w="9525">
            <a:noFill/>
            <a:round/>
            <a:headEnd/>
            <a:tailEnd/>
          </a:ln>
          <a:effectLst/>
        </p:spPr>
        <p:txBody>
          <a:bodyPr lIns="90000" tIns="46800" rIns="90000" bIns="46800"/>
          <a:lstStyle/>
          <a:p>
            <a:pPr algn="ct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sz="2000" b="1" dirty="0" err="1">
                <a:solidFill>
                  <a:srgbClr val="C00000"/>
                </a:solidFill>
                <a:latin typeface="Verdana" pitchFamily="32" charset="0"/>
                <a:ea typeface="MS Gothic" charset="0"/>
                <a:cs typeface="MS Gothic" charset="0"/>
              </a:rPr>
              <a:t>Rozumienie</a:t>
            </a:r>
            <a:r>
              <a:rPr lang="de-CH" sz="2000" b="1" dirty="0">
                <a:solidFill>
                  <a:srgbClr val="5F5F5F"/>
                </a:solidFill>
                <a:latin typeface="Verdana" pitchFamily="32" charset="0"/>
                <a:ea typeface="MS Gothic" charset="0"/>
                <a:cs typeface="MS Gothic" charset="0"/>
              </a:rPr>
              <a:t> </a:t>
            </a:r>
            <a:r>
              <a:rPr lang="de-CH" sz="2000" b="1" dirty="0" err="1">
                <a:solidFill>
                  <a:srgbClr val="5F5F5F"/>
                </a:solidFill>
                <a:latin typeface="Verdana" pitchFamily="32" charset="0"/>
                <a:ea typeface="MS Gothic" charset="0"/>
                <a:cs typeface="MS Gothic" charset="0"/>
              </a:rPr>
              <a:t>Funkcjonowania</a:t>
            </a:r>
            <a:r>
              <a:rPr lang="de-CH" sz="2000" b="1" dirty="0">
                <a:solidFill>
                  <a:srgbClr val="5F5F5F"/>
                </a:solidFill>
                <a:latin typeface="Verdana" pitchFamily="32" charset="0"/>
                <a:ea typeface="MS Gothic" charset="0"/>
                <a:cs typeface="MS Gothic" charset="0"/>
              </a:rPr>
              <a:t> i </a:t>
            </a:r>
            <a:r>
              <a:rPr lang="de-CH" sz="2000" b="1" dirty="0" err="1">
                <a:solidFill>
                  <a:srgbClr val="5F5F5F"/>
                </a:solidFill>
                <a:latin typeface="Verdana" pitchFamily="32" charset="0"/>
                <a:ea typeface="MS Gothic" charset="0"/>
                <a:cs typeface="MS Gothic" charset="0"/>
              </a:rPr>
              <a:t>Niepełnosprawności</a:t>
            </a:r>
            <a:endParaRPr lang="de-CH" sz="2000" b="1" dirty="0">
              <a:solidFill>
                <a:srgbClr val="5F5F5F"/>
              </a:solidFill>
              <a:latin typeface="Verdana" pitchFamily="32" charset="0"/>
              <a:ea typeface="MS Gothic" charset="0"/>
              <a:cs typeface="MS Gothic" charset="0"/>
            </a:endParaRPr>
          </a:p>
        </p:txBody>
      </p:sp>
      <p:sp>
        <p:nvSpPr>
          <p:cNvPr id="32795" name="Text Box 27"/>
          <p:cNvSpPr txBox="1">
            <a:spLocks noChangeArrowheads="1"/>
          </p:cNvSpPr>
          <p:nvPr/>
        </p:nvSpPr>
        <p:spPr bwMode="auto">
          <a:xfrm>
            <a:off x="2362200" y="29101"/>
            <a:ext cx="7772400" cy="1674814"/>
          </a:xfrm>
          <a:prstGeom prst="rect">
            <a:avLst/>
          </a:prstGeom>
          <a:noFill/>
          <a:ln w="9525">
            <a:noFill/>
            <a:round/>
            <a:headEnd/>
            <a:tailEnd/>
          </a:ln>
          <a:effectLst/>
        </p:spPr>
        <p:txBody>
          <a:bodyPr anchor="ctr"/>
          <a:lstStyle/>
          <a:p>
            <a:pPr algn="ctr" eaLnBrk="1" hangingPunct="1">
              <a:buClr>
                <a:srgbClr val="000000"/>
              </a:buClr>
              <a:buSzPct val="100000"/>
              <a:buFont typeface="Times New Roman" pitchFamily="18" charset="0"/>
              <a:buNone/>
            </a:pPr>
            <a:r>
              <a:rPr lang="de-CH" altLang="pl-PL" sz="3200" b="1" dirty="0">
                <a:solidFill>
                  <a:schemeClr val="bg2">
                    <a:lumMod val="25000"/>
                  </a:schemeClr>
                </a:solidFill>
                <a:latin typeface="+mj-lt"/>
              </a:rPr>
              <a:t>Zintegrowany </a:t>
            </a:r>
            <a:r>
              <a:rPr lang="de-CH" altLang="pl-PL" sz="3200" b="1" dirty="0" err="1">
                <a:solidFill>
                  <a:schemeClr val="bg2">
                    <a:lumMod val="25000"/>
                  </a:schemeClr>
                </a:solidFill>
                <a:latin typeface="+mj-lt"/>
              </a:rPr>
              <a:t>biopsychospołeczny</a:t>
            </a:r>
            <a:r>
              <a:rPr lang="de-CH" altLang="pl-PL" sz="3200" b="1" dirty="0">
                <a:solidFill>
                  <a:schemeClr val="bg2">
                    <a:lumMod val="25000"/>
                  </a:schemeClr>
                </a:solidFill>
                <a:latin typeface="+mj-lt"/>
              </a:rPr>
              <a:t> </a:t>
            </a:r>
            <a:r>
              <a:rPr lang="de-CH" altLang="pl-PL" sz="3200" b="1" dirty="0" err="1">
                <a:solidFill>
                  <a:schemeClr val="bg2">
                    <a:lumMod val="25000"/>
                  </a:schemeClr>
                </a:solidFill>
                <a:latin typeface="+mj-lt"/>
              </a:rPr>
              <a:t>model</a:t>
            </a:r>
            <a:r>
              <a:rPr lang="de-CH" altLang="pl-PL" sz="3200" b="1" dirty="0">
                <a:solidFill>
                  <a:schemeClr val="bg2">
                    <a:lumMod val="25000"/>
                  </a:schemeClr>
                </a:solidFill>
                <a:latin typeface="+mj-lt"/>
              </a:rPr>
              <a:t> </a:t>
            </a:r>
            <a:r>
              <a:rPr lang="de-CH" altLang="pl-PL" sz="3200" b="1" dirty="0" err="1">
                <a:solidFill>
                  <a:schemeClr val="bg2">
                    <a:lumMod val="25000"/>
                  </a:schemeClr>
                </a:solidFill>
                <a:latin typeface="+mj-lt"/>
              </a:rPr>
              <a:t>funkcjonowania</a:t>
            </a:r>
            <a:r>
              <a:rPr lang="de-CH" altLang="pl-PL" sz="3200" b="1" dirty="0">
                <a:solidFill>
                  <a:schemeClr val="bg2">
                    <a:lumMod val="25000"/>
                  </a:schemeClr>
                </a:solidFill>
                <a:latin typeface="+mj-lt"/>
              </a:rPr>
              <a:t> i</a:t>
            </a:r>
            <a:r>
              <a:rPr lang="pl-PL" altLang="pl-PL" sz="3200" b="1" dirty="0">
                <a:solidFill>
                  <a:schemeClr val="bg2">
                    <a:lumMod val="25000"/>
                  </a:schemeClr>
                </a:solidFill>
                <a:latin typeface="+mj-lt"/>
              </a:rPr>
              <a:t> niepełnosprawności</a:t>
            </a:r>
            <a:endParaRPr lang="de-CH" altLang="pl-PL" sz="3200" b="1" dirty="0">
              <a:solidFill>
                <a:schemeClr val="bg2">
                  <a:lumMod val="25000"/>
                </a:schemeClr>
              </a:solidFill>
              <a:latin typeface="+mj-lt"/>
            </a:endParaRPr>
          </a:p>
        </p:txBody>
      </p:sp>
    </p:spTree>
    <p:extLst>
      <p:ext uri="{BB962C8B-B14F-4D97-AF65-F5344CB8AC3E}">
        <p14:creationId xmlns:p14="http://schemas.microsoft.com/office/powerpoint/2010/main" val="2926837060"/>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nummernplatzhalter 3">
            <a:extLst>
              <a:ext uri="{FF2B5EF4-FFF2-40B4-BE49-F238E27FC236}">
                <a16:creationId xmlns:a16="http://schemas.microsoft.com/office/drawing/2014/main" id="{E03EFBD5-3495-4AC7-840C-49A000C0574C}"/>
              </a:ext>
            </a:extLst>
          </p:cNvPr>
          <p:cNvSpPr>
            <a:spLocks noGrp="1"/>
          </p:cNvSpPr>
          <p:nvPr>
            <p:ph type="sldNum" sz="quarter" idx="12"/>
          </p:nvPr>
        </p:nvSpPr>
        <p:spPr bwMode="auto">
          <a:xfrm>
            <a:off x="8610600" y="636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F46E805-5B96-4219-9049-B21E9637B347}" type="slidenum">
              <a:rPr lang="de-CH" altLang="pl-PL" sz="1200">
                <a:solidFill>
                  <a:srgbClr val="4D4D4D"/>
                </a:solidFill>
                <a:latin typeface="Verdana" panose="020B0604030504040204" pitchFamily="34" charset="0"/>
              </a:rPr>
              <a:pPr>
                <a:lnSpc>
                  <a:spcPct val="100000"/>
                </a:lnSpc>
                <a:spcBef>
                  <a:spcPct val="0"/>
                </a:spcBef>
                <a:buFontTx/>
                <a:buNone/>
              </a:pPr>
              <a:t>30</a:t>
            </a:fld>
            <a:endParaRPr lang="de-CH" altLang="pl-PL" sz="1200">
              <a:solidFill>
                <a:srgbClr val="4D4D4D"/>
              </a:solidFill>
              <a:latin typeface="Verdana" panose="020B0604030504040204" pitchFamily="34" charset="0"/>
            </a:endParaRPr>
          </a:p>
        </p:txBody>
      </p:sp>
      <p:grpSp>
        <p:nvGrpSpPr>
          <p:cNvPr id="58371" name="Gruppieren 22">
            <a:extLst>
              <a:ext uri="{FF2B5EF4-FFF2-40B4-BE49-F238E27FC236}">
                <a16:creationId xmlns:a16="http://schemas.microsoft.com/office/drawing/2014/main" id="{B5F39B06-FE88-4B0D-9F1E-AC04795B7E70}"/>
              </a:ext>
            </a:extLst>
          </p:cNvPr>
          <p:cNvGrpSpPr>
            <a:grpSpLocks/>
          </p:cNvGrpSpPr>
          <p:nvPr/>
        </p:nvGrpSpPr>
        <p:grpSpPr bwMode="auto">
          <a:xfrm>
            <a:off x="5281614" y="2501901"/>
            <a:ext cx="1208087" cy="523875"/>
            <a:chOff x="3436938" y="4268788"/>
            <a:chExt cx="1208087" cy="523601"/>
          </a:xfrm>
        </p:grpSpPr>
        <p:sp>
          <p:nvSpPr>
            <p:cNvPr id="58388" name="Text Box 28">
              <a:extLst>
                <a:ext uri="{FF2B5EF4-FFF2-40B4-BE49-F238E27FC236}">
                  <a16:creationId xmlns:a16="http://schemas.microsoft.com/office/drawing/2014/main" id="{F04B10F3-681E-4D3F-BD1D-81A580831B74}"/>
                </a:ext>
              </a:extLst>
            </p:cNvPr>
            <p:cNvSpPr txBox="1">
              <a:spLocks noChangeArrowheads="1"/>
            </p:cNvSpPr>
            <p:nvPr/>
          </p:nvSpPr>
          <p:spPr bwMode="auto">
            <a:xfrm>
              <a:off x="3436938" y="4268788"/>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d</a:t>
              </a:r>
              <a:endParaRPr lang="en-AU" altLang="pl-PL" b="1" u="sng">
                <a:solidFill>
                  <a:srgbClr val="5F5F5F"/>
                </a:solidFill>
                <a:latin typeface="Verdana" panose="020B0604030504040204" pitchFamily="34" charset="0"/>
              </a:endParaRPr>
            </a:p>
          </p:txBody>
        </p:sp>
        <p:sp>
          <p:nvSpPr>
            <p:cNvPr id="58389" name="Text Box 30">
              <a:extLst>
                <a:ext uri="{FF2B5EF4-FFF2-40B4-BE49-F238E27FC236}">
                  <a16:creationId xmlns:a16="http://schemas.microsoft.com/office/drawing/2014/main" id="{D32A0D16-60CF-4AB3-8628-2D8A20E445A3}"/>
                </a:ext>
              </a:extLst>
            </p:cNvPr>
            <p:cNvSpPr txBox="1">
              <a:spLocks noChangeArrowheads="1"/>
            </p:cNvSpPr>
            <p:nvPr/>
          </p:nvSpPr>
          <p:spPr bwMode="auto">
            <a:xfrm>
              <a:off x="3924300" y="4269169"/>
              <a:ext cx="72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50</a:t>
              </a:r>
              <a:endParaRPr lang="en-AU" altLang="pl-PL" b="1" u="sng">
                <a:solidFill>
                  <a:srgbClr val="5F5F5F"/>
                </a:solidFill>
                <a:latin typeface="Verdana" panose="020B0604030504040204" pitchFamily="34" charset="0"/>
              </a:endParaRPr>
            </a:p>
          </p:txBody>
        </p:sp>
        <p:sp>
          <p:nvSpPr>
            <p:cNvPr id="58390" name="Text Box 29">
              <a:extLst>
                <a:ext uri="{FF2B5EF4-FFF2-40B4-BE49-F238E27FC236}">
                  <a16:creationId xmlns:a16="http://schemas.microsoft.com/office/drawing/2014/main" id="{400B823F-11AF-42CF-9D99-7602CDAF6EF3}"/>
                </a:ext>
              </a:extLst>
            </p:cNvPr>
            <p:cNvSpPr txBox="1">
              <a:spLocks noChangeArrowheads="1"/>
            </p:cNvSpPr>
            <p:nvPr/>
          </p:nvSpPr>
          <p:spPr bwMode="auto">
            <a:xfrm>
              <a:off x="3675063" y="4268788"/>
              <a:ext cx="376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5F5F5F"/>
                  </a:solidFill>
                  <a:latin typeface="Verdana" panose="020B0604030504040204" pitchFamily="34" charset="0"/>
                </a:rPr>
                <a:t>5</a:t>
              </a:r>
              <a:endParaRPr lang="en-AU" altLang="pl-PL" b="1" u="sng">
                <a:solidFill>
                  <a:srgbClr val="5F5F5F"/>
                </a:solidFill>
                <a:latin typeface="Verdana" panose="020B0604030504040204" pitchFamily="34" charset="0"/>
              </a:endParaRPr>
            </a:p>
          </p:txBody>
        </p:sp>
      </p:grpSp>
      <p:sp>
        <p:nvSpPr>
          <p:cNvPr id="44" name="Rectangle 3">
            <a:extLst>
              <a:ext uri="{FF2B5EF4-FFF2-40B4-BE49-F238E27FC236}">
                <a16:creationId xmlns:a16="http://schemas.microsoft.com/office/drawing/2014/main" id="{A4EC9FE1-01B7-4C17-BE15-0D38D936515B}"/>
              </a:ext>
            </a:extLst>
          </p:cNvPr>
          <p:cNvSpPr txBox="1">
            <a:spLocks noChangeArrowheads="1"/>
          </p:cNvSpPr>
          <p:nvPr/>
        </p:nvSpPr>
        <p:spPr bwMode="auto">
          <a:xfrm>
            <a:off x="2823369" y="-39686"/>
            <a:ext cx="8715375" cy="1143000"/>
          </a:xfrm>
          <a:prstGeom prst="rect">
            <a:avLst/>
          </a:prstGeom>
          <a:noFill/>
          <a:ln w="9525">
            <a:noFill/>
            <a:miter lim="800000"/>
            <a:headEnd/>
            <a:tailEnd/>
          </a:ln>
        </p:spPr>
        <p:txBody>
          <a:bodyPr anchor="ctr"/>
          <a:lstStyle/>
          <a:p>
            <a:pPr eaLnBrk="1" hangingPunct="1">
              <a:defRPr/>
            </a:pPr>
            <a:r>
              <a:rPr lang="pl-PL" sz="2400" kern="0" dirty="0"/>
              <a:t>Stosowanie kwalifikatorów ICF</a:t>
            </a:r>
            <a:endParaRPr lang="de-CH" sz="2400" kern="0" dirty="0"/>
          </a:p>
        </p:txBody>
      </p:sp>
      <p:sp>
        <p:nvSpPr>
          <p:cNvPr id="58373" name="Textfeld 20">
            <a:extLst>
              <a:ext uri="{FF2B5EF4-FFF2-40B4-BE49-F238E27FC236}">
                <a16:creationId xmlns:a16="http://schemas.microsoft.com/office/drawing/2014/main" id="{DAF4771C-F7A0-42A4-BE94-D56B731F0983}"/>
              </a:ext>
            </a:extLst>
          </p:cNvPr>
          <p:cNvSpPr txBox="1">
            <a:spLocks noChangeArrowheads="1"/>
          </p:cNvSpPr>
          <p:nvPr/>
        </p:nvSpPr>
        <p:spPr bwMode="auto">
          <a:xfrm>
            <a:off x="1809750" y="1000126"/>
            <a:ext cx="835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a:solidFill>
                  <a:srgbClr val="5F5F5F"/>
                </a:solidFill>
                <a:latin typeface="Verdana" panose="020B0604030504040204" pitchFamily="34" charset="0"/>
              </a:rPr>
              <a:t>Kwalifikator ICF dla</a:t>
            </a:r>
            <a:r>
              <a:rPr lang="de-CH" altLang="pl-PL" sz="2400">
                <a:solidFill>
                  <a:srgbClr val="5F5F5F"/>
                </a:solidFill>
                <a:latin typeface="Verdana" panose="020B0604030504040204" pitchFamily="34" charset="0"/>
              </a:rPr>
              <a:t> </a:t>
            </a:r>
            <a:r>
              <a:rPr lang="pl-PL" altLang="pl-PL" sz="2400" b="1">
                <a:solidFill>
                  <a:srgbClr val="5F5F5F"/>
                </a:solidFill>
                <a:latin typeface="Verdana" panose="020B0604030504040204" pitchFamily="34" charset="0"/>
              </a:rPr>
              <a:t>aktywności i uczestniczenia</a:t>
            </a:r>
            <a:endParaRPr lang="de-CH" altLang="pl-PL" sz="2400" b="1">
              <a:solidFill>
                <a:srgbClr val="5F5F5F"/>
              </a:solidFill>
              <a:latin typeface="Verdana" panose="020B0604030504040204" pitchFamily="34" charset="0"/>
            </a:endParaRPr>
          </a:p>
        </p:txBody>
      </p:sp>
      <p:sp>
        <p:nvSpPr>
          <p:cNvPr id="104466" name="Text Box 23">
            <a:extLst>
              <a:ext uri="{FF2B5EF4-FFF2-40B4-BE49-F238E27FC236}">
                <a16:creationId xmlns:a16="http://schemas.microsoft.com/office/drawing/2014/main" id="{421519E9-282F-4F9F-BCB0-D3A1ED98A869}"/>
              </a:ext>
            </a:extLst>
          </p:cNvPr>
          <p:cNvSpPr txBox="1">
            <a:spLocks noChangeArrowheads="1"/>
          </p:cNvSpPr>
          <p:nvPr/>
        </p:nvSpPr>
        <p:spPr bwMode="auto">
          <a:xfrm>
            <a:off x="5353051" y="1863725"/>
            <a:ext cx="5572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1600" b="1" dirty="0">
                <a:solidFill>
                  <a:srgbClr val="0070C0"/>
                </a:solidFill>
                <a:latin typeface="Verdana" panose="020B0604030504040204" pitchFamily="34" charset="0"/>
              </a:rPr>
              <a:t>1</a:t>
            </a:r>
            <a:r>
              <a:rPr lang="pl-PL" altLang="pl-PL" sz="1600" b="1" baseline="30000" dirty="0">
                <a:solidFill>
                  <a:srgbClr val="0070C0"/>
                </a:solidFill>
                <a:latin typeface="Verdana" panose="020B0604030504040204" pitchFamily="34" charset="0"/>
              </a:rPr>
              <a:t>.</a:t>
            </a:r>
            <a:r>
              <a:rPr lang="pl-PL" altLang="pl-PL" sz="1600" b="1" dirty="0">
                <a:solidFill>
                  <a:srgbClr val="0070C0"/>
                </a:solidFill>
                <a:latin typeface="Verdana" panose="020B0604030504040204" pitchFamily="34" charset="0"/>
              </a:rPr>
              <a:t> kwalifikator</a:t>
            </a:r>
            <a:r>
              <a:rPr lang="en-US" altLang="pl-PL" sz="1600" b="1" dirty="0">
                <a:solidFill>
                  <a:srgbClr val="0070C0"/>
                </a:solidFill>
                <a:latin typeface="Verdana" panose="020B0604030504040204" pitchFamily="34" charset="0"/>
              </a:rPr>
              <a:t> = </a:t>
            </a:r>
            <a:r>
              <a:rPr lang="pl-PL" altLang="pl-PL" sz="1600" b="1" dirty="0">
                <a:solidFill>
                  <a:srgbClr val="0070C0"/>
                </a:solidFill>
                <a:latin typeface="Verdana" panose="020B0604030504040204" pitchFamily="34" charset="0"/>
              </a:rPr>
              <a:t>Wykonanie</a:t>
            </a:r>
            <a:endParaRPr lang="en-US" altLang="pl-PL" sz="1600" b="1" dirty="0">
              <a:solidFill>
                <a:srgbClr val="0070C0"/>
              </a:solidFill>
              <a:latin typeface="Verdana" panose="020B0604030504040204" pitchFamily="34" charset="0"/>
            </a:endParaRPr>
          </a:p>
        </p:txBody>
      </p:sp>
      <p:grpSp>
        <p:nvGrpSpPr>
          <p:cNvPr id="3" name="Gruppieren 37">
            <a:extLst>
              <a:ext uri="{FF2B5EF4-FFF2-40B4-BE49-F238E27FC236}">
                <a16:creationId xmlns:a16="http://schemas.microsoft.com/office/drawing/2014/main" id="{948DADA5-670E-4C3A-BCD3-2C5380384631}"/>
              </a:ext>
            </a:extLst>
          </p:cNvPr>
          <p:cNvGrpSpPr>
            <a:grpSpLocks/>
          </p:cNvGrpSpPr>
          <p:nvPr/>
        </p:nvGrpSpPr>
        <p:grpSpPr bwMode="auto">
          <a:xfrm>
            <a:off x="6281739" y="2214563"/>
            <a:ext cx="1798637" cy="804862"/>
            <a:chOff x="3357554" y="2214554"/>
            <a:chExt cx="1797906" cy="804106"/>
          </a:xfrm>
        </p:grpSpPr>
        <p:sp>
          <p:nvSpPr>
            <p:cNvPr id="58386" name="Text Box 24">
              <a:extLst>
                <a:ext uri="{FF2B5EF4-FFF2-40B4-BE49-F238E27FC236}">
                  <a16:creationId xmlns:a16="http://schemas.microsoft.com/office/drawing/2014/main" id="{2A604ADA-41C2-46BF-8360-2953226E0959}"/>
                </a:ext>
              </a:extLst>
            </p:cNvPr>
            <p:cNvSpPr txBox="1">
              <a:spLocks noChangeArrowheads="1"/>
            </p:cNvSpPr>
            <p:nvPr/>
          </p:nvSpPr>
          <p:spPr bwMode="auto">
            <a:xfrm>
              <a:off x="3357554" y="2499547"/>
              <a:ext cx="17979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0070C0"/>
                  </a:solidFill>
                  <a:latin typeface="Verdana" panose="020B0604030504040204" pitchFamily="34" charset="0"/>
                </a:rPr>
                <a:t>.2</a:t>
              </a:r>
              <a:endParaRPr lang="en-AU" altLang="pl-PL" b="1">
                <a:solidFill>
                  <a:srgbClr val="0070C0"/>
                </a:solidFill>
                <a:latin typeface="Verdana" panose="020B0604030504040204" pitchFamily="34" charset="0"/>
              </a:endParaRPr>
            </a:p>
          </p:txBody>
        </p:sp>
        <p:sp>
          <p:nvSpPr>
            <p:cNvPr id="58387" name="Line 19">
              <a:extLst>
                <a:ext uri="{FF2B5EF4-FFF2-40B4-BE49-F238E27FC236}">
                  <a16:creationId xmlns:a16="http://schemas.microsoft.com/office/drawing/2014/main" id="{B4ACCA72-F679-4620-A4A8-3C4E24758F40}"/>
                </a:ext>
              </a:extLst>
            </p:cNvPr>
            <p:cNvSpPr>
              <a:spLocks noChangeShapeType="1"/>
            </p:cNvSpPr>
            <p:nvPr/>
          </p:nvSpPr>
          <p:spPr bwMode="auto">
            <a:xfrm flipH="1">
              <a:off x="3714596" y="2214554"/>
              <a:ext cx="0" cy="356851"/>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28" name="Rectangle 28">
            <a:extLst>
              <a:ext uri="{FF2B5EF4-FFF2-40B4-BE49-F238E27FC236}">
                <a16:creationId xmlns:a16="http://schemas.microsoft.com/office/drawing/2014/main" id="{C60BBDFA-3E2F-4027-ABB1-A463A5E9A991}"/>
              </a:ext>
            </a:extLst>
          </p:cNvPr>
          <p:cNvSpPr>
            <a:spLocks noChangeArrowheads="1"/>
          </p:cNvSpPr>
          <p:nvPr/>
        </p:nvSpPr>
        <p:spPr bwMode="auto">
          <a:xfrm>
            <a:off x="1722438" y="4311650"/>
            <a:ext cx="3429000" cy="1785938"/>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pl-PL" sz="1400" b="1" dirty="0">
                <a:solidFill>
                  <a:srgbClr val="0070C0"/>
                </a:solidFill>
              </a:rPr>
              <a:t>Wykonanie</a:t>
            </a:r>
            <a:endParaRPr lang="en-US" sz="1400" b="1" dirty="0">
              <a:solidFill>
                <a:srgbClr val="0070C0"/>
              </a:solidFill>
            </a:endParaRPr>
          </a:p>
          <a:p>
            <a:pPr defTabSz="762000">
              <a:tabLst>
                <a:tab pos="4305300" algn="l"/>
                <a:tab pos="5383213" algn="l"/>
              </a:tabLst>
              <a:defRPr/>
            </a:pPr>
            <a:r>
              <a:rPr lang="pl-PL" sz="1400" i="1" dirty="0">
                <a:solidFill>
                  <a:srgbClr val="808080">
                    <a:lumMod val="75000"/>
                  </a:srgbClr>
                </a:solidFill>
              </a:rPr>
              <a:t>Opisuje, co osoba robi w jej aktualnym otoczeniu</a:t>
            </a:r>
            <a:r>
              <a:rPr lang="en-US" sz="1400" i="1" dirty="0">
                <a:solidFill>
                  <a:srgbClr val="808080">
                    <a:lumMod val="75000"/>
                  </a:srgbClr>
                </a:solidFill>
              </a:rPr>
              <a:t>. </a:t>
            </a:r>
            <a:br>
              <a:rPr lang="en-US" sz="1400" i="1" dirty="0">
                <a:solidFill>
                  <a:srgbClr val="808080">
                    <a:lumMod val="75000"/>
                  </a:srgbClr>
                </a:solidFill>
              </a:rPr>
            </a:br>
            <a:r>
              <a:rPr lang="pl-PL" sz="1400" i="1" dirty="0">
                <a:solidFill>
                  <a:srgbClr val="808080">
                    <a:lumMod val="75000"/>
                  </a:srgbClr>
                </a:solidFill>
              </a:rPr>
              <a:t>Wykonanie uwzględnia czynniki środowiskowe </a:t>
            </a:r>
            <a:r>
              <a:rPr lang="en-US" sz="1400" i="1" dirty="0">
                <a:solidFill>
                  <a:srgbClr val="808080">
                    <a:lumMod val="75000"/>
                  </a:srgbClr>
                </a:solidFill>
              </a:rPr>
              <a:t>– </a:t>
            </a:r>
            <a:r>
              <a:rPr lang="pl-PL" sz="1400" i="1" dirty="0">
                <a:solidFill>
                  <a:srgbClr val="808080">
                    <a:lumMod val="75000"/>
                  </a:srgbClr>
                </a:solidFill>
              </a:rPr>
              <a:t>wszystkie aspekty świata fizycznego, społecznego i nastawienia społęcznego.</a:t>
            </a:r>
            <a:endParaRPr lang="en-US" sz="1400" i="1" dirty="0">
              <a:solidFill>
                <a:srgbClr val="808080">
                  <a:lumMod val="75000"/>
                </a:srgbClr>
              </a:solidFill>
            </a:endParaRPr>
          </a:p>
          <a:p>
            <a:pPr defTabSz="762000">
              <a:tabLst>
                <a:tab pos="4305300" algn="l"/>
                <a:tab pos="5383213" algn="l"/>
              </a:tabLst>
              <a:defRPr/>
            </a:pPr>
            <a:endParaRPr lang="en-US" sz="1400" dirty="0">
              <a:solidFill>
                <a:srgbClr val="5F5F5F"/>
              </a:solidFill>
            </a:endParaRPr>
          </a:p>
          <a:p>
            <a:pPr marL="342900" indent="-342900" defTabSz="762000">
              <a:tabLst>
                <a:tab pos="4305300" algn="l"/>
                <a:tab pos="5383213" algn="l"/>
              </a:tabLst>
              <a:defRPr/>
            </a:pPr>
            <a:r>
              <a:rPr lang="en-US" sz="1400" dirty="0">
                <a:solidFill>
                  <a:srgbClr val="009900"/>
                </a:solidFill>
              </a:rPr>
              <a:t>       </a:t>
            </a:r>
          </a:p>
        </p:txBody>
      </p:sp>
      <p:sp>
        <p:nvSpPr>
          <p:cNvPr id="23" name="Text Box 23">
            <a:extLst>
              <a:ext uri="{FF2B5EF4-FFF2-40B4-BE49-F238E27FC236}">
                <a16:creationId xmlns:a16="http://schemas.microsoft.com/office/drawing/2014/main" id="{51C67944-3399-4E49-990D-431F0CD331BA}"/>
              </a:ext>
            </a:extLst>
          </p:cNvPr>
          <p:cNvSpPr txBox="1">
            <a:spLocks noChangeArrowheads="1"/>
          </p:cNvSpPr>
          <p:nvPr/>
        </p:nvSpPr>
        <p:spPr bwMode="auto">
          <a:xfrm>
            <a:off x="6978650" y="2143125"/>
            <a:ext cx="4591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1600" b="1" dirty="0">
                <a:solidFill>
                  <a:srgbClr val="00B0F0"/>
                </a:solidFill>
                <a:latin typeface="Verdana" panose="020B0604030504040204" pitchFamily="34" charset="0"/>
              </a:rPr>
              <a:t>2</a:t>
            </a:r>
            <a:r>
              <a:rPr lang="en-US" altLang="pl-PL" sz="1600" b="1" baseline="30000" dirty="0">
                <a:solidFill>
                  <a:srgbClr val="00B0F0"/>
                </a:solidFill>
                <a:latin typeface="Verdana" panose="020B0604030504040204" pitchFamily="34" charset="0"/>
              </a:rPr>
              <a:t>nd</a:t>
            </a:r>
            <a:r>
              <a:rPr lang="en-US" altLang="pl-PL" sz="1600" b="1" dirty="0">
                <a:solidFill>
                  <a:srgbClr val="00B0F0"/>
                </a:solidFill>
                <a:latin typeface="Verdana" panose="020B0604030504040204" pitchFamily="34" charset="0"/>
              </a:rPr>
              <a:t> </a:t>
            </a:r>
            <a:r>
              <a:rPr lang="pl-PL" altLang="pl-PL" sz="1600" b="1" dirty="0">
                <a:solidFill>
                  <a:srgbClr val="00B0F0"/>
                </a:solidFill>
                <a:latin typeface="Verdana" panose="020B0604030504040204" pitchFamily="34" charset="0"/>
              </a:rPr>
              <a:t>kwalifikator</a:t>
            </a:r>
            <a:r>
              <a:rPr lang="en-US" altLang="pl-PL" sz="1600" b="1" dirty="0">
                <a:solidFill>
                  <a:srgbClr val="00B0F0"/>
                </a:solidFill>
                <a:latin typeface="Verdana" panose="020B0604030504040204" pitchFamily="34" charset="0"/>
              </a:rPr>
              <a:t> = </a:t>
            </a:r>
            <a:r>
              <a:rPr lang="pl-PL" altLang="pl-PL" sz="1600" b="1" dirty="0">
                <a:solidFill>
                  <a:srgbClr val="00B0F0"/>
                </a:solidFill>
                <a:latin typeface="Verdana" panose="020B0604030504040204" pitchFamily="34" charset="0"/>
              </a:rPr>
              <a:t>Zdolność</a:t>
            </a:r>
            <a:endParaRPr lang="en-US" altLang="pl-PL" sz="1600" b="1" dirty="0">
              <a:solidFill>
                <a:srgbClr val="00B0F0"/>
              </a:solidFill>
              <a:latin typeface="Verdana" panose="020B0604030504040204" pitchFamily="34" charset="0"/>
            </a:endParaRPr>
          </a:p>
        </p:txBody>
      </p:sp>
      <p:grpSp>
        <p:nvGrpSpPr>
          <p:cNvPr id="4" name="Gruppieren 38">
            <a:extLst>
              <a:ext uri="{FF2B5EF4-FFF2-40B4-BE49-F238E27FC236}">
                <a16:creationId xmlns:a16="http://schemas.microsoft.com/office/drawing/2014/main" id="{33E58B0F-B592-4D57-A0D8-208B505409E6}"/>
              </a:ext>
            </a:extLst>
          </p:cNvPr>
          <p:cNvGrpSpPr>
            <a:grpSpLocks/>
          </p:cNvGrpSpPr>
          <p:nvPr/>
        </p:nvGrpSpPr>
        <p:grpSpPr bwMode="auto">
          <a:xfrm>
            <a:off x="6567489" y="2286000"/>
            <a:ext cx="1317625" cy="731838"/>
            <a:chOff x="3643306" y="2285992"/>
            <a:chExt cx="1318271" cy="731138"/>
          </a:xfrm>
        </p:grpSpPr>
        <p:sp>
          <p:nvSpPr>
            <p:cNvPr id="58384" name="Text Box 24">
              <a:extLst>
                <a:ext uri="{FF2B5EF4-FFF2-40B4-BE49-F238E27FC236}">
                  <a16:creationId xmlns:a16="http://schemas.microsoft.com/office/drawing/2014/main" id="{497AD08D-70EC-49E7-841E-871333BF5B0A}"/>
                </a:ext>
              </a:extLst>
            </p:cNvPr>
            <p:cNvSpPr txBox="1">
              <a:spLocks noChangeArrowheads="1"/>
            </p:cNvSpPr>
            <p:nvPr/>
          </p:nvSpPr>
          <p:spPr bwMode="auto">
            <a:xfrm>
              <a:off x="3643306" y="2498017"/>
              <a:ext cx="131827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dirty="0">
                  <a:solidFill>
                    <a:srgbClr val="808000"/>
                  </a:solidFill>
                  <a:latin typeface="Verdana" panose="020B0604030504040204" pitchFamily="34" charset="0"/>
                </a:rPr>
                <a:t> </a:t>
              </a:r>
              <a:r>
                <a:rPr lang="pl-PL" altLang="pl-PL" b="1" dirty="0">
                  <a:solidFill>
                    <a:srgbClr val="00B0F0"/>
                  </a:solidFill>
                  <a:latin typeface="Verdana" panose="020B0604030504040204" pitchFamily="34" charset="0"/>
                </a:rPr>
                <a:t>4</a:t>
              </a:r>
              <a:endParaRPr lang="en-AU" altLang="pl-PL" b="1" dirty="0">
                <a:solidFill>
                  <a:srgbClr val="00B0F0"/>
                </a:solidFill>
                <a:latin typeface="Verdana" panose="020B0604030504040204" pitchFamily="34" charset="0"/>
              </a:endParaRPr>
            </a:p>
          </p:txBody>
        </p:sp>
        <p:sp>
          <p:nvSpPr>
            <p:cNvPr id="58385" name="Line 19">
              <a:extLst>
                <a:ext uri="{FF2B5EF4-FFF2-40B4-BE49-F238E27FC236}">
                  <a16:creationId xmlns:a16="http://schemas.microsoft.com/office/drawing/2014/main" id="{0DDCF35D-8215-435A-938B-44ED2C2B0DDA}"/>
                </a:ext>
              </a:extLst>
            </p:cNvPr>
            <p:cNvSpPr>
              <a:spLocks noChangeShapeType="1"/>
            </p:cNvSpPr>
            <p:nvPr/>
          </p:nvSpPr>
          <p:spPr bwMode="auto">
            <a:xfrm flipH="1">
              <a:off x="3930784" y="2285992"/>
              <a:ext cx="142945" cy="285477"/>
            </a:xfrm>
            <a:prstGeom prst="line">
              <a:avLst/>
            </a:prstGeom>
            <a:noFill/>
            <a:ln w="5715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33" name="Rectangle 28">
            <a:extLst>
              <a:ext uri="{FF2B5EF4-FFF2-40B4-BE49-F238E27FC236}">
                <a16:creationId xmlns:a16="http://schemas.microsoft.com/office/drawing/2014/main" id="{AB0FA8D3-2590-406A-8BCA-744EBDA4CF91}"/>
              </a:ext>
            </a:extLst>
          </p:cNvPr>
          <p:cNvSpPr>
            <a:spLocks noChangeArrowheads="1"/>
          </p:cNvSpPr>
          <p:nvPr/>
        </p:nvSpPr>
        <p:spPr bwMode="auto">
          <a:xfrm>
            <a:off x="7667625" y="4429126"/>
            <a:ext cx="2928938" cy="1552575"/>
          </a:xfrm>
          <a:prstGeom prst="rect">
            <a:avLst/>
          </a:prstGeom>
          <a:noFill/>
          <a:ln w="12700">
            <a:noFill/>
            <a:miter lim="800000"/>
            <a:headEnd/>
            <a:tailEnd/>
          </a:ln>
        </p:spPr>
        <p:txBody>
          <a:bodyPr lIns="90488" tIns="44450" rIns="90488" bIns="44450"/>
          <a:lstStyle/>
          <a:p>
            <a:pPr marL="342900" indent="-342900" defTabSz="762000">
              <a:tabLst>
                <a:tab pos="4305300" algn="l"/>
                <a:tab pos="5383213" algn="l"/>
              </a:tabLst>
              <a:defRPr/>
            </a:pPr>
            <a:r>
              <a:rPr lang="pl-PL" sz="1400" b="1" dirty="0">
                <a:solidFill>
                  <a:srgbClr val="00B0F0"/>
                </a:solidFill>
              </a:rPr>
              <a:t>Zdolność</a:t>
            </a:r>
            <a:endParaRPr lang="en-US" sz="1400" dirty="0">
              <a:solidFill>
                <a:srgbClr val="00B0F0"/>
              </a:solidFill>
            </a:endParaRPr>
          </a:p>
          <a:p>
            <a:pPr defTabSz="762000">
              <a:tabLst>
                <a:tab pos="4305300" algn="l"/>
                <a:tab pos="5383213" algn="l"/>
              </a:tabLst>
              <a:defRPr/>
            </a:pPr>
            <a:r>
              <a:rPr lang="pl-PL" sz="1400" i="1" dirty="0">
                <a:solidFill>
                  <a:srgbClr val="808080">
                    <a:lumMod val="75000"/>
                  </a:srgbClr>
                </a:solidFill>
              </a:rPr>
              <a:t>Opi</a:t>
            </a:r>
            <a:r>
              <a:rPr lang="en-US" sz="1400" i="1" dirty="0">
                <a:solidFill>
                  <a:srgbClr val="808080">
                    <a:lumMod val="75000"/>
                  </a:srgbClr>
                </a:solidFill>
              </a:rPr>
              <a:t>s</a:t>
            </a:r>
            <a:r>
              <a:rPr lang="pl-PL" sz="1400" i="1" dirty="0">
                <a:solidFill>
                  <a:srgbClr val="808080">
                    <a:lumMod val="75000"/>
                  </a:srgbClr>
                </a:solidFill>
              </a:rPr>
              <a:t>uje zdolność osoby do wykonania zadania/działania</a:t>
            </a:r>
            <a:r>
              <a:rPr lang="en-US" sz="1400" i="1" dirty="0">
                <a:solidFill>
                  <a:srgbClr val="808080">
                    <a:lumMod val="75000"/>
                  </a:srgbClr>
                </a:solidFill>
              </a:rPr>
              <a:t> </a:t>
            </a:r>
            <a:r>
              <a:rPr lang="pl-PL" sz="1400" i="1" dirty="0">
                <a:solidFill>
                  <a:srgbClr val="808080">
                    <a:lumMod val="75000"/>
                  </a:srgbClr>
                </a:solidFill>
              </a:rPr>
              <a:t>w standardowym otoczeniu</a:t>
            </a:r>
            <a:r>
              <a:rPr lang="en-US" sz="1400" i="1" dirty="0">
                <a:solidFill>
                  <a:srgbClr val="808080">
                    <a:lumMod val="75000"/>
                  </a:srgbClr>
                </a:solidFill>
              </a:rPr>
              <a:t>. </a:t>
            </a:r>
          </a:p>
          <a:p>
            <a:pPr defTabSz="762000">
              <a:tabLst>
                <a:tab pos="4305300" algn="l"/>
                <a:tab pos="5383213" algn="l"/>
              </a:tabLst>
              <a:defRPr/>
            </a:pPr>
            <a:r>
              <a:rPr lang="pl-PL" sz="1400" i="1" dirty="0">
                <a:solidFill>
                  <a:srgbClr val="808080">
                    <a:lumMod val="75000"/>
                  </a:srgbClr>
                </a:solidFill>
              </a:rPr>
              <a:t>Określa najwyższy prawdopodobny poziom funkcjonalny, jaki może osiągnąć dana osoba.</a:t>
            </a:r>
            <a:endParaRPr lang="en-US" sz="1400" dirty="0">
              <a:solidFill>
                <a:srgbClr val="009900"/>
              </a:solidFill>
            </a:endParaRPr>
          </a:p>
        </p:txBody>
      </p:sp>
      <p:sp>
        <p:nvSpPr>
          <p:cNvPr id="58380" name="Textfeld 34">
            <a:extLst>
              <a:ext uri="{FF2B5EF4-FFF2-40B4-BE49-F238E27FC236}">
                <a16:creationId xmlns:a16="http://schemas.microsoft.com/office/drawing/2014/main" id="{746CE576-15B8-495C-B11B-F658BAA8F021}"/>
              </a:ext>
            </a:extLst>
          </p:cNvPr>
          <p:cNvSpPr txBox="1">
            <a:spLocks noChangeArrowheads="1"/>
          </p:cNvSpPr>
          <p:nvPr/>
        </p:nvSpPr>
        <p:spPr bwMode="auto">
          <a:xfrm>
            <a:off x="5281614" y="2877345"/>
            <a:ext cx="6572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400" b="1" i="1" dirty="0">
                <a:solidFill>
                  <a:srgbClr val="5F5F5F"/>
                </a:solidFill>
                <a:latin typeface="Verdana" panose="020B0604030504040204" pitchFamily="34" charset="0"/>
              </a:rPr>
              <a:t>Jedzenie</a:t>
            </a:r>
            <a:endParaRPr lang="de-CH" altLang="pl-PL" sz="1400" b="1" i="1" dirty="0">
              <a:solidFill>
                <a:srgbClr val="5F5F5F"/>
              </a:solidFill>
              <a:latin typeface="Verdana" panose="020B0604030504040204" pitchFamily="34" charset="0"/>
            </a:endParaRPr>
          </a:p>
          <a:p>
            <a:pPr eaLnBrk="1" hangingPunct="1">
              <a:lnSpc>
                <a:spcPct val="100000"/>
              </a:lnSpc>
              <a:spcBef>
                <a:spcPct val="0"/>
              </a:spcBef>
              <a:buFontTx/>
              <a:buNone/>
            </a:pPr>
            <a:r>
              <a:rPr lang="pl-PL" altLang="pl-PL" sz="1400" i="1" dirty="0">
                <a:solidFill>
                  <a:srgbClr val="5F5F5F"/>
                </a:solidFill>
                <a:latin typeface="Verdana" panose="020B0604030504040204" pitchFamily="34" charset="0"/>
              </a:rPr>
              <a:t>Wykonywanie skoordynowanych zadań i działań związanych z jedzeniem podanych potraw, podnoszenie jedzenia do ust i konsumowanie w kulturowo dopuszczalny sposób</a:t>
            </a:r>
            <a:r>
              <a:rPr lang="de-CH" altLang="pl-PL" sz="1400" i="1" dirty="0">
                <a:solidFill>
                  <a:srgbClr val="5F5F5F"/>
                </a:solidFill>
                <a:latin typeface="Verdana" panose="020B0604030504040204" pitchFamily="34" charset="0"/>
              </a:rPr>
              <a:t>, </a:t>
            </a:r>
            <a:r>
              <a:rPr lang="pl-PL" altLang="pl-PL" sz="1400" i="1" dirty="0">
                <a:solidFill>
                  <a:srgbClr val="5F5F5F"/>
                </a:solidFill>
                <a:latin typeface="Verdana" panose="020B0604030504040204" pitchFamily="34" charset="0"/>
              </a:rPr>
              <a:t>cięcie bądź rwanie jedzenia na kawałki</a:t>
            </a:r>
            <a:r>
              <a:rPr lang="de-CH" altLang="pl-PL" sz="1400" i="1" dirty="0">
                <a:solidFill>
                  <a:srgbClr val="5F5F5F"/>
                </a:solidFill>
                <a:latin typeface="Verdana" panose="020B0604030504040204" pitchFamily="34" charset="0"/>
              </a:rPr>
              <a:t>, o</a:t>
            </a:r>
            <a:r>
              <a:rPr lang="pl-PL" altLang="pl-PL" sz="1400" i="1" dirty="0" err="1">
                <a:solidFill>
                  <a:srgbClr val="5F5F5F"/>
                </a:solidFill>
                <a:latin typeface="Verdana" panose="020B0604030504040204" pitchFamily="34" charset="0"/>
              </a:rPr>
              <a:t>twieranie</a:t>
            </a:r>
            <a:r>
              <a:rPr lang="pl-PL" altLang="pl-PL" sz="1400" i="1" dirty="0">
                <a:solidFill>
                  <a:srgbClr val="5F5F5F"/>
                </a:solidFill>
                <a:latin typeface="Verdana" panose="020B0604030504040204" pitchFamily="34" charset="0"/>
              </a:rPr>
              <a:t> butelek i puszek</a:t>
            </a:r>
            <a:r>
              <a:rPr lang="de-CH" altLang="pl-PL" sz="1400" i="1" dirty="0">
                <a:solidFill>
                  <a:srgbClr val="5F5F5F"/>
                </a:solidFill>
                <a:latin typeface="Verdana" panose="020B0604030504040204" pitchFamily="34" charset="0"/>
              </a:rPr>
              <a:t>, u</a:t>
            </a:r>
            <a:r>
              <a:rPr lang="pl-PL" altLang="pl-PL" sz="1400" i="1" dirty="0" err="1">
                <a:solidFill>
                  <a:srgbClr val="5F5F5F"/>
                </a:solidFill>
                <a:latin typeface="Verdana" panose="020B0604030504040204" pitchFamily="34" charset="0"/>
              </a:rPr>
              <a:t>żywanie</a:t>
            </a:r>
            <a:r>
              <a:rPr lang="pl-PL" altLang="pl-PL" sz="1400" i="1" dirty="0">
                <a:solidFill>
                  <a:srgbClr val="5F5F5F"/>
                </a:solidFill>
                <a:latin typeface="Verdana" panose="020B0604030504040204" pitchFamily="34" charset="0"/>
              </a:rPr>
              <a:t> przyborów do jedzenia</a:t>
            </a:r>
            <a:r>
              <a:rPr lang="de-CH" altLang="pl-PL" sz="1400" i="1" dirty="0">
                <a:solidFill>
                  <a:srgbClr val="5F5F5F"/>
                </a:solidFill>
                <a:latin typeface="Verdana" panose="020B0604030504040204" pitchFamily="34" charset="0"/>
              </a:rPr>
              <a:t>, </a:t>
            </a:r>
            <a:r>
              <a:rPr lang="pl-PL" altLang="pl-PL" sz="1400" i="1" dirty="0">
                <a:solidFill>
                  <a:srgbClr val="5F5F5F"/>
                </a:solidFill>
                <a:latin typeface="Verdana" panose="020B0604030504040204" pitchFamily="34" charset="0"/>
              </a:rPr>
              <a:t>uczestniczenie w posiłkach</a:t>
            </a:r>
            <a:r>
              <a:rPr lang="de-CH" altLang="pl-PL" sz="1400" i="1" dirty="0">
                <a:solidFill>
                  <a:srgbClr val="5F5F5F"/>
                </a:solidFill>
                <a:latin typeface="Verdana" panose="020B0604030504040204" pitchFamily="34" charset="0"/>
              </a:rPr>
              <a:t>, </a:t>
            </a:r>
            <a:r>
              <a:rPr lang="pl-PL" altLang="pl-PL" sz="1400" i="1" dirty="0">
                <a:solidFill>
                  <a:srgbClr val="5F5F5F"/>
                </a:solidFill>
                <a:latin typeface="Verdana" panose="020B0604030504040204" pitchFamily="34" charset="0"/>
              </a:rPr>
              <a:t>ucztowanie i jedzenie</a:t>
            </a:r>
            <a:r>
              <a:rPr lang="de-CH" altLang="pl-PL" sz="1400" i="1" dirty="0">
                <a:solidFill>
                  <a:srgbClr val="5F5F5F"/>
                </a:solidFill>
                <a:latin typeface="Verdana" panose="020B0604030504040204" pitchFamily="34" charset="0"/>
              </a:rPr>
              <a:t> </a:t>
            </a:r>
            <a:r>
              <a:rPr lang="pl-PL" altLang="pl-PL" sz="1400" i="1" dirty="0">
                <a:solidFill>
                  <a:srgbClr val="5F5F5F"/>
                </a:solidFill>
                <a:latin typeface="Verdana" panose="020B0604030504040204" pitchFamily="34" charset="0"/>
              </a:rPr>
              <a:t>poza domem</a:t>
            </a:r>
            <a:endParaRPr lang="de-CH" altLang="pl-PL" sz="1400" i="1" dirty="0">
              <a:solidFill>
                <a:srgbClr val="5F5F5F"/>
              </a:solidFill>
              <a:latin typeface="Verdana" panose="020B0604030504040204" pitchFamily="34" charset="0"/>
            </a:endParaRPr>
          </a:p>
        </p:txBody>
      </p:sp>
      <p:sp>
        <p:nvSpPr>
          <p:cNvPr id="37" name="Rectangle 28">
            <a:extLst>
              <a:ext uri="{FF2B5EF4-FFF2-40B4-BE49-F238E27FC236}">
                <a16:creationId xmlns:a16="http://schemas.microsoft.com/office/drawing/2014/main" id="{AF5F5D6C-B82C-4DBE-8C75-8518459BCFF2}"/>
              </a:ext>
            </a:extLst>
          </p:cNvPr>
          <p:cNvSpPr>
            <a:spLocks noChangeArrowheads="1"/>
          </p:cNvSpPr>
          <p:nvPr/>
        </p:nvSpPr>
        <p:spPr bwMode="auto">
          <a:xfrm>
            <a:off x="5000625" y="4477545"/>
            <a:ext cx="2652713" cy="1785938"/>
          </a:xfrm>
          <a:prstGeom prst="rect">
            <a:avLst/>
          </a:prstGeom>
          <a:noFill/>
          <a:ln w="12700">
            <a:solidFill>
              <a:schemeClr val="bg2">
                <a:lumMod val="75000"/>
              </a:schemeClr>
            </a:solid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rPr>
              <a:t>XXX</a:t>
            </a:r>
            <a:r>
              <a:rPr lang="en-US" sz="1400" b="1" dirty="0">
                <a:solidFill>
                  <a:srgbClr val="808080">
                    <a:lumMod val="75000"/>
                  </a:srgbClr>
                </a:solidFill>
              </a:rPr>
              <a:t>.0</a:t>
            </a:r>
            <a:r>
              <a:rPr lang="en-US" sz="1400" b="1" dirty="0">
                <a:solidFill>
                  <a:srgbClr val="99FF33"/>
                </a:solidFill>
              </a:rPr>
              <a:t>  </a:t>
            </a:r>
            <a:r>
              <a:rPr lang="pl-PL" sz="1400" b="1" dirty="0">
                <a:solidFill>
                  <a:srgbClr val="5F5F5F"/>
                </a:solidFill>
              </a:rPr>
              <a:t>Brak</a:t>
            </a:r>
            <a:r>
              <a:rPr lang="en-US" sz="1400" b="1" dirty="0">
                <a:solidFill>
                  <a:srgbClr val="5F5F5F"/>
                </a:solidFill>
              </a:rPr>
              <a:t> </a:t>
            </a:r>
            <a:r>
              <a:rPr lang="pl-PL" sz="1400" dirty="0">
                <a:solidFill>
                  <a:srgbClr val="5F5F5F"/>
                </a:solidFill>
              </a:rPr>
              <a:t>trudności</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808080">
                    <a:lumMod val="75000"/>
                  </a:srgbClr>
                </a:solidFill>
              </a:rPr>
              <a:t>.1</a:t>
            </a:r>
            <a:r>
              <a:rPr lang="en-US" sz="1400" b="1" dirty="0">
                <a:solidFill>
                  <a:srgbClr val="009900"/>
                </a:solidFill>
              </a:rPr>
              <a:t>  </a:t>
            </a:r>
            <a:r>
              <a:rPr lang="pl-PL" sz="1400" b="1" dirty="0">
                <a:solidFill>
                  <a:srgbClr val="5F5F5F"/>
                </a:solidFill>
                <a:cs typeface="Times New Roman" pitchFamily="18" charset="0"/>
              </a:rPr>
              <a:t>Łagodne</a:t>
            </a:r>
            <a:r>
              <a:rPr lang="en-US" sz="1400" b="1" dirty="0">
                <a:solidFill>
                  <a:srgbClr val="5F5F5F"/>
                </a:solidFill>
                <a:cs typeface="Times New Roman" pitchFamily="18" charset="0"/>
              </a:rPr>
              <a:t> </a:t>
            </a:r>
            <a:r>
              <a:rPr lang="pl-PL" sz="1400" dirty="0">
                <a:solidFill>
                  <a:srgbClr val="5F5F5F"/>
                </a:solidFill>
              </a:rPr>
              <a:t>trudności</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808080">
                    <a:lumMod val="75000"/>
                  </a:srgbClr>
                </a:solidFill>
              </a:rPr>
              <a:t>.2</a:t>
            </a:r>
            <a:r>
              <a:rPr lang="en-US" sz="1400" b="1" dirty="0">
                <a:solidFill>
                  <a:srgbClr val="FF0000"/>
                </a:solidFill>
              </a:rPr>
              <a:t>  </a:t>
            </a:r>
            <a:r>
              <a:rPr lang="pl-PL" sz="1400" b="1" dirty="0">
                <a:solidFill>
                  <a:srgbClr val="5F5F5F"/>
                </a:solidFill>
                <a:cs typeface="Times New Roman" pitchFamily="18" charset="0"/>
              </a:rPr>
              <a:t>Umiarkowane</a:t>
            </a:r>
            <a:r>
              <a:rPr lang="en-US" sz="1400" b="1" dirty="0">
                <a:solidFill>
                  <a:srgbClr val="5F5F5F"/>
                </a:solidFill>
                <a:cs typeface="Times New Roman" pitchFamily="18" charset="0"/>
              </a:rPr>
              <a:t> </a:t>
            </a:r>
            <a:r>
              <a:rPr lang="pl-PL" sz="1400" dirty="0">
                <a:solidFill>
                  <a:srgbClr val="5F5F5F"/>
                </a:solidFill>
              </a:rPr>
              <a:t>tr.</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808080">
                    <a:lumMod val="75000"/>
                  </a:srgbClr>
                </a:solidFill>
              </a:rPr>
              <a:t>.3</a:t>
            </a:r>
            <a:r>
              <a:rPr lang="en-US" sz="1400" b="1" dirty="0">
                <a:solidFill>
                  <a:srgbClr val="009900"/>
                </a:solidFill>
              </a:rPr>
              <a:t>  </a:t>
            </a:r>
            <a:r>
              <a:rPr lang="pl-PL" sz="1400" b="1" dirty="0">
                <a:solidFill>
                  <a:srgbClr val="5F5F5F"/>
                </a:solidFill>
                <a:cs typeface="Times New Roman" pitchFamily="18" charset="0"/>
              </a:rPr>
              <a:t>Znaczne</a:t>
            </a:r>
            <a:r>
              <a:rPr lang="en-US" sz="1400" b="1" dirty="0">
                <a:solidFill>
                  <a:srgbClr val="5F5F5F"/>
                </a:solidFill>
                <a:cs typeface="Times New Roman" pitchFamily="18" charset="0"/>
              </a:rPr>
              <a:t> </a:t>
            </a:r>
            <a:r>
              <a:rPr lang="pl-PL" sz="1400" dirty="0">
                <a:solidFill>
                  <a:srgbClr val="5F5F5F"/>
                </a:solidFill>
              </a:rPr>
              <a:t>trudności</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808080">
                    <a:lumMod val="75000"/>
                  </a:srgbClr>
                </a:solidFill>
              </a:rPr>
              <a:t>.4</a:t>
            </a:r>
            <a:r>
              <a:rPr lang="en-US" sz="1400" b="1" dirty="0">
                <a:solidFill>
                  <a:srgbClr val="009900"/>
                </a:solidFill>
              </a:rPr>
              <a:t>  </a:t>
            </a:r>
            <a:r>
              <a:rPr lang="en-US" sz="1400" b="1" dirty="0">
                <a:solidFill>
                  <a:srgbClr val="5F5F5F"/>
                </a:solidFill>
                <a:cs typeface="Times New Roman" pitchFamily="18" charset="0"/>
              </a:rPr>
              <a:t>C</a:t>
            </a:r>
            <a:r>
              <a:rPr lang="pl-PL" sz="1400" b="1" dirty="0">
                <a:solidFill>
                  <a:srgbClr val="5F5F5F"/>
                </a:solidFill>
                <a:cs typeface="Times New Roman" pitchFamily="18" charset="0"/>
              </a:rPr>
              <a:t>ałkowita</a:t>
            </a:r>
            <a:r>
              <a:rPr lang="en-US" sz="1400" b="1" dirty="0">
                <a:solidFill>
                  <a:srgbClr val="5F5F5F"/>
                </a:solidFill>
                <a:cs typeface="Times New Roman" pitchFamily="18" charset="0"/>
              </a:rPr>
              <a:t> </a:t>
            </a:r>
            <a:r>
              <a:rPr lang="pl-PL" sz="1400" dirty="0">
                <a:solidFill>
                  <a:srgbClr val="5F5F5F"/>
                </a:solidFill>
              </a:rPr>
              <a:t>trudn.</a:t>
            </a:r>
            <a:endParaRPr lang="en-US" sz="1400" dirty="0">
              <a:solidFill>
                <a:srgbClr val="5F5F5F"/>
              </a:solidFill>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5F5F5F"/>
                </a:solidFill>
                <a:cs typeface="Times New Roman" pitchFamily="18" charset="0"/>
              </a:rPr>
              <a:t>.8</a:t>
            </a:r>
            <a:r>
              <a:rPr lang="en-US" sz="1400" dirty="0">
                <a:solidFill>
                  <a:srgbClr val="5F5F5F"/>
                </a:solidFill>
                <a:cs typeface="Times New Roman" pitchFamily="18" charset="0"/>
              </a:rPr>
              <a:t>  n</a:t>
            </a:r>
            <a:r>
              <a:rPr lang="pl-PL" sz="1400" dirty="0">
                <a:solidFill>
                  <a:srgbClr val="5F5F5F"/>
                </a:solidFill>
                <a:cs typeface="Times New Roman" pitchFamily="18" charset="0"/>
              </a:rPr>
              <a:t>ieokreślone</a:t>
            </a: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5F5F5F"/>
                </a:solidFill>
                <a:cs typeface="Times New Roman" pitchFamily="18" charset="0"/>
              </a:rPr>
              <a:t>.9</a:t>
            </a:r>
            <a:r>
              <a:rPr lang="en-US" sz="1400" dirty="0">
                <a:solidFill>
                  <a:srgbClr val="5F5F5F"/>
                </a:solidFill>
                <a:cs typeface="Times New Roman" pitchFamily="18" charset="0"/>
              </a:rPr>
              <a:t>  n</a:t>
            </a:r>
            <a:r>
              <a:rPr lang="pl-PL" sz="1400" dirty="0">
                <a:solidFill>
                  <a:srgbClr val="5F5F5F"/>
                </a:solidFill>
                <a:cs typeface="Times New Roman" pitchFamily="18" charset="0"/>
              </a:rPr>
              <a:t>ie dotyczy</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009900"/>
                </a:solidFill>
              </a:rPr>
              <a:t>       </a:t>
            </a:r>
          </a:p>
        </p:txBody>
      </p:sp>
      <p:pic>
        <p:nvPicPr>
          <p:cNvPr id="2" name="Obraz 1">
            <a:extLst>
              <a:ext uri="{FF2B5EF4-FFF2-40B4-BE49-F238E27FC236}">
                <a16:creationId xmlns:a16="http://schemas.microsoft.com/office/drawing/2014/main" id="{9C0FD197-8622-4905-8A53-62FB6047CDF1}"/>
              </a:ext>
            </a:extLst>
          </p:cNvPr>
          <p:cNvPicPr>
            <a:picLocks noChangeAspect="1"/>
          </p:cNvPicPr>
          <p:nvPr/>
        </p:nvPicPr>
        <p:blipFill>
          <a:blip r:embed="rId3"/>
          <a:stretch>
            <a:fillRect/>
          </a:stretch>
        </p:blipFill>
        <p:spPr>
          <a:xfrm>
            <a:off x="1474208" y="1536701"/>
            <a:ext cx="3820105" cy="24788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1000"/>
                                        <p:tgtEl>
                                          <p:spTgt spid="10446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par>
                                <p:cTn id="31" presetID="22" presetClass="entr" presetSubtype="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6" grpId="0"/>
      <p:bldP spid="28" grpId="0" autoUpdateAnimBg="0"/>
      <p:bldP spid="23" grpId="0"/>
      <p:bldP spid="33" grpId="0" autoUpdateAnimBg="0"/>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nummernplatzhalter 3">
            <a:extLst>
              <a:ext uri="{FF2B5EF4-FFF2-40B4-BE49-F238E27FC236}">
                <a16:creationId xmlns:a16="http://schemas.microsoft.com/office/drawing/2014/main" id="{847C49E2-1D6C-4723-A47E-9825A300365C}"/>
              </a:ext>
            </a:extLst>
          </p:cNvPr>
          <p:cNvSpPr>
            <a:spLocks noGrp="1"/>
          </p:cNvSpPr>
          <p:nvPr>
            <p:ph type="sldNum" sz="quarter" idx="12"/>
          </p:nvPr>
        </p:nvSpPr>
        <p:spPr bwMode="auto">
          <a:xfrm>
            <a:off x="8610600" y="6380414"/>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9EB7DF9-534B-4803-B073-64B48F527785}" type="slidenum">
              <a:rPr lang="de-DE" altLang="pl-PL" sz="1200">
                <a:solidFill>
                  <a:srgbClr val="4D4D4D"/>
                </a:solidFill>
                <a:latin typeface="Verdana" panose="020B0604030504040204" pitchFamily="34" charset="0"/>
              </a:rPr>
              <a:pPr>
                <a:lnSpc>
                  <a:spcPct val="100000"/>
                </a:lnSpc>
                <a:spcBef>
                  <a:spcPct val="0"/>
                </a:spcBef>
                <a:buFontTx/>
                <a:buNone/>
              </a:pPr>
              <a:t>31</a:t>
            </a:fld>
            <a:endParaRPr lang="de-DE" altLang="pl-PL" sz="1200">
              <a:solidFill>
                <a:srgbClr val="4D4D4D"/>
              </a:solidFill>
              <a:latin typeface="Verdana" panose="020B0604030504040204" pitchFamily="34" charset="0"/>
            </a:endParaRPr>
          </a:p>
        </p:txBody>
      </p:sp>
      <p:sp>
        <p:nvSpPr>
          <p:cNvPr id="5" name="Rectangle 3">
            <a:extLst>
              <a:ext uri="{FF2B5EF4-FFF2-40B4-BE49-F238E27FC236}">
                <a16:creationId xmlns:a16="http://schemas.microsoft.com/office/drawing/2014/main" id="{FB200D54-6964-4FC3-9310-B6A09315DB36}"/>
              </a:ext>
            </a:extLst>
          </p:cNvPr>
          <p:cNvSpPr txBox="1">
            <a:spLocks noChangeArrowheads="1"/>
          </p:cNvSpPr>
          <p:nvPr/>
        </p:nvSpPr>
        <p:spPr bwMode="auto">
          <a:xfrm>
            <a:off x="1738314" y="-130843"/>
            <a:ext cx="8715375" cy="1143000"/>
          </a:xfrm>
          <a:prstGeom prst="rect">
            <a:avLst/>
          </a:prstGeom>
          <a:noFill/>
          <a:ln w="9525">
            <a:noFill/>
            <a:miter lim="800000"/>
            <a:headEnd/>
            <a:tailEnd/>
          </a:ln>
        </p:spPr>
        <p:txBody>
          <a:bodyPr anchor="ctr"/>
          <a:lstStyle/>
          <a:p>
            <a:pPr eaLnBrk="1" hangingPunct="1">
              <a:defRPr/>
            </a:pPr>
            <a:r>
              <a:rPr lang="pl-PL" sz="2400" kern="0" dirty="0"/>
              <a:t>Stosowanie kwalifikatorów</a:t>
            </a:r>
            <a:r>
              <a:rPr lang="de-CH" sz="2400" kern="0" dirty="0"/>
              <a:t> ICF</a:t>
            </a:r>
          </a:p>
        </p:txBody>
      </p:sp>
      <p:sp>
        <p:nvSpPr>
          <p:cNvPr id="60420" name="Textfeld 5">
            <a:extLst>
              <a:ext uri="{FF2B5EF4-FFF2-40B4-BE49-F238E27FC236}">
                <a16:creationId xmlns:a16="http://schemas.microsoft.com/office/drawing/2014/main" id="{79402454-3E13-4B0B-B5F2-C66B4DD74BF6}"/>
              </a:ext>
            </a:extLst>
          </p:cNvPr>
          <p:cNvSpPr txBox="1">
            <a:spLocks noChangeArrowheads="1"/>
          </p:cNvSpPr>
          <p:nvPr/>
        </p:nvSpPr>
        <p:spPr bwMode="auto">
          <a:xfrm>
            <a:off x="1809750" y="1000126"/>
            <a:ext cx="835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a:solidFill>
                  <a:srgbClr val="5F5F5F"/>
                </a:solidFill>
                <a:latin typeface="Verdana" panose="020B0604030504040204" pitchFamily="34" charset="0"/>
              </a:rPr>
              <a:t>Kwalifikator </a:t>
            </a:r>
            <a:r>
              <a:rPr lang="de-CH" altLang="pl-PL" sz="2400">
                <a:solidFill>
                  <a:srgbClr val="5F5F5F"/>
                </a:solidFill>
                <a:latin typeface="Verdana" panose="020B0604030504040204" pitchFamily="34" charset="0"/>
              </a:rPr>
              <a:t>ICF </a:t>
            </a:r>
            <a:r>
              <a:rPr lang="pl-PL" altLang="pl-PL" sz="2400">
                <a:solidFill>
                  <a:srgbClr val="5F5F5F"/>
                </a:solidFill>
                <a:latin typeface="Verdana" panose="020B0604030504040204" pitchFamily="34" charset="0"/>
              </a:rPr>
              <a:t>dla</a:t>
            </a:r>
            <a:r>
              <a:rPr lang="de-CH" altLang="pl-PL" sz="2400">
                <a:solidFill>
                  <a:srgbClr val="5F5F5F"/>
                </a:solidFill>
                <a:latin typeface="Verdana" panose="020B0604030504040204" pitchFamily="34" charset="0"/>
              </a:rPr>
              <a:t> </a:t>
            </a:r>
            <a:r>
              <a:rPr lang="pl-PL" altLang="pl-PL" sz="2400" b="1">
                <a:solidFill>
                  <a:srgbClr val="5F5F5F"/>
                </a:solidFill>
                <a:latin typeface="Verdana" panose="020B0604030504040204" pitchFamily="34" charset="0"/>
              </a:rPr>
              <a:t>aktywności i uczestniczenia</a:t>
            </a:r>
            <a:endParaRPr lang="de-CH" altLang="pl-PL" sz="2400" b="1">
              <a:solidFill>
                <a:srgbClr val="5F5F5F"/>
              </a:solidFill>
              <a:latin typeface="Verdana" panose="020B0604030504040204" pitchFamily="34" charset="0"/>
            </a:endParaRPr>
          </a:p>
        </p:txBody>
      </p:sp>
      <p:sp>
        <p:nvSpPr>
          <p:cNvPr id="8" name="Rectangle 28">
            <a:extLst>
              <a:ext uri="{FF2B5EF4-FFF2-40B4-BE49-F238E27FC236}">
                <a16:creationId xmlns:a16="http://schemas.microsoft.com/office/drawing/2014/main" id="{6B33AC3B-3B60-4CB9-ACF6-F4A637E588A1}"/>
              </a:ext>
            </a:extLst>
          </p:cNvPr>
          <p:cNvSpPr>
            <a:spLocks noChangeArrowheads="1"/>
          </p:cNvSpPr>
          <p:nvPr/>
        </p:nvSpPr>
        <p:spPr bwMode="auto">
          <a:xfrm>
            <a:off x="1952625" y="1571625"/>
            <a:ext cx="3429000" cy="1785938"/>
          </a:xfrm>
          <a:prstGeom prst="rect">
            <a:avLst/>
          </a:prstGeom>
          <a:noFill/>
          <a:ln w="12700">
            <a:noFill/>
            <a:miter lim="800000"/>
            <a:headEnd/>
            <a:tailEnd/>
          </a:ln>
        </p:spPr>
        <p:txBody>
          <a:bodyPr lIns="90488" tIns="44450" rIns="90488" bIns="44450"/>
          <a:lstStyle/>
          <a:p>
            <a:pPr algn="ctr" defTabSz="762000">
              <a:tabLst>
                <a:tab pos="4305300" algn="l"/>
                <a:tab pos="5383213" algn="l"/>
              </a:tabLst>
              <a:defRPr/>
            </a:pPr>
            <a:r>
              <a:rPr lang="pl-PL" sz="1400" b="1" dirty="0">
                <a:solidFill>
                  <a:srgbClr val="0000FF"/>
                </a:solidFill>
              </a:rPr>
              <a:t>Wykonanie</a:t>
            </a:r>
            <a:endParaRPr lang="en-US" sz="1400" b="1" dirty="0">
              <a:solidFill>
                <a:srgbClr val="0000FF"/>
              </a:solidFill>
            </a:endParaRPr>
          </a:p>
          <a:p>
            <a:pPr defTabSz="762000">
              <a:tabLst>
                <a:tab pos="4305300" algn="l"/>
                <a:tab pos="5383213" algn="l"/>
              </a:tabLst>
              <a:defRPr/>
            </a:pPr>
            <a:r>
              <a:rPr lang="pl-PL" sz="1400" i="1" dirty="0">
                <a:solidFill>
                  <a:srgbClr val="808080">
                    <a:lumMod val="75000"/>
                  </a:srgbClr>
                </a:solidFill>
                <a:latin typeface="Arial" charset="0"/>
                <a:cs typeface="Arial" charset="0"/>
              </a:rPr>
              <a:t>Opisuje, co osoba robi w jej aktualnym otoczeniu</a:t>
            </a:r>
            <a:r>
              <a:rPr lang="en-US" sz="1400" i="1" dirty="0">
                <a:solidFill>
                  <a:srgbClr val="808080">
                    <a:lumMod val="75000"/>
                  </a:srgbClr>
                </a:solidFill>
                <a:latin typeface="Arial" charset="0"/>
                <a:cs typeface="Arial" charset="0"/>
              </a:rPr>
              <a:t>. </a:t>
            </a:r>
            <a:br>
              <a:rPr lang="en-US" sz="1400" i="1" dirty="0">
                <a:solidFill>
                  <a:srgbClr val="808080">
                    <a:lumMod val="75000"/>
                  </a:srgbClr>
                </a:solidFill>
                <a:latin typeface="Arial" charset="0"/>
                <a:cs typeface="Arial" charset="0"/>
              </a:rPr>
            </a:br>
            <a:r>
              <a:rPr lang="pl-PL" sz="1400" i="1" dirty="0">
                <a:solidFill>
                  <a:srgbClr val="808080">
                    <a:lumMod val="75000"/>
                  </a:srgbClr>
                </a:solidFill>
                <a:latin typeface="Arial" charset="0"/>
                <a:cs typeface="Arial" charset="0"/>
              </a:rPr>
              <a:t>Wykonanie obejmuje czynniki środowiskowe </a:t>
            </a:r>
            <a:r>
              <a:rPr lang="en-US" sz="1400" i="1" dirty="0">
                <a:solidFill>
                  <a:srgbClr val="808080">
                    <a:lumMod val="75000"/>
                  </a:srgbClr>
                </a:solidFill>
                <a:latin typeface="Arial" charset="0"/>
                <a:cs typeface="Arial" charset="0"/>
              </a:rPr>
              <a:t>– </a:t>
            </a:r>
            <a:r>
              <a:rPr lang="pl-PL" sz="1400" i="1" dirty="0">
                <a:solidFill>
                  <a:srgbClr val="808080">
                    <a:lumMod val="75000"/>
                  </a:srgbClr>
                </a:solidFill>
                <a:latin typeface="Arial" charset="0"/>
                <a:cs typeface="Arial" charset="0"/>
              </a:rPr>
              <a:t>wszystkie aspekty świata fizycznego, społecznego i nastawienia społecznego.</a:t>
            </a:r>
            <a:endParaRPr lang="en-US" sz="1400" i="1" dirty="0">
              <a:solidFill>
                <a:srgbClr val="808080">
                  <a:lumMod val="75000"/>
                </a:srgbClr>
              </a:solidFill>
              <a:latin typeface="Arial" charset="0"/>
              <a:cs typeface="Arial" charset="0"/>
            </a:endParaRPr>
          </a:p>
          <a:p>
            <a:pPr marL="342900" indent="-342900" defTabSz="762000">
              <a:tabLst>
                <a:tab pos="4305300" algn="l"/>
                <a:tab pos="5383213" algn="l"/>
              </a:tabLst>
              <a:defRPr/>
            </a:pPr>
            <a:r>
              <a:rPr lang="en-US" sz="1400" dirty="0">
                <a:solidFill>
                  <a:srgbClr val="009900"/>
                </a:solidFill>
              </a:rPr>
              <a:t>       </a:t>
            </a:r>
          </a:p>
        </p:txBody>
      </p:sp>
      <p:sp>
        <p:nvSpPr>
          <p:cNvPr id="9" name="Rectangle 28">
            <a:extLst>
              <a:ext uri="{FF2B5EF4-FFF2-40B4-BE49-F238E27FC236}">
                <a16:creationId xmlns:a16="http://schemas.microsoft.com/office/drawing/2014/main" id="{25298077-A58E-4377-A93C-6C008D1D5090}"/>
              </a:ext>
            </a:extLst>
          </p:cNvPr>
          <p:cNvSpPr>
            <a:spLocks noChangeArrowheads="1"/>
          </p:cNvSpPr>
          <p:nvPr/>
        </p:nvSpPr>
        <p:spPr bwMode="auto">
          <a:xfrm>
            <a:off x="7239000" y="1590676"/>
            <a:ext cx="2928938" cy="1552575"/>
          </a:xfrm>
          <a:prstGeom prst="rect">
            <a:avLst/>
          </a:prstGeom>
          <a:noFill/>
          <a:ln w="12700">
            <a:noFill/>
            <a:miter lim="800000"/>
            <a:headEnd/>
            <a:tailEnd/>
          </a:ln>
        </p:spPr>
        <p:txBody>
          <a:bodyPr lIns="90488" tIns="44450" rIns="90488" bIns="44450"/>
          <a:lstStyle/>
          <a:p>
            <a:pPr marL="342900" indent="-342900" algn="ctr" defTabSz="762000">
              <a:tabLst>
                <a:tab pos="4305300" algn="l"/>
                <a:tab pos="5383213" algn="l"/>
              </a:tabLst>
              <a:defRPr/>
            </a:pPr>
            <a:r>
              <a:rPr lang="pl-PL" sz="1400" b="1" dirty="0">
                <a:solidFill>
                  <a:srgbClr val="00B0F0"/>
                </a:solidFill>
              </a:rPr>
              <a:t>Zdolność</a:t>
            </a:r>
            <a:endParaRPr lang="en-US" sz="1400" dirty="0">
              <a:solidFill>
                <a:srgbClr val="00B0F0"/>
              </a:solidFill>
            </a:endParaRPr>
          </a:p>
          <a:p>
            <a:pPr defTabSz="762000">
              <a:tabLst>
                <a:tab pos="4305300" algn="l"/>
                <a:tab pos="5383213" algn="l"/>
              </a:tabLst>
              <a:defRPr/>
            </a:pPr>
            <a:r>
              <a:rPr lang="pl-PL" sz="1400" i="1" dirty="0">
                <a:solidFill>
                  <a:srgbClr val="808080">
                    <a:lumMod val="75000"/>
                  </a:srgbClr>
                </a:solidFill>
                <a:latin typeface="Arial" charset="0"/>
                <a:cs typeface="Arial" charset="0"/>
              </a:rPr>
              <a:t>Opi</a:t>
            </a:r>
            <a:r>
              <a:rPr lang="en-US" sz="1400" i="1" dirty="0">
                <a:solidFill>
                  <a:srgbClr val="808080">
                    <a:lumMod val="75000"/>
                  </a:srgbClr>
                </a:solidFill>
                <a:latin typeface="Arial" charset="0"/>
                <a:cs typeface="Arial" charset="0"/>
              </a:rPr>
              <a:t>s</a:t>
            </a:r>
            <a:r>
              <a:rPr lang="pl-PL" sz="1400" i="1" dirty="0">
                <a:solidFill>
                  <a:srgbClr val="808080">
                    <a:lumMod val="75000"/>
                  </a:srgbClr>
                </a:solidFill>
                <a:latin typeface="Arial" charset="0"/>
                <a:cs typeface="Arial" charset="0"/>
              </a:rPr>
              <a:t>uje zdolność osoby do wykonania zadania/działania</a:t>
            </a:r>
            <a:r>
              <a:rPr lang="en-US" sz="1400" i="1" dirty="0">
                <a:solidFill>
                  <a:srgbClr val="808080">
                    <a:lumMod val="75000"/>
                  </a:srgbClr>
                </a:solidFill>
                <a:latin typeface="Arial" charset="0"/>
                <a:cs typeface="Arial" charset="0"/>
              </a:rPr>
              <a:t> </a:t>
            </a:r>
            <a:r>
              <a:rPr lang="pl-PL" sz="1400" i="1" dirty="0">
                <a:solidFill>
                  <a:srgbClr val="808080">
                    <a:lumMod val="75000"/>
                  </a:srgbClr>
                </a:solidFill>
                <a:latin typeface="Arial" charset="0"/>
                <a:cs typeface="Arial" charset="0"/>
              </a:rPr>
              <a:t>w standardowym otoczeniu</a:t>
            </a:r>
            <a:r>
              <a:rPr lang="en-US" sz="1400" i="1" dirty="0">
                <a:solidFill>
                  <a:srgbClr val="808080">
                    <a:lumMod val="75000"/>
                  </a:srgbClr>
                </a:solidFill>
                <a:latin typeface="Arial" charset="0"/>
                <a:cs typeface="Arial" charset="0"/>
              </a:rPr>
              <a:t>. </a:t>
            </a:r>
          </a:p>
          <a:p>
            <a:pPr defTabSz="762000">
              <a:tabLst>
                <a:tab pos="4305300" algn="l"/>
                <a:tab pos="5383213" algn="l"/>
              </a:tabLst>
              <a:defRPr/>
            </a:pPr>
            <a:r>
              <a:rPr lang="pl-PL" sz="1400" i="1" dirty="0">
                <a:solidFill>
                  <a:srgbClr val="808080">
                    <a:lumMod val="75000"/>
                  </a:srgbClr>
                </a:solidFill>
                <a:latin typeface="Arial" charset="0"/>
                <a:cs typeface="Arial" charset="0"/>
              </a:rPr>
              <a:t>Określa najwyższy prawdopodobny poziom funkcjonalny, jaki może osiągnąć dana osoba</a:t>
            </a:r>
            <a:endParaRPr lang="en-US" sz="1400" dirty="0">
              <a:solidFill>
                <a:srgbClr val="009900"/>
              </a:solidFill>
            </a:endParaRPr>
          </a:p>
        </p:txBody>
      </p:sp>
      <p:sp>
        <p:nvSpPr>
          <p:cNvPr id="60424" name="Textfeld 15">
            <a:extLst>
              <a:ext uri="{FF2B5EF4-FFF2-40B4-BE49-F238E27FC236}">
                <a16:creationId xmlns:a16="http://schemas.microsoft.com/office/drawing/2014/main" id="{0F6CB8F8-2F3D-497E-8E86-A2E2647A2858}"/>
              </a:ext>
            </a:extLst>
          </p:cNvPr>
          <p:cNvSpPr txBox="1">
            <a:spLocks noChangeArrowheads="1"/>
          </p:cNvSpPr>
          <p:nvPr/>
        </p:nvSpPr>
        <p:spPr bwMode="auto">
          <a:xfrm>
            <a:off x="4953001" y="4857751"/>
            <a:ext cx="2214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de-CH" altLang="pl-PL" sz="2400" b="1">
                <a:solidFill>
                  <a:srgbClr val="5F5F5F"/>
                </a:solidFill>
                <a:latin typeface="Verdana" panose="020B0604030504040204" pitchFamily="34" charset="0"/>
              </a:rPr>
              <a:t>d4552.XX</a:t>
            </a:r>
          </a:p>
          <a:p>
            <a:pPr algn="ctr" eaLnBrk="1" hangingPunct="1">
              <a:lnSpc>
                <a:spcPct val="100000"/>
              </a:lnSpc>
              <a:spcBef>
                <a:spcPct val="0"/>
              </a:spcBef>
              <a:buFontTx/>
              <a:buNone/>
            </a:pPr>
            <a:r>
              <a:rPr lang="de-CH" altLang="pl-PL" sz="1600">
                <a:solidFill>
                  <a:srgbClr val="5F5F5F"/>
                </a:solidFill>
                <a:latin typeface="Verdana" panose="020B0604030504040204" pitchFamily="34" charset="0"/>
              </a:rPr>
              <a:t>=</a:t>
            </a:r>
            <a:r>
              <a:rPr lang="pl-PL" altLang="pl-PL" sz="1600">
                <a:solidFill>
                  <a:srgbClr val="5F5F5F"/>
                </a:solidFill>
                <a:latin typeface="Verdana" panose="020B0604030504040204" pitchFamily="34" charset="0"/>
              </a:rPr>
              <a:t>Bieganie</a:t>
            </a:r>
            <a:endParaRPr lang="de-CH" altLang="pl-PL" sz="1600">
              <a:solidFill>
                <a:srgbClr val="5F5F5F"/>
              </a:solidFill>
              <a:latin typeface="Verdana" panose="020B0604030504040204" pitchFamily="34" charset="0"/>
            </a:endParaRPr>
          </a:p>
        </p:txBody>
      </p:sp>
      <p:grpSp>
        <p:nvGrpSpPr>
          <p:cNvPr id="2" name="Gruppieren 19">
            <a:extLst>
              <a:ext uri="{FF2B5EF4-FFF2-40B4-BE49-F238E27FC236}">
                <a16:creationId xmlns:a16="http://schemas.microsoft.com/office/drawing/2014/main" id="{7660B8FB-724A-4A87-A279-A0755B781B7E}"/>
              </a:ext>
            </a:extLst>
          </p:cNvPr>
          <p:cNvGrpSpPr>
            <a:grpSpLocks/>
          </p:cNvGrpSpPr>
          <p:nvPr/>
        </p:nvGrpSpPr>
        <p:grpSpPr bwMode="auto">
          <a:xfrm>
            <a:off x="4452938" y="3500438"/>
            <a:ext cx="5886450" cy="2571750"/>
            <a:chOff x="2928926" y="3000372"/>
            <a:chExt cx="5885794" cy="2571768"/>
          </a:xfrm>
        </p:grpSpPr>
        <p:pic>
          <p:nvPicPr>
            <p:cNvPr id="220172" name="Picture 12" descr="81397928, Sports Illustrated/Getty Images /Sports Illustrated">
              <a:extLst>
                <a:ext uri="{FF2B5EF4-FFF2-40B4-BE49-F238E27FC236}">
                  <a16:creationId xmlns:a16="http://schemas.microsoft.com/office/drawing/2014/main" id="{87B256D9-BFD7-42ED-B562-0ADACFC72579}"/>
                </a:ext>
              </a:extLst>
            </p:cNvPr>
            <p:cNvPicPr>
              <a:picLocks noChangeAspect="1" noChangeArrowheads="1"/>
            </p:cNvPicPr>
            <p:nvPr/>
          </p:nvPicPr>
          <p:blipFill>
            <a:blip r:embed="rId2"/>
            <a:srcRect l="47980" t="18939" r="2777" b="3407"/>
            <a:stretch>
              <a:fillRect/>
            </a:stretch>
          </p:blipFill>
          <p:spPr bwMode="auto">
            <a:xfrm>
              <a:off x="6571832" y="3214685"/>
              <a:ext cx="2242888" cy="2357455"/>
            </a:xfrm>
            <a:prstGeom prst="rect">
              <a:avLst/>
            </a:prstGeom>
            <a:ln>
              <a:noFill/>
            </a:ln>
            <a:effectLst>
              <a:outerShdw blurRad="190500" algn="tl" rotWithShape="0">
                <a:srgbClr val="000000">
                  <a:alpha val="70000"/>
                </a:srgbClr>
              </a:outerShdw>
            </a:effectLst>
          </p:spPr>
        </p:pic>
        <p:sp>
          <p:nvSpPr>
            <p:cNvPr id="60430" name="Textfeld 16">
              <a:extLst>
                <a:ext uri="{FF2B5EF4-FFF2-40B4-BE49-F238E27FC236}">
                  <a16:creationId xmlns:a16="http://schemas.microsoft.com/office/drawing/2014/main" id="{A2D406EF-8152-4B78-843E-5964182D5E88}"/>
                </a:ext>
              </a:extLst>
            </p:cNvPr>
            <p:cNvSpPr txBox="1">
              <a:spLocks noChangeArrowheads="1"/>
            </p:cNvSpPr>
            <p:nvPr/>
          </p:nvSpPr>
          <p:spPr bwMode="auto">
            <a:xfrm>
              <a:off x="2928926" y="3000372"/>
              <a:ext cx="3500047" cy="95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de-CH" altLang="pl-PL" sz="1400" b="1">
                  <a:solidFill>
                    <a:srgbClr val="5F5F5F"/>
                  </a:solidFill>
                  <a:latin typeface="Verdana" panose="020B0604030504040204" pitchFamily="34" charset="0"/>
                </a:rPr>
                <a:t>s7501.</a:t>
              </a:r>
              <a:r>
                <a:rPr lang="de-CH" altLang="pl-PL" sz="1400" b="1">
                  <a:solidFill>
                    <a:srgbClr val="0000FF"/>
                  </a:solidFill>
                  <a:latin typeface="Verdana" panose="020B0604030504040204" pitchFamily="34" charset="0"/>
                </a:rPr>
                <a:t>4</a:t>
              </a:r>
              <a:r>
                <a:rPr lang="de-CH" altLang="pl-PL" sz="1400" b="1">
                  <a:solidFill>
                    <a:srgbClr val="00B0F0"/>
                  </a:solidFill>
                  <a:latin typeface="Verdana" panose="020B0604030504040204" pitchFamily="34" charset="0"/>
                </a:rPr>
                <a:t>1</a:t>
              </a:r>
              <a:r>
                <a:rPr lang="de-CH" altLang="pl-PL" sz="1400" b="1">
                  <a:solidFill>
                    <a:srgbClr val="000066"/>
                  </a:solidFill>
                  <a:latin typeface="Verdana" panose="020B0604030504040204" pitchFamily="34" charset="0"/>
                </a:rPr>
                <a:t>3</a:t>
              </a:r>
            </a:p>
            <a:p>
              <a:pPr algn="ctr" eaLnBrk="1" hangingPunct="1">
                <a:lnSpc>
                  <a:spcPct val="100000"/>
                </a:lnSpc>
                <a:spcBef>
                  <a:spcPct val="0"/>
                </a:spcBef>
                <a:buFontTx/>
                <a:buNone/>
              </a:pPr>
              <a:r>
                <a:rPr lang="de-CH" altLang="pl-PL" sz="1400">
                  <a:solidFill>
                    <a:srgbClr val="5F5F5F"/>
                  </a:solidFill>
                  <a:latin typeface="Verdana" panose="020B0604030504040204" pitchFamily="34" charset="0"/>
                </a:rPr>
                <a:t>=</a:t>
              </a:r>
              <a:r>
                <a:rPr lang="de-CH" altLang="pl-PL" sz="1400" b="1">
                  <a:solidFill>
                    <a:srgbClr val="0000FF"/>
                  </a:solidFill>
                  <a:latin typeface="Verdana" panose="020B0604030504040204" pitchFamily="34" charset="0"/>
                </a:rPr>
                <a:t>C</a:t>
              </a:r>
              <a:r>
                <a:rPr lang="pl-PL" altLang="pl-PL" sz="1400" b="1">
                  <a:solidFill>
                    <a:srgbClr val="0000FF"/>
                  </a:solidFill>
                  <a:latin typeface="Verdana" panose="020B0604030504040204" pitchFamily="34" charset="0"/>
                </a:rPr>
                <a:t>ałkowite</a:t>
              </a:r>
              <a:r>
                <a:rPr lang="de-CH" altLang="pl-PL" sz="1400">
                  <a:solidFill>
                    <a:srgbClr val="5F5F5F"/>
                  </a:solidFill>
                  <a:latin typeface="Verdana" panose="020B0604030504040204" pitchFamily="34" charset="0"/>
                </a:rPr>
                <a:t> </a:t>
              </a:r>
              <a:r>
                <a:rPr lang="pl-PL" altLang="pl-PL" sz="1400">
                  <a:solidFill>
                    <a:srgbClr val="5F5F5F"/>
                  </a:solidFill>
                  <a:latin typeface="Verdana" panose="020B0604030504040204" pitchFamily="34" charset="0"/>
                </a:rPr>
                <a:t>upośledzenie</a:t>
              </a:r>
              <a:r>
                <a:rPr lang="de-CH" altLang="pl-PL" sz="1400">
                  <a:solidFill>
                    <a:srgbClr val="5F5F5F"/>
                  </a:solidFill>
                  <a:latin typeface="Verdana" panose="020B0604030504040204" pitchFamily="34" charset="0"/>
                </a:rPr>
                <a:t> </a:t>
              </a:r>
              <a:r>
                <a:rPr lang="pl-PL" altLang="pl-PL" sz="1400">
                  <a:solidFill>
                    <a:srgbClr val="5F5F5F"/>
                  </a:solidFill>
                  <a:latin typeface="Verdana" panose="020B0604030504040204" pitchFamily="34" charset="0"/>
                </a:rPr>
                <a:t>z</a:t>
              </a:r>
              <a:r>
                <a:rPr lang="de-CH" altLang="pl-PL" sz="1400">
                  <a:solidFill>
                    <a:srgbClr val="5F5F5F"/>
                  </a:solidFill>
                  <a:latin typeface="Verdana" panose="020B0604030504040204" pitchFamily="34" charset="0"/>
                </a:rPr>
                <a:t> </a:t>
              </a:r>
              <a:r>
                <a:rPr lang="pl-PL" altLang="pl-PL" sz="1400" b="1">
                  <a:solidFill>
                    <a:srgbClr val="00B0F0"/>
                  </a:solidFill>
                  <a:latin typeface="Verdana" panose="020B0604030504040204" pitchFamily="34" charset="0"/>
                </a:rPr>
                <a:t>całkowitym</a:t>
              </a:r>
              <a:r>
                <a:rPr lang="de-CH" altLang="pl-PL" sz="1400" b="1">
                  <a:solidFill>
                    <a:srgbClr val="00B0F0"/>
                  </a:solidFill>
                  <a:latin typeface="Verdana" panose="020B0604030504040204" pitchFamily="34" charset="0"/>
                </a:rPr>
                <a:t> </a:t>
              </a:r>
              <a:r>
                <a:rPr lang="pl-PL" altLang="pl-PL" sz="1400" b="1">
                  <a:solidFill>
                    <a:srgbClr val="00B0F0"/>
                  </a:solidFill>
                  <a:latin typeface="Verdana" panose="020B0604030504040204" pitchFamily="34" charset="0"/>
                </a:rPr>
                <a:t>brakiem</a:t>
              </a:r>
              <a:r>
                <a:rPr lang="de-CH" altLang="pl-PL" sz="1400">
                  <a:solidFill>
                    <a:srgbClr val="5F5F5F"/>
                  </a:solidFill>
                  <a:latin typeface="Verdana" panose="020B0604030504040204" pitchFamily="34" charset="0"/>
                </a:rPr>
                <a:t> </a:t>
              </a:r>
              <a:r>
                <a:rPr lang="pl-PL" altLang="pl-PL" sz="1400">
                  <a:solidFill>
                    <a:srgbClr val="5F5F5F"/>
                  </a:solidFill>
                  <a:latin typeface="Verdana" panose="020B0604030504040204" pitchFamily="34" charset="0"/>
                </a:rPr>
                <a:t>struktur</a:t>
              </a:r>
              <a:r>
                <a:rPr lang="de-CH" altLang="pl-PL" sz="1400">
                  <a:solidFill>
                    <a:srgbClr val="5F5F5F"/>
                  </a:solidFill>
                  <a:latin typeface="Verdana" panose="020B0604030504040204" pitchFamily="34" charset="0"/>
                </a:rPr>
                <a:t> </a:t>
              </a:r>
              <a:r>
                <a:rPr lang="de-CH" altLang="pl-PL" sz="1400" b="1">
                  <a:solidFill>
                    <a:srgbClr val="000066"/>
                  </a:solidFill>
                  <a:latin typeface="Verdana" panose="020B0604030504040204" pitchFamily="34" charset="0"/>
                </a:rPr>
                <a:t>o</a:t>
              </a:r>
              <a:r>
                <a:rPr lang="pl-PL" altLang="pl-PL" sz="1400" b="1">
                  <a:solidFill>
                    <a:srgbClr val="000066"/>
                  </a:solidFill>
                  <a:latin typeface="Verdana" panose="020B0604030504040204" pitchFamily="34" charset="0"/>
                </a:rPr>
                <a:t>bu</a:t>
              </a:r>
              <a:r>
                <a:rPr lang="de-CH" altLang="pl-PL" sz="1400" b="1">
                  <a:solidFill>
                    <a:srgbClr val="5F5F5F"/>
                  </a:solidFill>
                  <a:latin typeface="Verdana" panose="020B0604030504040204" pitchFamily="34" charset="0"/>
                </a:rPr>
                <a:t> </a:t>
              </a:r>
              <a:r>
                <a:rPr lang="pl-PL" altLang="pl-PL" sz="1400">
                  <a:solidFill>
                    <a:srgbClr val="5F5F5F"/>
                  </a:solidFill>
                  <a:latin typeface="Verdana" panose="020B0604030504040204" pitchFamily="34" charset="0"/>
                </a:rPr>
                <a:t>nóg poniżej kolan</a:t>
              </a:r>
              <a:r>
                <a:rPr lang="de-CH" altLang="pl-PL" sz="1400">
                  <a:solidFill>
                    <a:srgbClr val="5F5F5F"/>
                  </a:solidFill>
                  <a:latin typeface="Verdana" panose="020B0604030504040204" pitchFamily="34" charset="0"/>
                </a:rPr>
                <a:t> </a:t>
              </a:r>
            </a:p>
          </p:txBody>
        </p:sp>
      </p:grpSp>
      <p:sp>
        <p:nvSpPr>
          <p:cNvPr id="18" name="Textfeld 17">
            <a:extLst>
              <a:ext uri="{FF2B5EF4-FFF2-40B4-BE49-F238E27FC236}">
                <a16:creationId xmlns:a16="http://schemas.microsoft.com/office/drawing/2014/main" id="{29BC75D8-9720-496B-8011-2E53332F532E}"/>
              </a:ext>
            </a:extLst>
          </p:cNvPr>
          <p:cNvSpPr txBox="1">
            <a:spLocks noChangeArrowheads="1"/>
          </p:cNvSpPr>
          <p:nvPr/>
        </p:nvSpPr>
        <p:spPr bwMode="auto">
          <a:xfrm>
            <a:off x="6624638" y="4857751"/>
            <a:ext cx="2857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de-CH" altLang="pl-PL" sz="2400" b="1" dirty="0">
                <a:solidFill>
                  <a:srgbClr val="00B0F0"/>
                </a:solidFill>
                <a:latin typeface="Verdana" panose="020B0604030504040204" pitchFamily="34" charset="0"/>
              </a:rPr>
              <a:t>4</a:t>
            </a:r>
          </a:p>
        </p:txBody>
      </p:sp>
      <p:sp>
        <p:nvSpPr>
          <p:cNvPr id="19" name="Textfeld 18">
            <a:extLst>
              <a:ext uri="{FF2B5EF4-FFF2-40B4-BE49-F238E27FC236}">
                <a16:creationId xmlns:a16="http://schemas.microsoft.com/office/drawing/2014/main" id="{C5296600-6288-4CB0-AC17-7CFA4F312F1E}"/>
              </a:ext>
            </a:extLst>
          </p:cNvPr>
          <p:cNvSpPr txBox="1">
            <a:spLocks noChangeArrowheads="1"/>
          </p:cNvSpPr>
          <p:nvPr/>
        </p:nvSpPr>
        <p:spPr bwMode="auto">
          <a:xfrm>
            <a:off x="6396038" y="4857751"/>
            <a:ext cx="2857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de-CH" altLang="pl-PL" sz="2400" b="1" dirty="0">
                <a:solidFill>
                  <a:srgbClr val="0000FF"/>
                </a:solidFill>
                <a:latin typeface="Verdana" panose="020B0604030504040204" pitchFamily="34" charset="0"/>
              </a:rPr>
              <a:t>0</a:t>
            </a:r>
          </a:p>
        </p:txBody>
      </p:sp>
      <p:pic>
        <p:nvPicPr>
          <p:cNvPr id="11266" name="Picture 2" descr="Znalezione obrazy dla zapytania bieganie w protezach">
            <a:extLst>
              <a:ext uri="{FF2B5EF4-FFF2-40B4-BE49-F238E27FC236}">
                <a16:creationId xmlns:a16="http://schemas.microsoft.com/office/drawing/2014/main" id="{58C18DE2-3086-4911-809D-AE245C896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648" y="3573482"/>
            <a:ext cx="2860290" cy="1903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nummernplatzhalter 3">
            <a:extLst>
              <a:ext uri="{FF2B5EF4-FFF2-40B4-BE49-F238E27FC236}">
                <a16:creationId xmlns:a16="http://schemas.microsoft.com/office/drawing/2014/main" id="{E939A3B1-AAF6-4ECB-9E31-6E846A536C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AEF8856-735E-4953-A561-257E600B4F00}" type="slidenum">
              <a:rPr lang="de-CH" altLang="pl-PL" sz="1200">
                <a:solidFill>
                  <a:srgbClr val="4D4D4D"/>
                </a:solidFill>
                <a:latin typeface="Verdana" panose="020B0604030504040204" pitchFamily="34" charset="0"/>
              </a:rPr>
              <a:pPr>
                <a:lnSpc>
                  <a:spcPct val="100000"/>
                </a:lnSpc>
                <a:spcBef>
                  <a:spcPct val="0"/>
                </a:spcBef>
                <a:buFontTx/>
                <a:buNone/>
              </a:pPr>
              <a:t>32</a:t>
            </a:fld>
            <a:endParaRPr lang="de-CH" altLang="pl-PL" sz="1200">
              <a:solidFill>
                <a:srgbClr val="4D4D4D"/>
              </a:solidFill>
              <a:latin typeface="Verdana" panose="020B0604030504040204" pitchFamily="34" charset="0"/>
            </a:endParaRPr>
          </a:p>
        </p:txBody>
      </p:sp>
      <p:grpSp>
        <p:nvGrpSpPr>
          <p:cNvPr id="61443" name="Gruppieren 22">
            <a:extLst>
              <a:ext uri="{FF2B5EF4-FFF2-40B4-BE49-F238E27FC236}">
                <a16:creationId xmlns:a16="http://schemas.microsoft.com/office/drawing/2014/main" id="{498CE8AD-203E-44A3-A3F9-D8E6444809E5}"/>
              </a:ext>
            </a:extLst>
          </p:cNvPr>
          <p:cNvGrpSpPr>
            <a:grpSpLocks/>
          </p:cNvGrpSpPr>
          <p:nvPr/>
        </p:nvGrpSpPr>
        <p:grpSpPr bwMode="auto">
          <a:xfrm>
            <a:off x="4376739" y="2501901"/>
            <a:ext cx="1208087" cy="523875"/>
            <a:chOff x="3436938" y="4268788"/>
            <a:chExt cx="1208087" cy="523601"/>
          </a:xfrm>
        </p:grpSpPr>
        <p:sp>
          <p:nvSpPr>
            <p:cNvPr id="61456" name="Text Box 28">
              <a:extLst>
                <a:ext uri="{FF2B5EF4-FFF2-40B4-BE49-F238E27FC236}">
                  <a16:creationId xmlns:a16="http://schemas.microsoft.com/office/drawing/2014/main" id="{FD4E364D-E9A5-48F9-AAFC-044E46F5D148}"/>
                </a:ext>
              </a:extLst>
            </p:cNvPr>
            <p:cNvSpPr txBox="1">
              <a:spLocks noChangeArrowheads="1"/>
            </p:cNvSpPr>
            <p:nvPr/>
          </p:nvSpPr>
          <p:spPr bwMode="auto">
            <a:xfrm>
              <a:off x="3436938" y="4268788"/>
              <a:ext cx="358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dirty="0">
                  <a:solidFill>
                    <a:srgbClr val="5F5F5F"/>
                  </a:solidFill>
                  <a:latin typeface="Verdana" panose="020B0604030504040204" pitchFamily="34" charset="0"/>
                </a:rPr>
                <a:t>e</a:t>
              </a:r>
              <a:endParaRPr lang="en-AU" altLang="pl-PL" b="1" u="sng" dirty="0">
                <a:solidFill>
                  <a:srgbClr val="5F5F5F"/>
                </a:solidFill>
                <a:latin typeface="Verdana" panose="020B0604030504040204" pitchFamily="34" charset="0"/>
              </a:endParaRPr>
            </a:p>
          </p:txBody>
        </p:sp>
        <p:sp>
          <p:nvSpPr>
            <p:cNvPr id="61457" name="Text Box 30">
              <a:extLst>
                <a:ext uri="{FF2B5EF4-FFF2-40B4-BE49-F238E27FC236}">
                  <a16:creationId xmlns:a16="http://schemas.microsoft.com/office/drawing/2014/main" id="{C9B4C0BC-63E2-4E0A-AC28-179C10F8FBBC}"/>
                </a:ext>
              </a:extLst>
            </p:cNvPr>
            <p:cNvSpPr txBox="1">
              <a:spLocks noChangeArrowheads="1"/>
            </p:cNvSpPr>
            <p:nvPr/>
          </p:nvSpPr>
          <p:spPr bwMode="auto">
            <a:xfrm>
              <a:off x="3924300" y="4269169"/>
              <a:ext cx="72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b="1" dirty="0">
                  <a:solidFill>
                    <a:srgbClr val="5F5F5F"/>
                  </a:solidFill>
                  <a:latin typeface="Verdana" panose="020B0604030504040204" pitchFamily="34" charset="0"/>
                </a:rPr>
                <a:t>4</a:t>
              </a:r>
              <a:r>
                <a:rPr lang="de-DE" altLang="pl-PL" b="1" dirty="0">
                  <a:solidFill>
                    <a:srgbClr val="5F5F5F"/>
                  </a:solidFill>
                  <a:latin typeface="Verdana" panose="020B0604030504040204" pitchFamily="34" charset="0"/>
                </a:rPr>
                <a:t>0</a:t>
              </a:r>
              <a:endParaRPr lang="en-AU" altLang="pl-PL" b="1" u="sng" dirty="0">
                <a:solidFill>
                  <a:srgbClr val="5F5F5F"/>
                </a:solidFill>
                <a:latin typeface="Verdana" panose="020B0604030504040204" pitchFamily="34" charset="0"/>
              </a:endParaRPr>
            </a:p>
          </p:txBody>
        </p:sp>
        <p:sp>
          <p:nvSpPr>
            <p:cNvPr id="61458" name="Text Box 29">
              <a:extLst>
                <a:ext uri="{FF2B5EF4-FFF2-40B4-BE49-F238E27FC236}">
                  <a16:creationId xmlns:a16="http://schemas.microsoft.com/office/drawing/2014/main" id="{CF7F391A-E595-4E2F-A328-62A0B6AF0781}"/>
                </a:ext>
              </a:extLst>
            </p:cNvPr>
            <p:cNvSpPr txBox="1">
              <a:spLocks noChangeArrowheads="1"/>
            </p:cNvSpPr>
            <p:nvPr/>
          </p:nvSpPr>
          <p:spPr bwMode="auto">
            <a:xfrm>
              <a:off x="3675063" y="4268788"/>
              <a:ext cx="37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dirty="0">
                  <a:solidFill>
                    <a:srgbClr val="5F5F5F"/>
                  </a:solidFill>
                  <a:latin typeface="Verdana" panose="020B0604030504040204" pitchFamily="34" charset="0"/>
                </a:rPr>
                <a:t>3</a:t>
              </a:r>
              <a:endParaRPr lang="en-AU" altLang="pl-PL" b="1" u="sng" dirty="0">
                <a:solidFill>
                  <a:srgbClr val="5F5F5F"/>
                </a:solidFill>
                <a:latin typeface="Verdana" panose="020B0604030504040204" pitchFamily="34" charset="0"/>
              </a:endParaRPr>
            </a:p>
          </p:txBody>
        </p:sp>
      </p:grpSp>
      <p:sp>
        <p:nvSpPr>
          <p:cNvPr id="44" name="Rectangle 3">
            <a:extLst>
              <a:ext uri="{FF2B5EF4-FFF2-40B4-BE49-F238E27FC236}">
                <a16:creationId xmlns:a16="http://schemas.microsoft.com/office/drawing/2014/main" id="{3813AC72-F1FA-419E-9B5C-890188746FEF}"/>
              </a:ext>
            </a:extLst>
          </p:cNvPr>
          <p:cNvSpPr txBox="1">
            <a:spLocks noChangeArrowheads="1"/>
          </p:cNvSpPr>
          <p:nvPr/>
        </p:nvSpPr>
        <p:spPr bwMode="auto">
          <a:xfrm>
            <a:off x="1738314" y="-142875"/>
            <a:ext cx="8715375" cy="1143000"/>
          </a:xfrm>
          <a:prstGeom prst="rect">
            <a:avLst/>
          </a:prstGeom>
          <a:noFill/>
          <a:ln w="9525">
            <a:noFill/>
            <a:miter lim="800000"/>
            <a:headEnd/>
            <a:tailEnd/>
          </a:ln>
        </p:spPr>
        <p:txBody>
          <a:bodyPr anchor="ctr"/>
          <a:lstStyle/>
          <a:p>
            <a:pPr eaLnBrk="1" hangingPunct="1">
              <a:defRPr/>
            </a:pPr>
            <a:r>
              <a:rPr lang="pl-PL" sz="2400" kern="0" dirty="0"/>
              <a:t>Stosowanie kwalifikatorów ICF</a:t>
            </a:r>
            <a:endParaRPr lang="de-CH" sz="2400" kern="0" dirty="0"/>
          </a:p>
        </p:txBody>
      </p:sp>
      <p:sp>
        <p:nvSpPr>
          <p:cNvPr id="61445" name="Textfeld 20">
            <a:extLst>
              <a:ext uri="{FF2B5EF4-FFF2-40B4-BE49-F238E27FC236}">
                <a16:creationId xmlns:a16="http://schemas.microsoft.com/office/drawing/2014/main" id="{10E5A02F-EB82-4E67-95AA-38F7EB379999}"/>
              </a:ext>
            </a:extLst>
          </p:cNvPr>
          <p:cNvSpPr txBox="1">
            <a:spLocks noChangeArrowheads="1"/>
          </p:cNvSpPr>
          <p:nvPr/>
        </p:nvSpPr>
        <p:spPr bwMode="auto">
          <a:xfrm>
            <a:off x="1809750" y="1000126"/>
            <a:ext cx="8358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2400">
                <a:solidFill>
                  <a:srgbClr val="5F5F5F"/>
                </a:solidFill>
                <a:latin typeface="Verdana" panose="020B0604030504040204" pitchFamily="34" charset="0"/>
              </a:rPr>
              <a:t>Kwalifikator </a:t>
            </a:r>
            <a:r>
              <a:rPr lang="de-CH" altLang="pl-PL" sz="2400">
                <a:solidFill>
                  <a:srgbClr val="5F5F5F"/>
                </a:solidFill>
                <a:latin typeface="Verdana" panose="020B0604030504040204" pitchFamily="34" charset="0"/>
              </a:rPr>
              <a:t>ICF </a:t>
            </a:r>
            <a:r>
              <a:rPr lang="pl-PL" altLang="pl-PL" sz="2400">
                <a:solidFill>
                  <a:srgbClr val="5F5F5F"/>
                </a:solidFill>
                <a:latin typeface="Verdana" panose="020B0604030504040204" pitchFamily="34" charset="0"/>
              </a:rPr>
              <a:t>dla</a:t>
            </a:r>
            <a:r>
              <a:rPr lang="de-CH" altLang="pl-PL" sz="2400">
                <a:solidFill>
                  <a:srgbClr val="5F5F5F"/>
                </a:solidFill>
                <a:latin typeface="Verdana" panose="020B0604030504040204" pitchFamily="34" charset="0"/>
              </a:rPr>
              <a:t> </a:t>
            </a:r>
            <a:r>
              <a:rPr lang="pl-PL" altLang="pl-PL" sz="2400" b="1">
                <a:solidFill>
                  <a:srgbClr val="5F5F5F"/>
                </a:solidFill>
                <a:latin typeface="Verdana" panose="020B0604030504040204" pitchFamily="34" charset="0"/>
              </a:rPr>
              <a:t>czynników środowiskowych</a:t>
            </a:r>
            <a:endParaRPr lang="de-CH" altLang="pl-PL" sz="2400" b="1">
              <a:solidFill>
                <a:srgbClr val="5F5F5F"/>
              </a:solidFill>
              <a:latin typeface="Verdana" panose="020B0604030504040204" pitchFamily="34" charset="0"/>
            </a:endParaRPr>
          </a:p>
        </p:txBody>
      </p:sp>
      <p:sp>
        <p:nvSpPr>
          <p:cNvPr id="104466" name="Text Box 23">
            <a:extLst>
              <a:ext uri="{FF2B5EF4-FFF2-40B4-BE49-F238E27FC236}">
                <a16:creationId xmlns:a16="http://schemas.microsoft.com/office/drawing/2014/main" id="{E3C0A54D-0A82-4036-B087-C3792D1AFEA2}"/>
              </a:ext>
            </a:extLst>
          </p:cNvPr>
          <p:cNvSpPr txBox="1">
            <a:spLocks noChangeArrowheads="1"/>
          </p:cNvSpPr>
          <p:nvPr/>
        </p:nvSpPr>
        <p:spPr bwMode="auto">
          <a:xfrm>
            <a:off x="4935539" y="1628775"/>
            <a:ext cx="557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pl-PL" sz="1600" b="1">
                <a:solidFill>
                  <a:srgbClr val="0070C0"/>
                </a:solidFill>
                <a:latin typeface="Verdana" panose="020B0604030504040204" pitchFamily="34" charset="0"/>
              </a:rPr>
              <a:t>1</a:t>
            </a:r>
            <a:r>
              <a:rPr lang="pl-PL" altLang="pl-PL" sz="1600" b="1" baseline="30000">
                <a:solidFill>
                  <a:srgbClr val="0070C0"/>
                </a:solidFill>
                <a:latin typeface="Verdana" panose="020B0604030504040204" pitchFamily="34" charset="0"/>
              </a:rPr>
              <a:t>.</a:t>
            </a:r>
            <a:r>
              <a:rPr lang="pl-PL" altLang="pl-PL" sz="1600" b="1">
                <a:solidFill>
                  <a:srgbClr val="0070C0"/>
                </a:solidFill>
                <a:latin typeface="Verdana" panose="020B0604030504040204" pitchFamily="34" charset="0"/>
              </a:rPr>
              <a:t> kwalifikator</a:t>
            </a:r>
            <a:r>
              <a:rPr lang="en-US" altLang="pl-PL" sz="1600" b="1">
                <a:solidFill>
                  <a:srgbClr val="0070C0"/>
                </a:solidFill>
                <a:latin typeface="Verdana" panose="020B0604030504040204" pitchFamily="34" charset="0"/>
              </a:rPr>
              <a:t> = </a:t>
            </a:r>
            <a:r>
              <a:rPr lang="pl-PL" altLang="pl-PL" sz="1600" b="1">
                <a:solidFill>
                  <a:srgbClr val="0070C0"/>
                </a:solidFill>
                <a:latin typeface="Verdana" panose="020B0604030504040204" pitchFamily="34" charset="0"/>
              </a:rPr>
              <a:t>zakres bariery lub czynnika ułatwiającego</a:t>
            </a:r>
            <a:endParaRPr lang="en-US" altLang="pl-PL" sz="1600" b="1">
              <a:solidFill>
                <a:srgbClr val="0070C0"/>
              </a:solidFill>
              <a:latin typeface="Verdana" panose="020B0604030504040204" pitchFamily="34" charset="0"/>
            </a:endParaRPr>
          </a:p>
        </p:txBody>
      </p:sp>
      <p:grpSp>
        <p:nvGrpSpPr>
          <p:cNvPr id="3" name="Gruppieren 37">
            <a:extLst>
              <a:ext uri="{FF2B5EF4-FFF2-40B4-BE49-F238E27FC236}">
                <a16:creationId xmlns:a16="http://schemas.microsoft.com/office/drawing/2014/main" id="{C548CACF-53FC-4864-898A-A5813B671982}"/>
              </a:ext>
            </a:extLst>
          </p:cNvPr>
          <p:cNvGrpSpPr>
            <a:grpSpLocks/>
          </p:cNvGrpSpPr>
          <p:nvPr/>
        </p:nvGrpSpPr>
        <p:grpSpPr bwMode="auto">
          <a:xfrm>
            <a:off x="5376864" y="2214563"/>
            <a:ext cx="1798637" cy="804862"/>
            <a:chOff x="3357554" y="2214554"/>
            <a:chExt cx="1797906" cy="804106"/>
          </a:xfrm>
        </p:grpSpPr>
        <p:sp>
          <p:nvSpPr>
            <p:cNvPr id="61454" name="Text Box 24">
              <a:extLst>
                <a:ext uri="{FF2B5EF4-FFF2-40B4-BE49-F238E27FC236}">
                  <a16:creationId xmlns:a16="http://schemas.microsoft.com/office/drawing/2014/main" id="{A2B27B30-D5D9-4B24-83FD-22BAB8A61828}"/>
                </a:ext>
              </a:extLst>
            </p:cNvPr>
            <p:cNvSpPr txBox="1">
              <a:spLocks noChangeArrowheads="1"/>
            </p:cNvSpPr>
            <p:nvPr/>
          </p:nvSpPr>
          <p:spPr bwMode="auto">
            <a:xfrm>
              <a:off x="3357554" y="2499547"/>
              <a:ext cx="17979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b="1">
                  <a:solidFill>
                    <a:srgbClr val="0070C0"/>
                  </a:solidFill>
                  <a:latin typeface="Verdana" panose="020B0604030504040204" pitchFamily="34" charset="0"/>
                </a:rPr>
                <a:t>+4</a:t>
              </a:r>
              <a:endParaRPr lang="en-AU" altLang="pl-PL" b="1">
                <a:solidFill>
                  <a:srgbClr val="0070C0"/>
                </a:solidFill>
                <a:latin typeface="Verdana" panose="020B0604030504040204" pitchFamily="34" charset="0"/>
              </a:endParaRPr>
            </a:p>
          </p:txBody>
        </p:sp>
        <p:sp>
          <p:nvSpPr>
            <p:cNvPr id="61455" name="Line 19">
              <a:extLst>
                <a:ext uri="{FF2B5EF4-FFF2-40B4-BE49-F238E27FC236}">
                  <a16:creationId xmlns:a16="http://schemas.microsoft.com/office/drawing/2014/main" id="{97BF6528-7C1C-4741-A0D3-783C360104D1}"/>
                </a:ext>
              </a:extLst>
            </p:cNvPr>
            <p:cNvSpPr>
              <a:spLocks noChangeShapeType="1"/>
            </p:cNvSpPr>
            <p:nvPr/>
          </p:nvSpPr>
          <p:spPr bwMode="auto">
            <a:xfrm flipH="1">
              <a:off x="3714744" y="2214554"/>
              <a:ext cx="0" cy="357190"/>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61448" name="Textfeld 34">
            <a:extLst>
              <a:ext uri="{FF2B5EF4-FFF2-40B4-BE49-F238E27FC236}">
                <a16:creationId xmlns:a16="http://schemas.microsoft.com/office/drawing/2014/main" id="{5063D070-0A32-43AE-8E4E-EAD7E2B7A8D0}"/>
              </a:ext>
            </a:extLst>
          </p:cNvPr>
          <p:cNvSpPr txBox="1">
            <a:spLocks noChangeArrowheads="1"/>
          </p:cNvSpPr>
          <p:nvPr/>
        </p:nvSpPr>
        <p:spPr bwMode="auto">
          <a:xfrm>
            <a:off x="4376738" y="3071814"/>
            <a:ext cx="657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l-PL" altLang="pl-PL" sz="1400" b="1" i="1" dirty="0">
                <a:solidFill>
                  <a:srgbClr val="5F5F5F"/>
                </a:solidFill>
                <a:latin typeface="Verdana" panose="020B0604030504040204" pitchFamily="34" charset="0"/>
              </a:rPr>
              <a:t>Pomocnicy i opiekunowie </a:t>
            </a:r>
          </a:p>
          <a:p>
            <a:pPr eaLnBrk="1" hangingPunct="1">
              <a:lnSpc>
                <a:spcPct val="100000"/>
              </a:lnSpc>
              <a:spcBef>
                <a:spcPct val="0"/>
              </a:spcBef>
              <a:buFontTx/>
              <a:buNone/>
            </a:pPr>
            <a:endParaRPr lang="de-CH" altLang="pl-PL" sz="1400" b="1" i="1" dirty="0">
              <a:solidFill>
                <a:srgbClr val="5F5F5F"/>
              </a:solidFill>
              <a:latin typeface="Verdana" panose="020B0604030504040204" pitchFamily="34" charset="0"/>
            </a:endParaRPr>
          </a:p>
        </p:txBody>
      </p:sp>
      <p:sp>
        <p:nvSpPr>
          <p:cNvPr id="26" name="Rectangle 28">
            <a:extLst>
              <a:ext uri="{FF2B5EF4-FFF2-40B4-BE49-F238E27FC236}">
                <a16:creationId xmlns:a16="http://schemas.microsoft.com/office/drawing/2014/main" id="{77CBF6E8-78F3-44C9-81CB-BFB477484D4A}"/>
              </a:ext>
            </a:extLst>
          </p:cNvPr>
          <p:cNvSpPr>
            <a:spLocks noChangeArrowheads="1"/>
          </p:cNvSpPr>
          <p:nvPr/>
        </p:nvSpPr>
        <p:spPr bwMode="auto">
          <a:xfrm>
            <a:off x="1252538" y="4543428"/>
            <a:ext cx="3143250" cy="1785937"/>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.0</a:t>
            </a:r>
            <a:r>
              <a:rPr lang="en-US" sz="1400" b="1" dirty="0">
                <a:solidFill>
                  <a:srgbClr val="99FF33"/>
                </a:solidFill>
              </a:rPr>
              <a:t>  </a:t>
            </a:r>
            <a:r>
              <a:rPr lang="pl-PL" sz="1400" b="1" dirty="0">
                <a:solidFill>
                  <a:srgbClr val="5F5F5F"/>
                </a:solidFill>
              </a:rPr>
              <a:t>Brak</a:t>
            </a:r>
            <a:r>
              <a:rPr lang="en-US" sz="1400" b="1" dirty="0">
                <a:solidFill>
                  <a:srgbClr val="5F5F5F"/>
                </a:solidFill>
              </a:rPr>
              <a:t> </a:t>
            </a:r>
            <a:r>
              <a:rPr lang="en-US" sz="1400" dirty="0" err="1">
                <a:solidFill>
                  <a:srgbClr val="5F5F5F"/>
                </a:solidFill>
              </a:rPr>
              <a:t>barier</a:t>
            </a:r>
            <a:r>
              <a:rPr lang="pl-PL" sz="1400" dirty="0">
                <a:solidFill>
                  <a:srgbClr val="5F5F5F"/>
                </a:solidFill>
              </a:rPr>
              <a:t>y</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.1</a:t>
            </a:r>
            <a:r>
              <a:rPr lang="en-US" sz="1400" b="1" dirty="0">
                <a:solidFill>
                  <a:srgbClr val="009900"/>
                </a:solidFill>
              </a:rPr>
              <a:t>  </a:t>
            </a:r>
            <a:r>
              <a:rPr lang="pl-PL" sz="1400" b="1" dirty="0">
                <a:solidFill>
                  <a:srgbClr val="5F5F5F"/>
                </a:solidFill>
                <a:cs typeface="Times New Roman" pitchFamily="18" charset="0"/>
              </a:rPr>
              <a:t>łagodna</a:t>
            </a:r>
            <a:r>
              <a:rPr lang="en-US" sz="1400" dirty="0">
                <a:solidFill>
                  <a:srgbClr val="5F5F5F"/>
                </a:solidFill>
                <a:cs typeface="Times New Roman" pitchFamily="18" charset="0"/>
              </a:rPr>
              <a:t> </a:t>
            </a:r>
            <a:r>
              <a:rPr lang="en-US" sz="1400" dirty="0" err="1">
                <a:solidFill>
                  <a:srgbClr val="5F5F5F"/>
                </a:solidFill>
                <a:cs typeface="Times New Roman" pitchFamily="18" charset="0"/>
              </a:rPr>
              <a:t>barier</a:t>
            </a:r>
            <a:r>
              <a:rPr lang="pl-PL" sz="1400" dirty="0">
                <a:solidFill>
                  <a:srgbClr val="5F5F5F"/>
                </a:solidFill>
                <a:cs typeface="Times New Roman" pitchFamily="18" charset="0"/>
              </a:rPr>
              <a:t>a</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.2</a:t>
            </a:r>
            <a:r>
              <a:rPr lang="en-US" sz="1400" b="1" dirty="0">
                <a:solidFill>
                  <a:srgbClr val="FF0000"/>
                </a:solidFill>
              </a:rPr>
              <a:t>  </a:t>
            </a:r>
            <a:r>
              <a:rPr lang="pl-PL" sz="1400" b="1" dirty="0">
                <a:solidFill>
                  <a:srgbClr val="5F5F5F"/>
                </a:solidFill>
                <a:cs typeface="Times New Roman" pitchFamily="18" charset="0"/>
              </a:rPr>
              <a:t>Umiarkowana</a:t>
            </a:r>
            <a:r>
              <a:rPr lang="en-US" sz="1400" dirty="0">
                <a:solidFill>
                  <a:srgbClr val="5F5F5F"/>
                </a:solidFill>
                <a:cs typeface="Times New Roman" pitchFamily="18" charset="0"/>
              </a:rPr>
              <a:t> </a:t>
            </a:r>
            <a:r>
              <a:rPr lang="en-US" sz="1400" dirty="0" err="1">
                <a:solidFill>
                  <a:srgbClr val="5F5F5F"/>
                </a:solidFill>
                <a:cs typeface="Times New Roman" pitchFamily="18" charset="0"/>
              </a:rPr>
              <a:t>barier</a:t>
            </a:r>
            <a:r>
              <a:rPr lang="pl-PL" sz="1400" dirty="0">
                <a:solidFill>
                  <a:srgbClr val="5F5F5F"/>
                </a:solidFill>
                <a:cs typeface="Times New Roman" pitchFamily="18" charset="0"/>
              </a:rPr>
              <a:t>a</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.3</a:t>
            </a:r>
            <a:r>
              <a:rPr lang="en-US" sz="1400" b="1" dirty="0">
                <a:solidFill>
                  <a:srgbClr val="009900"/>
                </a:solidFill>
              </a:rPr>
              <a:t>  </a:t>
            </a:r>
            <a:r>
              <a:rPr lang="pl-PL" sz="1400" b="1" dirty="0">
                <a:solidFill>
                  <a:srgbClr val="5F5F5F"/>
                </a:solidFill>
                <a:cs typeface="Times New Roman" pitchFamily="18" charset="0"/>
              </a:rPr>
              <a:t>Znaczna</a:t>
            </a:r>
            <a:r>
              <a:rPr lang="en-US" sz="1400" dirty="0">
                <a:solidFill>
                  <a:srgbClr val="5F5F5F"/>
                </a:solidFill>
                <a:cs typeface="Times New Roman" pitchFamily="18" charset="0"/>
              </a:rPr>
              <a:t> </a:t>
            </a:r>
            <a:r>
              <a:rPr lang="en-US" sz="1400" dirty="0" err="1">
                <a:solidFill>
                  <a:srgbClr val="5F5F5F"/>
                </a:solidFill>
                <a:cs typeface="Times New Roman" pitchFamily="18" charset="0"/>
              </a:rPr>
              <a:t>barier</a:t>
            </a:r>
            <a:r>
              <a:rPr lang="pl-PL" sz="1400" dirty="0">
                <a:solidFill>
                  <a:srgbClr val="5F5F5F"/>
                </a:solidFill>
                <a:cs typeface="Times New Roman" pitchFamily="18" charset="0"/>
              </a:rPr>
              <a:t>a</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.4</a:t>
            </a:r>
            <a:r>
              <a:rPr lang="en-US" sz="1400" b="1" dirty="0">
                <a:solidFill>
                  <a:srgbClr val="009900"/>
                </a:solidFill>
              </a:rPr>
              <a:t>  </a:t>
            </a:r>
            <a:r>
              <a:rPr lang="en-US" sz="1400" b="1" dirty="0">
                <a:solidFill>
                  <a:srgbClr val="5F5F5F"/>
                </a:solidFill>
                <a:cs typeface="Times New Roman" pitchFamily="18" charset="0"/>
              </a:rPr>
              <a:t>C</a:t>
            </a:r>
            <a:r>
              <a:rPr lang="pl-PL" sz="1400" b="1" dirty="0" err="1">
                <a:solidFill>
                  <a:srgbClr val="5F5F5F"/>
                </a:solidFill>
                <a:cs typeface="Times New Roman" pitchFamily="18" charset="0"/>
              </a:rPr>
              <a:t>ałkowita</a:t>
            </a:r>
            <a:r>
              <a:rPr lang="en-US" sz="1400" dirty="0">
                <a:solidFill>
                  <a:srgbClr val="5F5F5F"/>
                </a:solidFill>
                <a:cs typeface="Times New Roman" pitchFamily="18" charset="0"/>
              </a:rPr>
              <a:t> </a:t>
            </a:r>
            <a:r>
              <a:rPr lang="en-US" sz="1400" dirty="0" err="1">
                <a:solidFill>
                  <a:srgbClr val="5F5F5F"/>
                </a:solidFill>
                <a:cs typeface="Times New Roman" pitchFamily="18" charset="0"/>
              </a:rPr>
              <a:t>barier</a:t>
            </a:r>
            <a:r>
              <a:rPr lang="pl-PL" sz="1400" dirty="0">
                <a:solidFill>
                  <a:srgbClr val="5F5F5F"/>
                </a:solidFill>
                <a:cs typeface="Times New Roman" pitchFamily="18" charset="0"/>
              </a:rPr>
              <a:t>a</a:t>
            </a: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6666FF"/>
                </a:solidFill>
                <a:cs typeface="Times New Roman" pitchFamily="18" charset="0"/>
              </a:rPr>
              <a:t>.8</a:t>
            </a:r>
            <a:r>
              <a:rPr lang="en-US" sz="1400" dirty="0">
                <a:solidFill>
                  <a:srgbClr val="5F5F5F"/>
                </a:solidFill>
                <a:cs typeface="Times New Roman" pitchFamily="18" charset="0"/>
              </a:rPr>
              <a:t>  n</a:t>
            </a:r>
            <a:r>
              <a:rPr lang="pl-PL" sz="1400" dirty="0">
                <a:solidFill>
                  <a:srgbClr val="5F5F5F"/>
                </a:solidFill>
                <a:cs typeface="Times New Roman" pitchFamily="18" charset="0"/>
              </a:rPr>
              <a:t>ieokreślona</a:t>
            </a: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6666FF"/>
                </a:solidFill>
                <a:cs typeface="Times New Roman" pitchFamily="18" charset="0"/>
              </a:rPr>
              <a:t>.9</a:t>
            </a:r>
            <a:r>
              <a:rPr lang="en-US" sz="1400" dirty="0">
                <a:solidFill>
                  <a:srgbClr val="5F5F5F"/>
                </a:solidFill>
                <a:cs typeface="Times New Roman" pitchFamily="18" charset="0"/>
              </a:rPr>
              <a:t>  n</a:t>
            </a:r>
            <a:r>
              <a:rPr lang="pl-PL" sz="1400" dirty="0">
                <a:solidFill>
                  <a:srgbClr val="5F5F5F"/>
                </a:solidFill>
                <a:cs typeface="Times New Roman" pitchFamily="18" charset="0"/>
              </a:rPr>
              <a:t>ie dotyczy</a:t>
            </a: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009900"/>
                </a:solidFill>
              </a:rPr>
              <a:t>       </a:t>
            </a:r>
          </a:p>
        </p:txBody>
      </p:sp>
      <p:sp>
        <p:nvSpPr>
          <p:cNvPr id="29" name="Rectangle 28">
            <a:extLst>
              <a:ext uri="{FF2B5EF4-FFF2-40B4-BE49-F238E27FC236}">
                <a16:creationId xmlns:a16="http://schemas.microsoft.com/office/drawing/2014/main" id="{EE18F75A-7BEC-4883-A6AF-2BCC1C8589AF}"/>
              </a:ext>
            </a:extLst>
          </p:cNvPr>
          <p:cNvSpPr>
            <a:spLocks noChangeArrowheads="1"/>
          </p:cNvSpPr>
          <p:nvPr/>
        </p:nvSpPr>
        <p:spPr bwMode="auto">
          <a:xfrm>
            <a:off x="4276725" y="4543428"/>
            <a:ext cx="3429000" cy="1857375"/>
          </a:xfrm>
          <a:prstGeom prst="rect">
            <a:avLst/>
          </a:prstGeom>
          <a:noFill/>
          <a:ln w="12700">
            <a:noFill/>
            <a:miter lim="800000"/>
            <a:headEnd/>
            <a:tailEnd/>
          </a:ln>
        </p:spPr>
        <p:txBody>
          <a:bodyPr lIns="90488" tIns="44450" rIns="90488" bIns="44450"/>
          <a:lstStyle/>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+0</a:t>
            </a:r>
            <a:r>
              <a:rPr lang="en-US" sz="1400" b="1" dirty="0">
                <a:solidFill>
                  <a:srgbClr val="99FF33"/>
                </a:solidFill>
              </a:rPr>
              <a:t>  </a:t>
            </a:r>
            <a:r>
              <a:rPr lang="pl-PL" sz="1400" b="1" dirty="0">
                <a:solidFill>
                  <a:srgbClr val="5F5F5F"/>
                </a:solidFill>
              </a:rPr>
              <a:t>Brak</a:t>
            </a:r>
            <a:r>
              <a:rPr lang="en-US" sz="1400" b="1" dirty="0">
                <a:solidFill>
                  <a:srgbClr val="5F5F5F"/>
                </a:solidFill>
              </a:rPr>
              <a:t> </a:t>
            </a:r>
            <a:r>
              <a:rPr lang="pl-PL" sz="1400" dirty="0">
                <a:solidFill>
                  <a:srgbClr val="5F5F5F"/>
                </a:solidFill>
              </a:rPr>
              <a:t>ułatwienia</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+1 </a:t>
            </a:r>
            <a:r>
              <a:rPr lang="en-US" sz="1400" b="1" dirty="0">
                <a:solidFill>
                  <a:srgbClr val="009900"/>
                </a:solidFill>
              </a:rPr>
              <a:t> </a:t>
            </a:r>
            <a:r>
              <a:rPr lang="pl-PL" sz="1400" b="1" dirty="0">
                <a:solidFill>
                  <a:srgbClr val="5F5F5F"/>
                </a:solidFill>
                <a:cs typeface="Times New Roman" pitchFamily="18" charset="0"/>
              </a:rPr>
              <a:t>Łagodne</a:t>
            </a:r>
            <a:r>
              <a:rPr lang="en-US" sz="1400" dirty="0">
                <a:solidFill>
                  <a:srgbClr val="5F5F5F"/>
                </a:solidFill>
                <a:cs typeface="Times New Roman" pitchFamily="18" charset="0"/>
              </a:rPr>
              <a:t> </a:t>
            </a:r>
            <a:r>
              <a:rPr lang="pl-PL" sz="1400" dirty="0">
                <a:solidFill>
                  <a:srgbClr val="5F5F5F"/>
                </a:solidFill>
                <a:cs typeface="Times New Roman" pitchFamily="18" charset="0"/>
              </a:rPr>
              <a:t>ułatwienie</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+2</a:t>
            </a:r>
            <a:r>
              <a:rPr lang="en-US" sz="1400" b="1" dirty="0">
                <a:solidFill>
                  <a:srgbClr val="FF0000"/>
                </a:solidFill>
              </a:rPr>
              <a:t>  </a:t>
            </a:r>
            <a:r>
              <a:rPr lang="pl-PL" sz="1400" b="1" dirty="0">
                <a:solidFill>
                  <a:srgbClr val="5F5F5F"/>
                </a:solidFill>
                <a:cs typeface="Times New Roman" pitchFamily="18" charset="0"/>
              </a:rPr>
              <a:t>Umiarkowane</a:t>
            </a:r>
            <a:r>
              <a:rPr lang="en-US" sz="1400" dirty="0">
                <a:solidFill>
                  <a:srgbClr val="5F5F5F"/>
                </a:solidFill>
                <a:cs typeface="Times New Roman" pitchFamily="18" charset="0"/>
              </a:rPr>
              <a:t> </a:t>
            </a:r>
            <a:r>
              <a:rPr lang="pl-PL" sz="1400" dirty="0">
                <a:solidFill>
                  <a:srgbClr val="5F5F5F"/>
                </a:solidFill>
                <a:cs typeface="Times New Roman" pitchFamily="18" charset="0"/>
              </a:rPr>
              <a:t>ułatwienie</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+3</a:t>
            </a:r>
            <a:r>
              <a:rPr lang="en-US" sz="1400" b="1" dirty="0">
                <a:solidFill>
                  <a:srgbClr val="009900"/>
                </a:solidFill>
              </a:rPr>
              <a:t>  </a:t>
            </a:r>
            <a:r>
              <a:rPr lang="pl-PL" sz="1400" b="1" dirty="0">
                <a:solidFill>
                  <a:srgbClr val="5F5F5F"/>
                </a:solidFill>
                <a:cs typeface="Times New Roman" pitchFamily="18" charset="0"/>
              </a:rPr>
              <a:t>Znaczne</a:t>
            </a:r>
            <a:r>
              <a:rPr lang="en-US" sz="1400" dirty="0">
                <a:solidFill>
                  <a:srgbClr val="5F5F5F"/>
                </a:solidFill>
                <a:cs typeface="Times New Roman" pitchFamily="18" charset="0"/>
              </a:rPr>
              <a:t> </a:t>
            </a:r>
            <a:r>
              <a:rPr lang="pl-PL" sz="1400" dirty="0">
                <a:solidFill>
                  <a:srgbClr val="5F5F5F"/>
                </a:solidFill>
                <a:cs typeface="Times New Roman" pitchFamily="18" charset="0"/>
              </a:rPr>
              <a:t>ułatwienie</a:t>
            </a:r>
            <a:endParaRPr lang="en-US" sz="1400" dirty="0">
              <a:solidFill>
                <a:srgbClr val="5F5F5F"/>
              </a:solidFill>
            </a:endParaRPr>
          </a:p>
          <a:p>
            <a:pPr defTabSz="762000">
              <a:tabLst>
                <a:tab pos="4305300" algn="l"/>
                <a:tab pos="5383213" algn="l"/>
              </a:tabLst>
              <a:defRPr/>
            </a:pPr>
            <a:r>
              <a:rPr lang="en-US" sz="1400" dirty="0">
                <a:solidFill>
                  <a:srgbClr val="808080">
                    <a:lumMod val="75000"/>
                  </a:srgbClr>
                </a:solidFill>
              </a:rPr>
              <a:t>XXX</a:t>
            </a:r>
            <a:r>
              <a:rPr lang="en-US" sz="1400" b="1" dirty="0">
                <a:solidFill>
                  <a:srgbClr val="0070C0"/>
                </a:solidFill>
              </a:rPr>
              <a:t>+4</a:t>
            </a:r>
            <a:r>
              <a:rPr lang="en-US" sz="1400" b="1" dirty="0">
                <a:solidFill>
                  <a:srgbClr val="009900"/>
                </a:solidFill>
              </a:rPr>
              <a:t>  </a:t>
            </a:r>
            <a:r>
              <a:rPr lang="en-US" sz="1400" b="1" dirty="0">
                <a:solidFill>
                  <a:srgbClr val="5F5F5F"/>
                </a:solidFill>
                <a:cs typeface="Times New Roman" pitchFamily="18" charset="0"/>
              </a:rPr>
              <a:t>C</a:t>
            </a:r>
            <a:r>
              <a:rPr lang="pl-PL" sz="1400" b="1" dirty="0">
                <a:solidFill>
                  <a:srgbClr val="5F5F5F"/>
                </a:solidFill>
                <a:cs typeface="Times New Roman" pitchFamily="18" charset="0"/>
              </a:rPr>
              <a:t>ałkowite</a:t>
            </a:r>
            <a:r>
              <a:rPr lang="en-US" sz="1400" dirty="0">
                <a:solidFill>
                  <a:srgbClr val="5F5F5F"/>
                </a:solidFill>
                <a:cs typeface="Times New Roman" pitchFamily="18" charset="0"/>
              </a:rPr>
              <a:t> </a:t>
            </a:r>
            <a:r>
              <a:rPr lang="pl-PL" sz="1400" dirty="0">
                <a:solidFill>
                  <a:srgbClr val="5F5F5F"/>
                </a:solidFill>
                <a:cs typeface="Times New Roman" pitchFamily="18" charset="0"/>
              </a:rPr>
              <a:t>ułatwienie</a:t>
            </a:r>
            <a:endParaRPr lang="en-US" sz="1400" dirty="0">
              <a:solidFill>
                <a:srgbClr val="5F5F5F"/>
              </a:solidFill>
              <a:cs typeface="Times New Roman" pitchFamily="18" charset="0"/>
            </a:endParaRPr>
          </a:p>
          <a:p>
            <a:pPr defTabSz="762000">
              <a:tabLst>
                <a:tab pos="4305300" algn="l"/>
                <a:tab pos="5383213" algn="l"/>
              </a:tabLst>
              <a:defRPr/>
            </a:pP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6666FF"/>
                </a:solidFill>
                <a:cs typeface="Times New Roman" pitchFamily="18" charset="0"/>
              </a:rPr>
              <a:t>+8</a:t>
            </a:r>
            <a:r>
              <a:rPr lang="en-US" sz="1400" dirty="0">
                <a:solidFill>
                  <a:srgbClr val="5F5F5F"/>
                </a:solidFill>
                <a:cs typeface="Times New Roman" pitchFamily="18" charset="0"/>
              </a:rPr>
              <a:t>  n</a:t>
            </a:r>
            <a:r>
              <a:rPr lang="pl-PL" sz="1400" dirty="0">
                <a:solidFill>
                  <a:srgbClr val="5F5F5F"/>
                </a:solidFill>
                <a:cs typeface="Times New Roman" pitchFamily="18" charset="0"/>
              </a:rPr>
              <a:t>ieokreśone</a:t>
            </a:r>
            <a:endParaRPr lang="en-US" sz="1400" dirty="0">
              <a:solidFill>
                <a:srgbClr val="5F5F5F"/>
              </a:solidFill>
              <a:cs typeface="Times New Roman" pitchFamily="18" charset="0"/>
            </a:endParaRPr>
          </a:p>
          <a:p>
            <a:pPr defTabSz="762000">
              <a:tabLst>
                <a:tab pos="4305300" algn="l"/>
                <a:tab pos="5383213" algn="l"/>
              </a:tabLst>
              <a:defRPr/>
            </a:pPr>
            <a:r>
              <a:rPr lang="en-US" sz="1400" dirty="0">
                <a:solidFill>
                  <a:srgbClr val="5F5F5F"/>
                </a:solidFill>
                <a:cs typeface="Times New Roman" pitchFamily="18" charset="0"/>
              </a:rPr>
              <a:t>XXX</a:t>
            </a:r>
            <a:r>
              <a:rPr lang="en-US" sz="1400" b="1" dirty="0">
                <a:solidFill>
                  <a:srgbClr val="6666FF"/>
                </a:solidFill>
                <a:cs typeface="Times New Roman" pitchFamily="18" charset="0"/>
              </a:rPr>
              <a:t>+9</a:t>
            </a:r>
            <a:r>
              <a:rPr lang="en-US" sz="1400" dirty="0">
                <a:solidFill>
                  <a:srgbClr val="5F5F5F"/>
                </a:solidFill>
                <a:cs typeface="Times New Roman" pitchFamily="18" charset="0"/>
              </a:rPr>
              <a:t>  n</a:t>
            </a:r>
            <a:r>
              <a:rPr lang="pl-PL" sz="1400" dirty="0">
                <a:solidFill>
                  <a:srgbClr val="5F5F5F"/>
                </a:solidFill>
                <a:cs typeface="Times New Roman" pitchFamily="18" charset="0"/>
              </a:rPr>
              <a:t>ie dotyczy</a:t>
            </a:r>
            <a:endParaRPr lang="en-US" sz="1400" dirty="0">
              <a:solidFill>
                <a:srgbClr val="5F5F5F"/>
              </a:solidFill>
              <a:cs typeface="Times New Roman" pitchFamily="18" charset="0"/>
            </a:endParaRPr>
          </a:p>
          <a:p>
            <a:pPr marL="342900" indent="-342900" defTabSz="762000">
              <a:tabLst>
                <a:tab pos="4305300" algn="l"/>
                <a:tab pos="5383213" algn="l"/>
              </a:tabLst>
              <a:defRPr/>
            </a:pPr>
            <a:r>
              <a:rPr lang="en-US" sz="1400" dirty="0">
                <a:solidFill>
                  <a:srgbClr val="009900"/>
                </a:solidFill>
              </a:rPr>
              <a:t>       </a:t>
            </a:r>
          </a:p>
        </p:txBody>
      </p:sp>
      <p:sp>
        <p:nvSpPr>
          <p:cNvPr id="17" name="Prostokąt 16">
            <a:extLst>
              <a:ext uri="{FF2B5EF4-FFF2-40B4-BE49-F238E27FC236}">
                <a16:creationId xmlns:a16="http://schemas.microsoft.com/office/drawing/2014/main" id="{E12DC3EB-894C-4256-B792-80A07C8502F1}"/>
              </a:ext>
            </a:extLst>
          </p:cNvPr>
          <p:cNvSpPr/>
          <p:nvPr/>
        </p:nvSpPr>
        <p:spPr>
          <a:xfrm>
            <a:off x="4305300" y="3357564"/>
            <a:ext cx="6534150" cy="1384995"/>
          </a:xfrm>
          <a:prstGeom prst="rect">
            <a:avLst/>
          </a:prstGeom>
        </p:spPr>
        <p:txBody>
          <a:bodyPr>
            <a:spAutoFit/>
          </a:bodyPr>
          <a:lstStyle/>
          <a:p>
            <a:pPr>
              <a:defRPr/>
            </a:pPr>
            <a:r>
              <a:rPr lang="pl-PL" sz="1400" i="1" dirty="0">
                <a:cs typeface="Arial" charset="0"/>
              </a:rPr>
              <a:t>Osoby, które oferują usługi w zakresie potrzebnej pomocy i wsparcia innym osobom w codziennych czynnościach, wykonywaniu pracy, kształceniu lub innych sytuacjach życiowych, opłacane z funduszy zarówno publicznych jak i prywatnych lub działające jako wolontariusze, takie jak: pomoce domowe, opiekunowie, opiekunowie w podróży, pomoce płatne, nianie i inne osoby zapewniające opiekę podstawową. </a:t>
            </a:r>
          </a:p>
          <a:p>
            <a:pPr>
              <a:defRPr/>
            </a:pPr>
            <a:r>
              <a:rPr lang="pl-PL" sz="1400" i="1" dirty="0">
                <a:cs typeface="Arial" charset="0"/>
              </a:rPr>
              <a:t> </a:t>
            </a:r>
            <a:endParaRPr lang="pl-PL" sz="1400" dirty="0">
              <a:cs typeface="Arial" charset="0"/>
            </a:endParaRPr>
          </a:p>
        </p:txBody>
      </p:sp>
      <p:pic>
        <p:nvPicPr>
          <p:cNvPr id="12290" name="Picture 2" descr="Znalezione obrazy dla zapytania nietykalni">
            <a:extLst>
              <a:ext uri="{FF2B5EF4-FFF2-40B4-BE49-F238E27FC236}">
                <a16:creationId xmlns:a16="http://schemas.microsoft.com/office/drawing/2014/main" id="{C15E4A83-8F35-464D-A2E7-BD8153C4E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640" y="2038349"/>
            <a:ext cx="2942859" cy="193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1000"/>
                                        <p:tgtEl>
                                          <p:spTgt spid="10446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6" grpId="0"/>
      <p:bldP spid="26" grpId="0" autoUpdateAnimBg="0"/>
      <p:bldP spid="2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36944DF-8C67-452E-990F-14219A5AB126}"/>
              </a:ext>
            </a:extLst>
          </p:cNvPr>
          <p:cNvSpPr>
            <a:spLocks noGrp="1" noChangeArrowheads="1"/>
          </p:cNvSpPr>
          <p:nvPr>
            <p:ph type="ctrTitle"/>
          </p:nvPr>
        </p:nvSpPr>
        <p:spPr>
          <a:xfrm>
            <a:off x="1846263" y="-330200"/>
            <a:ext cx="9213850" cy="1268413"/>
          </a:xfrm>
        </p:spPr>
        <p:txBody>
          <a:bodyPr/>
          <a:lstStyle/>
          <a:p>
            <a:pPr eaLnBrk="1" hangingPunct="1"/>
            <a:r>
              <a:rPr lang="pl-PL" altLang="pl-PL" sz="2400"/>
              <a:t>Wykorzystanie ICF w zarządzaniu rehabilitacją</a:t>
            </a:r>
            <a:br>
              <a:rPr lang="de-CH" altLang="pl-PL" sz="2400"/>
            </a:br>
            <a:endParaRPr lang="de-CH" altLang="pl-PL" sz="2400"/>
          </a:p>
        </p:txBody>
      </p:sp>
      <p:sp>
        <p:nvSpPr>
          <p:cNvPr id="34819" name="Untertitel 2">
            <a:extLst>
              <a:ext uri="{FF2B5EF4-FFF2-40B4-BE49-F238E27FC236}">
                <a16:creationId xmlns:a16="http://schemas.microsoft.com/office/drawing/2014/main" id="{E4C2AA12-107D-42B8-990F-6B2A0D652401}"/>
              </a:ext>
            </a:extLst>
          </p:cNvPr>
          <p:cNvSpPr>
            <a:spLocks noGrp="1" noChangeArrowheads="1"/>
          </p:cNvSpPr>
          <p:nvPr>
            <p:ph type="subTitle" idx="1"/>
          </p:nvPr>
        </p:nvSpPr>
        <p:spPr>
          <a:xfrm>
            <a:off x="2024064" y="1000125"/>
            <a:ext cx="8143875" cy="1214438"/>
          </a:xfrm>
        </p:spPr>
        <p:txBody>
          <a:bodyPr/>
          <a:lstStyle/>
          <a:p>
            <a:pPr eaLnBrk="1" hangingPunct="1"/>
            <a:r>
              <a:rPr lang="en-US" altLang="pl-PL" sz="2800" b="1">
                <a:solidFill>
                  <a:srgbClr val="5F5F5F"/>
                </a:solidFill>
              </a:rPr>
              <a:t>ICF </a:t>
            </a:r>
            <a:r>
              <a:rPr lang="pl-PL" altLang="pl-PL" sz="2800" b="1">
                <a:solidFill>
                  <a:srgbClr val="5F5F5F"/>
                </a:solidFill>
              </a:rPr>
              <a:t>w zarządzaniu rehabilitacją</a:t>
            </a:r>
            <a:endParaRPr lang="en-US" altLang="pl-PL" sz="2800" b="1">
              <a:solidFill>
                <a:srgbClr val="5F5F5F"/>
              </a:solidFill>
            </a:endParaRPr>
          </a:p>
        </p:txBody>
      </p:sp>
      <p:sp>
        <p:nvSpPr>
          <p:cNvPr id="34820" name="Foliennummernplatzhalter 3">
            <a:extLst>
              <a:ext uri="{FF2B5EF4-FFF2-40B4-BE49-F238E27FC236}">
                <a16:creationId xmlns:a16="http://schemas.microsoft.com/office/drawing/2014/main" id="{056CE68A-62DD-402C-A189-B43A4E3C07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66BC763-605F-4772-A740-065EA0BA97E9}" type="slidenum">
              <a:rPr lang="de-CH" altLang="pl-PL" sz="1200">
                <a:solidFill>
                  <a:srgbClr val="4D4D4D"/>
                </a:solidFill>
                <a:latin typeface="Verdana" panose="020B0604030504040204" pitchFamily="34" charset="0"/>
              </a:rPr>
              <a:pPr>
                <a:lnSpc>
                  <a:spcPct val="100000"/>
                </a:lnSpc>
                <a:spcBef>
                  <a:spcPct val="0"/>
                </a:spcBef>
                <a:buFontTx/>
                <a:buNone/>
              </a:pPr>
              <a:t>33</a:t>
            </a:fld>
            <a:endParaRPr lang="de-CH" altLang="pl-PL" sz="1200">
              <a:solidFill>
                <a:srgbClr val="4D4D4D"/>
              </a:solidFill>
              <a:latin typeface="Verdana" panose="020B0604030504040204" pitchFamily="34" charset="0"/>
            </a:endParaRPr>
          </a:p>
        </p:txBody>
      </p:sp>
      <p:sp>
        <p:nvSpPr>
          <p:cNvPr id="34821" name="Text Box 2">
            <a:extLst>
              <a:ext uri="{FF2B5EF4-FFF2-40B4-BE49-F238E27FC236}">
                <a16:creationId xmlns:a16="http://schemas.microsoft.com/office/drawing/2014/main" id="{E11B0BE0-A335-4E4A-B60E-FDB8044691AC}"/>
              </a:ext>
            </a:extLst>
          </p:cNvPr>
          <p:cNvSpPr txBox="1">
            <a:spLocks noChangeArrowheads="1"/>
          </p:cNvSpPr>
          <p:nvPr/>
        </p:nvSpPr>
        <p:spPr bwMode="auto">
          <a:xfrm>
            <a:off x="5381626" y="2524126"/>
            <a:ext cx="1571625" cy="587375"/>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a:solidFill>
                  <a:srgbClr val="5F5F5F"/>
                </a:solidFill>
                <a:latin typeface="Verdana" panose="020B0604030504040204" pitchFamily="34" charset="0"/>
              </a:rPr>
              <a:t>Ocena Wstępna</a:t>
            </a:r>
            <a:endParaRPr lang="de-DE" altLang="pl-PL" sz="1600">
              <a:solidFill>
                <a:srgbClr val="5F5F5F"/>
              </a:solidFill>
              <a:latin typeface="Verdana" panose="020B0604030504040204" pitchFamily="34" charset="0"/>
            </a:endParaRPr>
          </a:p>
        </p:txBody>
      </p:sp>
      <p:sp>
        <p:nvSpPr>
          <p:cNvPr id="34822" name="Arc 3">
            <a:extLst>
              <a:ext uri="{FF2B5EF4-FFF2-40B4-BE49-F238E27FC236}">
                <a16:creationId xmlns:a16="http://schemas.microsoft.com/office/drawing/2014/main" id="{2832817C-06CB-4510-B06C-DB87417BCEAE}"/>
              </a:ext>
            </a:extLst>
          </p:cNvPr>
          <p:cNvSpPr>
            <a:spLocks/>
          </p:cNvSpPr>
          <p:nvPr/>
        </p:nvSpPr>
        <p:spPr bwMode="auto">
          <a:xfrm rot="16200000">
            <a:off x="4455319" y="2758282"/>
            <a:ext cx="969963" cy="88265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sp>
        <p:nvSpPr>
          <p:cNvPr id="34823" name="Text Box 5">
            <a:extLst>
              <a:ext uri="{FF2B5EF4-FFF2-40B4-BE49-F238E27FC236}">
                <a16:creationId xmlns:a16="http://schemas.microsoft.com/office/drawing/2014/main" id="{C0C5FF72-7CF5-4699-990B-5D05CDB9D71F}"/>
              </a:ext>
            </a:extLst>
          </p:cNvPr>
          <p:cNvSpPr txBox="1">
            <a:spLocks noChangeArrowheads="1"/>
          </p:cNvSpPr>
          <p:nvPr/>
        </p:nvSpPr>
        <p:spPr bwMode="auto">
          <a:xfrm>
            <a:off x="7104064" y="3573463"/>
            <a:ext cx="1687511" cy="579688"/>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square"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dirty="0">
                <a:solidFill>
                  <a:srgbClr val="5F5F5F"/>
                </a:solidFill>
                <a:latin typeface="Verdana" panose="020B0604030504040204" pitchFamily="34" charset="0"/>
              </a:rPr>
              <a:t>Podział obowiązków</a:t>
            </a:r>
            <a:endParaRPr lang="de-DE" altLang="pl-PL" sz="1600" dirty="0">
              <a:solidFill>
                <a:srgbClr val="5F5F5F"/>
              </a:solidFill>
              <a:latin typeface="Verdana" panose="020B0604030504040204" pitchFamily="34" charset="0"/>
            </a:endParaRPr>
          </a:p>
        </p:txBody>
      </p:sp>
      <p:sp>
        <p:nvSpPr>
          <p:cNvPr id="34824" name="Arc 6">
            <a:extLst>
              <a:ext uri="{FF2B5EF4-FFF2-40B4-BE49-F238E27FC236}">
                <a16:creationId xmlns:a16="http://schemas.microsoft.com/office/drawing/2014/main" id="{477D7C48-4BBB-4D0A-91D3-818AB07A7C2C}"/>
              </a:ext>
            </a:extLst>
          </p:cNvPr>
          <p:cNvSpPr>
            <a:spLocks/>
          </p:cNvSpPr>
          <p:nvPr/>
        </p:nvSpPr>
        <p:spPr bwMode="auto">
          <a:xfrm>
            <a:off x="6945314" y="2714626"/>
            <a:ext cx="915987" cy="96996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sp>
        <p:nvSpPr>
          <p:cNvPr id="34825" name="Text Box 8">
            <a:extLst>
              <a:ext uri="{FF2B5EF4-FFF2-40B4-BE49-F238E27FC236}">
                <a16:creationId xmlns:a16="http://schemas.microsoft.com/office/drawing/2014/main" id="{9E67B595-3462-47CF-AF18-BD61FF9E0098}"/>
              </a:ext>
            </a:extLst>
          </p:cNvPr>
          <p:cNvSpPr txBox="1">
            <a:spLocks noChangeArrowheads="1"/>
          </p:cNvSpPr>
          <p:nvPr/>
        </p:nvSpPr>
        <p:spPr bwMode="auto">
          <a:xfrm>
            <a:off x="5381626" y="4953000"/>
            <a:ext cx="1628775" cy="342900"/>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sz="1600" b="1">
                <a:solidFill>
                  <a:srgbClr val="5F5F5F"/>
                </a:solidFill>
                <a:latin typeface="Verdana" panose="020B0604030504040204" pitchFamily="34" charset="0"/>
              </a:rPr>
              <a:t>Inter</a:t>
            </a:r>
            <a:r>
              <a:rPr lang="pl-PL" altLang="pl-PL" sz="1600" b="1">
                <a:solidFill>
                  <a:srgbClr val="5F5F5F"/>
                </a:solidFill>
                <a:latin typeface="Verdana" panose="020B0604030504040204" pitchFamily="34" charset="0"/>
              </a:rPr>
              <a:t>wencja</a:t>
            </a:r>
            <a:endParaRPr lang="de-DE" altLang="pl-PL" sz="1600">
              <a:solidFill>
                <a:srgbClr val="5F5F5F"/>
              </a:solidFill>
              <a:latin typeface="Verdana" panose="020B0604030504040204" pitchFamily="34" charset="0"/>
            </a:endParaRPr>
          </a:p>
        </p:txBody>
      </p:sp>
      <p:sp>
        <p:nvSpPr>
          <p:cNvPr id="34826" name="Arc 9">
            <a:extLst>
              <a:ext uri="{FF2B5EF4-FFF2-40B4-BE49-F238E27FC236}">
                <a16:creationId xmlns:a16="http://schemas.microsoft.com/office/drawing/2014/main" id="{97FD5DD4-AD43-4F3A-A160-CEAAEE3DC6CA}"/>
              </a:ext>
            </a:extLst>
          </p:cNvPr>
          <p:cNvSpPr>
            <a:spLocks/>
          </p:cNvSpPr>
          <p:nvPr/>
        </p:nvSpPr>
        <p:spPr bwMode="auto">
          <a:xfrm rot="5400000">
            <a:off x="6982619" y="4214019"/>
            <a:ext cx="971550" cy="8874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sp>
        <p:nvSpPr>
          <p:cNvPr id="34827" name="Text Box 11">
            <a:extLst>
              <a:ext uri="{FF2B5EF4-FFF2-40B4-BE49-F238E27FC236}">
                <a16:creationId xmlns:a16="http://schemas.microsoft.com/office/drawing/2014/main" id="{41B37945-E1F7-4324-ADB3-FFFB6FDBD067}"/>
              </a:ext>
            </a:extLst>
          </p:cNvPr>
          <p:cNvSpPr txBox="1">
            <a:spLocks noChangeArrowheads="1"/>
          </p:cNvSpPr>
          <p:nvPr/>
        </p:nvSpPr>
        <p:spPr bwMode="auto">
          <a:xfrm>
            <a:off x="3738564" y="3775075"/>
            <a:ext cx="1500187" cy="342900"/>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solidFill>
                  <a:srgbClr val="5F5F5F"/>
                </a:solidFill>
                <a:latin typeface="Verdana" panose="020B0604030504040204" pitchFamily="34" charset="0"/>
              </a:rPr>
              <a:t>Ewaluacja</a:t>
            </a:r>
            <a:endParaRPr lang="de-DE" altLang="pl-PL" sz="1600">
              <a:solidFill>
                <a:srgbClr val="5F5F5F"/>
              </a:solidFill>
              <a:latin typeface="Verdana" panose="020B0604030504040204" pitchFamily="34" charset="0"/>
            </a:endParaRPr>
          </a:p>
        </p:txBody>
      </p:sp>
      <p:sp>
        <p:nvSpPr>
          <p:cNvPr id="34828" name="Arc 12">
            <a:extLst>
              <a:ext uri="{FF2B5EF4-FFF2-40B4-BE49-F238E27FC236}">
                <a16:creationId xmlns:a16="http://schemas.microsoft.com/office/drawing/2014/main" id="{A3168779-E6BE-415C-9E67-5FEA93E87B99}"/>
              </a:ext>
            </a:extLst>
          </p:cNvPr>
          <p:cNvSpPr>
            <a:spLocks/>
          </p:cNvSpPr>
          <p:nvPr/>
        </p:nvSpPr>
        <p:spPr bwMode="auto">
          <a:xfrm rot="10800000">
            <a:off x="4498975" y="4175126"/>
            <a:ext cx="882650" cy="96837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sp>
        <p:nvSpPr>
          <p:cNvPr id="19" name="Text Box 15">
            <a:extLst>
              <a:ext uri="{FF2B5EF4-FFF2-40B4-BE49-F238E27FC236}">
                <a16:creationId xmlns:a16="http://schemas.microsoft.com/office/drawing/2014/main" id="{95512017-2A78-47F7-BC9A-532EF79DC700}"/>
              </a:ext>
            </a:extLst>
          </p:cNvPr>
          <p:cNvSpPr txBox="1">
            <a:spLocks noChangeArrowheads="1"/>
          </p:cNvSpPr>
          <p:nvPr/>
        </p:nvSpPr>
        <p:spPr bwMode="auto">
          <a:xfrm>
            <a:off x="7667625" y="2071689"/>
            <a:ext cx="2071688" cy="835025"/>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sz="1600" b="1">
                <a:solidFill>
                  <a:srgbClr val="FFFFFF"/>
                </a:solidFill>
                <a:latin typeface="Verdana" pitchFamily="34" charset="0"/>
                <a:cs typeface="Arial" charset="0"/>
              </a:rPr>
              <a:t>Profil Kategorialny I</a:t>
            </a:r>
            <a:r>
              <a:rPr lang="en-US" sz="1600" b="1">
                <a:solidFill>
                  <a:srgbClr val="FFFFFF"/>
                </a:solidFill>
                <a:latin typeface="Verdana" pitchFamily="34" charset="0"/>
                <a:cs typeface="Arial" charset="0"/>
              </a:rPr>
              <a:t>CF</a:t>
            </a:r>
          </a:p>
        </p:txBody>
      </p:sp>
      <p:sp>
        <p:nvSpPr>
          <p:cNvPr id="20" name="Text Box 17">
            <a:extLst>
              <a:ext uri="{FF2B5EF4-FFF2-40B4-BE49-F238E27FC236}">
                <a16:creationId xmlns:a16="http://schemas.microsoft.com/office/drawing/2014/main" id="{A2387BD0-20E9-4E4F-9928-0A78769CF7FA}"/>
              </a:ext>
            </a:extLst>
          </p:cNvPr>
          <p:cNvSpPr txBox="1">
            <a:spLocks noChangeArrowheads="1"/>
          </p:cNvSpPr>
          <p:nvPr/>
        </p:nvSpPr>
        <p:spPr bwMode="auto">
          <a:xfrm>
            <a:off x="2452688" y="1928813"/>
            <a:ext cx="2127250" cy="590550"/>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sz="1600" b="1">
                <a:solidFill>
                  <a:srgbClr val="FFFFFF"/>
                </a:solidFill>
                <a:latin typeface="Verdana" pitchFamily="34" charset="0"/>
                <a:cs typeface="Arial" charset="0"/>
              </a:rPr>
              <a:t>Arkusz Oceny Wstępnej ICF</a:t>
            </a:r>
            <a:endParaRPr lang="en-US" sz="1600" b="1">
              <a:solidFill>
                <a:srgbClr val="FFFFFF"/>
              </a:solidFill>
              <a:latin typeface="Verdana" pitchFamily="34" charset="0"/>
              <a:cs typeface="Arial" charset="0"/>
            </a:endParaRPr>
          </a:p>
        </p:txBody>
      </p:sp>
      <p:sp>
        <p:nvSpPr>
          <p:cNvPr id="21" name="Text Box 19">
            <a:extLst>
              <a:ext uri="{FF2B5EF4-FFF2-40B4-BE49-F238E27FC236}">
                <a16:creationId xmlns:a16="http://schemas.microsoft.com/office/drawing/2014/main" id="{0525870C-6F5F-42A0-BA37-2593DD843F02}"/>
              </a:ext>
            </a:extLst>
          </p:cNvPr>
          <p:cNvSpPr txBox="1">
            <a:spLocks noChangeArrowheads="1"/>
          </p:cNvSpPr>
          <p:nvPr/>
        </p:nvSpPr>
        <p:spPr bwMode="auto">
          <a:xfrm>
            <a:off x="7596189" y="5286375"/>
            <a:ext cx="2143125" cy="590550"/>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sz="1600" b="1">
                <a:solidFill>
                  <a:srgbClr val="FFFFFF"/>
                </a:solidFill>
                <a:latin typeface="Verdana" pitchFamily="34" charset="0"/>
                <a:cs typeface="Arial" charset="0"/>
              </a:rPr>
              <a:t>Tabela Interwencji </a:t>
            </a:r>
            <a:r>
              <a:rPr lang="en-US" sz="1600" b="1">
                <a:solidFill>
                  <a:srgbClr val="FFFFFF"/>
                </a:solidFill>
                <a:latin typeface="Verdana" pitchFamily="34" charset="0"/>
                <a:cs typeface="Arial" charset="0"/>
              </a:rPr>
              <a:t>ICF</a:t>
            </a:r>
          </a:p>
        </p:txBody>
      </p:sp>
      <p:sp>
        <p:nvSpPr>
          <p:cNvPr id="22" name="Text Box 22">
            <a:extLst>
              <a:ext uri="{FF2B5EF4-FFF2-40B4-BE49-F238E27FC236}">
                <a16:creationId xmlns:a16="http://schemas.microsoft.com/office/drawing/2014/main" id="{993C2306-5969-41AB-8429-B4D68963D31F}"/>
              </a:ext>
            </a:extLst>
          </p:cNvPr>
          <p:cNvSpPr txBox="1">
            <a:spLocks noChangeArrowheads="1"/>
          </p:cNvSpPr>
          <p:nvPr/>
        </p:nvSpPr>
        <p:spPr bwMode="auto">
          <a:xfrm>
            <a:off x="2667000" y="5000625"/>
            <a:ext cx="1874838" cy="590550"/>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sz="1600" b="1">
                <a:solidFill>
                  <a:srgbClr val="FFFFFF"/>
                </a:solidFill>
                <a:latin typeface="Verdana" pitchFamily="34" charset="0"/>
                <a:cs typeface="Arial" charset="0"/>
              </a:rPr>
              <a:t>Karta Ewaluacji </a:t>
            </a:r>
            <a:r>
              <a:rPr lang="en-US" sz="1600" b="1">
                <a:solidFill>
                  <a:srgbClr val="FFFFFF"/>
                </a:solidFill>
                <a:latin typeface="Verdana" pitchFamily="34" charset="0"/>
                <a:cs typeface="Arial" charset="0"/>
              </a:rPr>
              <a:t>ICF</a:t>
            </a:r>
          </a:p>
        </p:txBody>
      </p:sp>
      <p:sp>
        <p:nvSpPr>
          <p:cNvPr id="34833" name="Line 16">
            <a:extLst>
              <a:ext uri="{FF2B5EF4-FFF2-40B4-BE49-F238E27FC236}">
                <a16:creationId xmlns:a16="http://schemas.microsoft.com/office/drawing/2014/main" id="{6FDA8CC3-4E51-4D70-BDC5-1857F6507F6A}"/>
              </a:ext>
            </a:extLst>
          </p:cNvPr>
          <p:cNvSpPr>
            <a:spLocks noChangeShapeType="1"/>
          </p:cNvSpPr>
          <p:nvPr/>
        </p:nvSpPr>
        <p:spPr bwMode="auto">
          <a:xfrm>
            <a:off x="4667250" y="2286000"/>
            <a:ext cx="641350" cy="3429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4834" name="Line 18">
            <a:extLst>
              <a:ext uri="{FF2B5EF4-FFF2-40B4-BE49-F238E27FC236}">
                <a16:creationId xmlns:a16="http://schemas.microsoft.com/office/drawing/2014/main" id="{F0D23C35-7BAA-4C46-A3BD-FC4763370802}"/>
              </a:ext>
            </a:extLst>
          </p:cNvPr>
          <p:cNvSpPr>
            <a:spLocks noChangeShapeType="1"/>
          </p:cNvSpPr>
          <p:nvPr/>
        </p:nvSpPr>
        <p:spPr bwMode="auto">
          <a:xfrm flipH="1">
            <a:off x="6738938" y="2286000"/>
            <a:ext cx="857250" cy="21748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4835" name="Line 20">
            <a:extLst>
              <a:ext uri="{FF2B5EF4-FFF2-40B4-BE49-F238E27FC236}">
                <a16:creationId xmlns:a16="http://schemas.microsoft.com/office/drawing/2014/main" id="{3E302F2B-C64F-4BBB-BECD-8ED1932F14ED}"/>
              </a:ext>
            </a:extLst>
          </p:cNvPr>
          <p:cNvSpPr>
            <a:spLocks noChangeShapeType="1"/>
          </p:cNvSpPr>
          <p:nvPr/>
        </p:nvSpPr>
        <p:spPr bwMode="auto">
          <a:xfrm flipH="1" flipV="1">
            <a:off x="6453188" y="5357813"/>
            <a:ext cx="1071562" cy="28575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4836" name="Line 21">
            <a:extLst>
              <a:ext uri="{FF2B5EF4-FFF2-40B4-BE49-F238E27FC236}">
                <a16:creationId xmlns:a16="http://schemas.microsoft.com/office/drawing/2014/main" id="{61AA4041-506B-46C0-B4ED-A764BBEF3B8D}"/>
              </a:ext>
            </a:extLst>
          </p:cNvPr>
          <p:cNvSpPr>
            <a:spLocks noChangeShapeType="1"/>
          </p:cNvSpPr>
          <p:nvPr/>
        </p:nvSpPr>
        <p:spPr bwMode="auto">
          <a:xfrm flipH="1" flipV="1">
            <a:off x="8024813" y="4143376"/>
            <a:ext cx="500062" cy="1071563"/>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4837" name="Line 23">
            <a:extLst>
              <a:ext uri="{FF2B5EF4-FFF2-40B4-BE49-F238E27FC236}">
                <a16:creationId xmlns:a16="http://schemas.microsoft.com/office/drawing/2014/main" id="{3A6DC194-1C4D-46AE-8AA4-9242894AC033}"/>
              </a:ext>
            </a:extLst>
          </p:cNvPr>
          <p:cNvSpPr>
            <a:spLocks noChangeShapeType="1"/>
          </p:cNvSpPr>
          <p:nvPr/>
        </p:nvSpPr>
        <p:spPr bwMode="auto">
          <a:xfrm flipV="1">
            <a:off x="3738563" y="4143376"/>
            <a:ext cx="525462" cy="79692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pic>
        <p:nvPicPr>
          <p:cNvPr id="34838" name="Picture 4">
            <a:extLst>
              <a:ext uri="{FF2B5EF4-FFF2-40B4-BE49-F238E27FC236}">
                <a16:creationId xmlns:a16="http://schemas.microsoft.com/office/drawing/2014/main" id="{9CE55D55-C588-4F5C-AC63-E9B222744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347" b="3333"/>
          <a:stretch>
            <a:fillRect/>
          </a:stretch>
        </p:blipFill>
        <p:spPr bwMode="auto">
          <a:xfrm>
            <a:off x="5448301" y="3068639"/>
            <a:ext cx="140811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stopki 1">
            <a:extLst>
              <a:ext uri="{FF2B5EF4-FFF2-40B4-BE49-F238E27FC236}">
                <a16:creationId xmlns:a16="http://schemas.microsoft.com/office/drawing/2014/main" id="{464CC2E2-3C1D-4AE9-9550-26BBB802CFE5}"/>
              </a:ext>
            </a:extLst>
          </p:cNvPr>
          <p:cNvSpPr>
            <a:spLocks noGrp="1"/>
          </p:cNvSpPr>
          <p:nvPr>
            <p:ph type="ftr" sz="quarter" idx="11"/>
          </p:nvPr>
        </p:nvSpPr>
        <p:spPr>
          <a:xfrm>
            <a:off x="4719638" y="12328525"/>
            <a:ext cx="1370012" cy="92075"/>
          </a:xfrm>
        </p:spPr>
        <p:txBody>
          <a:bodyPr/>
          <a:lstStyle/>
          <a:p>
            <a:pPr>
              <a:defRPr/>
            </a:pPr>
            <a:endParaRPr lang="pl-PL"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19538C42-4C66-4C5A-BC74-26DFB72FD684}"/>
              </a:ext>
            </a:extLst>
          </p:cNvPr>
          <p:cNvSpPr>
            <a:spLocks noGrp="1"/>
          </p:cNvSpPr>
          <p:nvPr>
            <p:ph type="sldNum" sz="quarter" idx="12"/>
          </p:nvPr>
        </p:nvSpPr>
        <p:spPr/>
        <p:txBody>
          <a:bodyPr/>
          <a:lstStyle/>
          <a:p>
            <a:pPr>
              <a:defRPr/>
            </a:pPr>
            <a:fld id="{9F6C028D-6145-4CE0-B483-50ABBDBFD59B}" type="slidenum">
              <a:rPr lang="de-DE"/>
              <a:pPr>
                <a:defRPr/>
              </a:pPr>
              <a:t>34</a:t>
            </a:fld>
            <a:endParaRPr lang="de-DE"/>
          </a:p>
        </p:txBody>
      </p:sp>
      <p:sp>
        <p:nvSpPr>
          <p:cNvPr id="38914" name="Rectangle 3">
            <a:extLst>
              <a:ext uri="{FF2B5EF4-FFF2-40B4-BE49-F238E27FC236}">
                <a16:creationId xmlns:a16="http://schemas.microsoft.com/office/drawing/2014/main" id="{A9808E15-BFFB-4D03-AA76-3F4A3BF9E104}"/>
              </a:ext>
            </a:extLst>
          </p:cNvPr>
          <p:cNvSpPr>
            <a:spLocks noGrp="1" noChangeArrowheads="1"/>
          </p:cNvSpPr>
          <p:nvPr>
            <p:ph type="body" idx="4294967295"/>
          </p:nvPr>
        </p:nvSpPr>
        <p:spPr>
          <a:xfrm>
            <a:off x="231775" y="707829"/>
            <a:ext cx="10912475" cy="1214437"/>
          </a:xfrm>
        </p:spPr>
        <p:txBody>
          <a:bodyPr rtlCol="0">
            <a:normAutofit/>
          </a:bodyPr>
          <a:lstStyle/>
          <a:p>
            <a:pPr>
              <a:buNone/>
              <a:defRPr/>
            </a:pPr>
            <a:r>
              <a:rPr lang="pl-PL" altLang="pl-PL" dirty="0"/>
              <a:t>Rehabilitacja kładzie nacisk na </a:t>
            </a:r>
            <a:r>
              <a:rPr lang="pl-PL" altLang="pl-PL" b="1" dirty="0"/>
              <a:t>zmieniające się stopniowo, indywidualne problemy i potrzeby związane z funkcjonowaniem pacjenta.</a:t>
            </a:r>
            <a:endParaRPr lang="de-CH" altLang="pl-PL" b="1" dirty="0"/>
          </a:p>
        </p:txBody>
      </p:sp>
      <p:sp>
        <p:nvSpPr>
          <p:cNvPr id="37892" name="Rectangle 3">
            <a:extLst>
              <a:ext uri="{FF2B5EF4-FFF2-40B4-BE49-F238E27FC236}">
                <a16:creationId xmlns:a16="http://schemas.microsoft.com/office/drawing/2014/main" id="{49AB5AA2-727B-4AC6-A2EB-31E8E45992FD}"/>
              </a:ext>
            </a:extLst>
          </p:cNvPr>
          <p:cNvSpPr txBox="1">
            <a:spLocks noChangeArrowheads="1"/>
          </p:cNvSpPr>
          <p:nvPr/>
        </p:nvSpPr>
        <p:spPr bwMode="auto">
          <a:xfrm>
            <a:off x="1738314" y="285751"/>
            <a:ext cx="8715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de-CH" altLang="pl-PL" sz="1800" b="1" dirty="0">
                <a:solidFill>
                  <a:srgbClr val="FFFFFF"/>
                </a:solidFill>
                <a:latin typeface="Verdana" panose="020B0604030504040204" pitchFamily="34" charset="0"/>
              </a:rPr>
              <a:t> </a:t>
            </a:r>
            <a:r>
              <a:rPr lang="pl-PL" altLang="pl-PL" sz="2400" b="1" dirty="0">
                <a:solidFill>
                  <a:schemeClr val="accent2">
                    <a:lumMod val="50000"/>
                  </a:schemeClr>
                </a:solidFill>
                <a:latin typeface="Verdana" panose="020B0604030504040204" pitchFamily="34" charset="0"/>
              </a:rPr>
              <a:t>Wykorzystanie ICF w zarządzaniu rehabilitacją</a:t>
            </a:r>
            <a:endParaRPr lang="de-CH" altLang="pl-PL" sz="2400" b="1" dirty="0">
              <a:solidFill>
                <a:schemeClr val="accent2">
                  <a:lumMod val="50000"/>
                </a:schemeClr>
              </a:solidFill>
              <a:latin typeface="Verdana" panose="020B0604030504040204" pitchFamily="34" charset="0"/>
            </a:endParaRPr>
          </a:p>
        </p:txBody>
      </p:sp>
      <p:sp>
        <p:nvSpPr>
          <p:cNvPr id="5" name="Text Box 6">
            <a:extLst>
              <a:ext uri="{FF2B5EF4-FFF2-40B4-BE49-F238E27FC236}">
                <a16:creationId xmlns:a16="http://schemas.microsoft.com/office/drawing/2014/main" id="{A6B5B816-82D1-4B8D-95BA-F9E26989BBEC}"/>
              </a:ext>
            </a:extLst>
          </p:cNvPr>
          <p:cNvSpPr txBox="1">
            <a:spLocks noChangeArrowheads="1"/>
          </p:cNvSpPr>
          <p:nvPr/>
        </p:nvSpPr>
        <p:spPr bwMode="auto">
          <a:xfrm>
            <a:off x="0" y="2018805"/>
            <a:ext cx="11049000" cy="2400657"/>
          </a:xfrm>
          <a:prstGeom prst="rect">
            <a:avLst/>
          </a:prstGeom>
          <a:noFill/>
          <a:ln w="9525">
            <a:noFill/>
            <a:miter lim="800000"/>
            <a:headEnd/>
            <a:tailEnd/>
          </a:ln>
        </p:spPr>
        <p:txBody>
          <a:bodyPr wrap="square">
            <a:spAutoFit/>
          </a:bodyPr>
          <a:lstStyle/>
          <a:p>
            <a:pPr marL="266700" indent="-266700">
              <a:spcBef>
                <a:spcPct val="50000"/>
              </a:spcBef>
              <a:defRPr/>
            </a:pPr>
            <a:r>
              <a:rPr lang="pl-PL" sz="2400" b="1" dirty="0">
                <a:latin typeface="Verdana" pitchFamily="34" charset="0"/>
                <a:cs typeface="Arial" charset="0"/>
              </a:rPr>
              <a:t>	Konieczne jest podejście wielokierunkowe oznaczające współpracę specjalistów reprezentujących różne dziedziny: </a:t>
            </a:r>
            <a:r>
              <a:rPr lang="pl-PL" sz="2200" b="1" dirty="0">
                <a:cs typeface="Arial" charset="0"/>
              </a:rPr>
              <a:t>personel medyczny (lekarze, pielęgniarki, fizjoterapeuci), psycholodzy, terapeuci zajęciowi, pracownicy socjalni, doradcy zawodowi, nauczyciele, specjaliści w zakresie sprzętu pomocniczego.</a:t>
            </a:r>
          </a:p>
          <a:p>
            <a:pPr marL="266700" indent="-266700">
              <a:spcBef>
                <a:spcPct val="50000"/>
              </a:spcBef>
              <a:defRPr/>
            </a:pPr>
            <a:endParaRPr lang="en-US" sz="2400" dirty="0">
              <a:latin typeface="Verdana" pitchFamily="34" charset="0"/>
              <a:cs typeface="Arial" charset="0"/>
            </a:endParaRPr>
          </a:p>
        </p:txBody>
      </p:sp>
      <p:grpSp>
        <p:nvGrpSpPr>
          <p:cNvPr id="2" name="Group 7">
            <a:extLst>
              <a:ext uri="{FF2B5EF4-FFF2-40B4-BE49-F238E27FC236}">
                <a16:creationId xmlns:a16="http://schemas.microsoft.com/office/drawing/2014/main" id="{D3968F0F-73CA-4CAE-890A-77074C1DF7BC}"/>
              </a:ext>
            </a:extLst>
          </p:cNvPr>
          <p:cNvGrpSpPr>
            <a:grpSpLocks/>
          </p:cNvGrpSpPr>
          <p:nvPr/>
        </p:nvGrpSpPr>
        <p:grpSpPr bwMode="auto">
          <a:xfrm>
            <a:off x="2819399" y="3859154"/>
            <a:ext cx="5895975" cy="2106533"/>
            <a:chOff x="3287713" y="4643438"/>
            <a:chExt cx="4927600" cy="1546225"/>
          </a:xfrm>
        </p:grpSpPr>
        <p:pic>
          <p:nvPicPr>
            <p:cNvPr id="37896" name="Picture 8" descr="elephant_2">
              <a:extLst>
                <a:ext uri="{FF2B5EF4-FFF2-40B4-BE49-F238E27FC236}">
                  <a16:creationId xmlns:a16="http://schemas.microsoft.com/office/drawing/2014/main" id="{6F9C02FA-536D-4C43-8D0B-E41B20A60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4643438"/>
              <a:ext cx="257016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4" descr="Bild_Unterschiedliche Sprache_V1">
              <a:extLst>
                <a:ext uri="{FF2B5EF4-FFF2-40B4-BE49-F238E27FC236}">
                  <a16:creationId xmlns:a16="http://schemas.microsoft.com/office/drawing/2014/main" id="{3DA14480-4625-49FE-B8F0-2FEAF58AD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113" y="4643438"/>
              <a:ext cx="18542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1000"/>
                                        <p:tgtEl>
                                          <p:spTgt spid="3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6BE4A71-E919-4707-9DEA-465C3709C8B8}"/>
              </a:ext>
            </a:extLst>
          </p:cNvPr>
          <p:cNvSpPr>
            <a:spLocks noGrp="1" noChangeArrowheads="1"/>
          </p:cNvSpPr>
          <p:nvPr>
            <p:ph type="title"/>
          </p:nvPr>
        </p:nvSpPr>
        <p:spPr>
          <a:xfrm>
            <a:off x="1703388" y="115889"/>
            <a:ext cx="8507412" cy="865187"/>
          </a:xfrm>
        </p:spPr>
        <p:txBody>
          <a:bodyPr>
            <a:normAutofit fontScale="90000"/>
          </a:bodyPr>
          <a:lstStyle/>
          <a:p>
            <a:pPr algn="ctr" eaLnBrk="1" hangingPunct="1"/>
            <a:r>
              <a:rPr lang="pl-PL" altLang="pl-PL" sz="3200" b="1"/>
              <a:t>Wykorzystanie ICF w zarządzaniu rehabilitacją</a:t>
            </a:r>
            <a:br>
              <a:rPr lang="de-CH" altLang="pl-PL" sz="3200" b="1"/>
            </a:br>
            <a:endParaRPr lang="pl-PL" altLang="pl-PL" sz="3200" b="1"/>
          </a:p>
        </p:txBody>
      </p:sp>
      <p:sp>
        <p:nvSpPr>
          <p:cNvPr id="17411" name="Symbol zastępczy zawartości 2">
            <a:extLst>
              <a:ext uri="{FF2B5EF4-FFF2-40B4-BE49-F238E27FC236}">
                <a16:creationId xmlns:a16="http://schemas.microsoft.com/office/drawing/2014/main" id="{95071706-3648-4887-BFF0-666E7B5615DB}"/>
              </a:ext>
            </a:extLst>
          </p:cNvPr>
          <p:cNvSpPr>
            <a:spLocks noGrp="1" noChangeArrowheads="1"/>
          </p:cNvSpPr>
          <p:nvPr>
            <p:ph idx="1"/>
          </p:nvPr>
        </p:nvSpPr>
        <p:spPr/>
        <p:txBody>
          <a:bodyPr rtlCol="0">
            <a:normAutofit fontScale="85000" lnSpcReduction="20000"/>
          </a:bodyPr>
          <a:lstStyle/>
          <a:p>
            <a:pPr>
              <a:buNone/>
              <a:defRPr/>
            </a:pPr>
            <a:r>
              <a:rPr lang="pl-PL" altLang="pl-PL" dirty="0"/>
              <a:t>	Dla ułatwienia praktycznego wykorzystania klasyfikacji opracowane zostały zestawy podstawowe ICF. Zestaw podstawowy to wybór kategorii z pełnej klasyfikacji, który zapewnia narzędzia do opisywania funkcjonowania i niepełnosprawności dostosowane do potrzeb użytkownika. </a:t>
            </a:r>
          </a:p>
          <a:p>
            <a:pPr>
              <a:buNone/>
              <a:defRPr/>
            </a:pPr>
            <a:r>
              <a:rPr lang="pl-PL" altLang="pl-PL" dirty="0"/>
              <a:t>	</a:t>
            </a:r>
          </a:p>
          <a:p>
            <a:pPr>
              <a:buNone/>
              <a:defRPr/>
            </a:pPr>
            <a:r>
              <a:rPr lang="pl-PL" altLang="pl-PL" dirty="0"/>
              <a:t>	Zestawy podstawowe ICF opracowano na potrzeby różnych kontekstów opieki zdrowotnej: opieki doraźnej, przejściowej i długofalowej oraz różnych stanów chorobowych i grup stanów chorobowych.</a:t>
            </a:r>
          </a:p>
          <a:p>
            <a:pPr>
              <a:buNone/>
              <a:defRPr/>
            </a:pPr>
            <a:r>
              <a:rPr lang="pl-PL" altLang="pl-PL" dirty="0"/>
              <a:t>	</a:t>
            </a:r>
          </a:p>
          <a:p>
            <a:pPr>
              <a:buNone/>
              <a:defRPr/>
            </a:pPr>
            <a:r>
              <a:rPr lang="pl-PL" altLang="pl-PL" dirty="0"/>
              <a:t>	Dotychczas powstało prawie 50 zestawów podstawowych opracowanych w celu opisywania funkcjonowania i niepełnosprawności osób dotkniętych danym stanem chorobowym (URK, depresja, SM), w określonych kontekstach opieki zdrowotnej (doraźna, przejściowa, długofalowa).</a:t>
            </a:r>
          </a:p>
          <a:p>
            <a:pPr>
              <a:defRPr/>
            </a:pPr>
            <a:endParaRPr lang="pl-PL" altLang="pl-PL" dirty="0"/>
          </a:p>
        </p:txBody>
      </p:sp>
      <p:sp>
        <p:nvSpPr>
          <p:cNvPr id="43012" name="Symbol zastępczy numeru slajdu 3">
            <a:extLst>
              <a:ext uri="{FF2B5EF4-FFF2-40B4-BE49-F238E27FC236}">
                <a16:creationId xmlns:a16="http://schemas.microsoft.com/office/drawing/2014/main" id="{390B3E58-4DB5-4941-AB40-A57AD44573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48F324E-7CDF-4C4A-8142-991321482988}" type="slidenum">
              <a:rPr lang="de-DE" altLang="pl-PL" sz="1200">
                <a:solidFill>
                  <a:srgbClr val="4D4D4D"/>
                </a:solidFill>
                <a:latin typeface="Verdana" panose="020B0604030504040204" pitchFamily="34" charset="0"/>
              </a:rPr>
              <a:pPr>
                <a:lnSpc>
                  <a:spcPct val="100000"/>
                </a:lnSpc>
                <a:spcBef>
                  <a:spcPct val="0"/>
                </a:spcBef>
                <a:buFontTx/>
                <a:buNone/>
              </a:pPr>
              <a:t>35</a:t>
            </a:fld>
            <a:endParaRPr lang="de-DE" altLang="pl-PL" sz="1200">
              <a:solidFill>
                <a:srgbClr val="4D4D4D"/>
              </a:solidFill>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29D83DB-D9AF-4A86-BFA7-8CBDA647E02A}"/>
              </a:ext>
            </a:extLst>
          </p:cNvPr>
          <p:cNvSpPr>
            <a:spLocks noGrp="1" noChangeArrowheads="1"/>
          </p:cNvSpPr>
          <p:nvPr>
            <p:ph type="title"/>
          </p:nvPr>
        </p:nvSpPr>
        <p:spPr>
          <a:xfrm>
            <a:off x="1809750" y="1223964"/>
            <a:ext cx="8229600" cy="561975"/>
          </a:xfrm>
        </p:spPr>
        <p:txBody>
          <a:bodyPr/>
          <a:lstStyle/>
          <a:p>
            <a:pPr eaLnBrk="1" hangingPunct="1"/>
            <a:r>
              <a:rPr lang="pl-PL" altLang="pl-PL" sz="2400" b="1" dirty="0">
                <a:solidFill>
                  <a:srgbClr val="C00000"/>
                </a:solidFill>
              </a:rPr>
              <a:t>Korzyści płynące z Wykazów Podstawowych Kategorii ICF</a:t>
            </a:r>
            <a:endParaRPr lang="en-GB" altLang="pl-PL" sz="2400" b="1" dirty="0">
              <a:solidFill>
                <a:srgbClr val="C00000"/>
              </a:solidFill>
            </a:endParaRPr>
          </a:p>
        </p:txBody>
      </p:sp>
      <p:sp>
        <p:nvSpPr>
          <p:cNvPr id="740355" name="Rectangle 3">
            <a:extLst>
              <a:ext uri="{FF2B5EF4-FFF2-40B4-BE49-F238E27FC236}">
                <a16:creationId xmlns:a16="http://schemas.microsoft.com/office/drawing/2014/main" id="{4B463FEC-6B7B-4CD5-AC4D-041B741BE3A3}"/>
              </a:ext>
            </a:extLst>
          </p:cNvPr>
          <p:cNvSpPr>
            <a:spLocks noGrp="1" noChangeArrowheads="1"/>
          </p:cNvSpPr>
          <p:nvPr>
            <p:ph idx="1"/>
          </p:nvPr>
        </p:nvSpPr>
        <p:spPr>
          <a:xfrm>
            <a:off x="1809751" y="1916112"/>
            <a:ext cx="8858249" cy="3717923"/>
          </a:xfrm>
        </p:spPr>
        <p:txBody>
          <a:bodyPr rtlCol="0">
            <a:normAutofit/>
          </a:bodyPr>
          <a:lstStyle/>
          <a:p>
            <a:pPr>
              <a:buNone/>
              <a:defRPr/>
            </a:pPr>
            <a:r>
              <a:rPr lang="en-GB" altLang="pl-PL" sz="3600" b="1" dirty="0">
                <a:solidFill>
                  <a:srgbClr val="5F5F5F"/>
                </a:solidFill>
                <a:sym typeface="Wingdings" panose="05000000000000000000" pitchFamily="2" charset="2"/>
              </a:rPr>
              <a:t> </a:t>
            </a:r>
            <a:r>
              <a:rPr lang="pl-PL" altLang="pl-PL" b="1" dirty="0">
                <a:solidFill>
                  <a:srgbClr val="5F5F5F"/>
                </a:solidFill>
                <a:sym typeface="Wingdings" panose="05000000000000000000" pitchFamily="2" charset="2"/>
              </a:rPr>
              <a:t>Klasyfikacja ICF jest dzięki nim praktyczna w codziennym użyciu</a:t>
            </a:r>
            <a:endParaRPr lang="en-GB" altLang="pl-PL" b="1" dirty="0">
              <a:solidFill>
                <a:srgbClr val="5F5F5F"/>
              </a:solidFill>
              <a:sym typeface="Wingdings" panose="05000000000000000000" pitchFamily="2" charset="2"/>
            </a:endParaRPr>
          </a:p>
          <a:p>
            <a:pPr>
              <a:buNone/>
              <a:defRPr/>
            </a:pPr>
            <a:r>
              <a:rPr lang="en-GB" altLang="pl-PL" b="1" dirty="0">
                <a:solidFill>
                  <a:srgbClr val="5F5F5F"/>
                </a:solidFill>
                <a:sym typeface="Wingdings" panose="05000000000000000000" pitchFamily="2" charset="2"/>
              </a:rPr>
              <a:t> </a:t>
            </a:r>
            <a:r>
              <a:rPr lang="pl-PL" altLang="pl-PL" b="1" dirty="0">
                <a:solidFill>
                  <a:srgbClr val="5F5F5F"/>
                </a:solidFill>
              </a:rPr>
              <a:t>Przewodnik do oceny klinicznej</a:t>
            </a:r>
            <a:endParaRPr lang="en-GB" altLang="pl-PL" b="1" dirty="0">
              <a:solidFill>
                <a:srgbClr val="5F5F5F"/>
              </a:solidFill>
            </a:endParaRPr>
          </a:p>
          <a:p>
            <a:pPr lvl="1">
              <a:defRPr/>
            </a:pPr>
            <a:r>
              <a:rPr lang="pl-PL" altLang="pl-PL" sz="2000" dirty="0">
                <a:solidFill>
                  <a:srgbClr val="5F5F5F"/>
                </a:solidFill>
              </a:rPr>
              <a:t>Podstawowy katalog funkcjonowania </a:t>
            </a:r>
            <a:r>
              <a:rPr lang="en-GB" altLang="pl-PL" sz="2000" dirty="0">
                <a:solidFill>
                  <a:srgbClr val="5F5F5F"/>
                </a:solidFill>
                <a:sym typeface="Wingdings" panose="05000000000000000000" pitchFamily="2" charset="2"/>
              </a:rPr>
              <a:t> </a:t>
            </a:r>
            <a:r>
              <a:rPr lang="pl-PL" altLang="pl-PL" sz="2000" dirty="0">
                <a:solidFill>
                  <a:srgbClr val="5F5F5F"/>
                </a:solidFill>
                <a:sym typeface="Wingdings" panose="05000000000000000000" pitchFamily="2" charset="2"/>
              </a:rPr>
              <a:t>wskazuje, co należy ocenić</a:t>
            </a:r>
            <a:endParaRPr lang="en-GB" altLang="pl-PL" sz="2000" dirty="0">
              <a:solidFill>
                <a:srgbClr val="5F5F5F"/>
              </a:solidFill>
            </a:endParaRPr>
          </a:p>
          <a:p>
            <a:pPr lvl="1">
              <a:defRPr/>
            </a:pPr>
            <a:r>
              <a:rPr lang="pl-PL" altLang="pl-PL" sz="2000" dirty="0">
                <a:solidFill>
                  <a:srgbClr val="5F5F5F"/>
                </a:solidFill>
              </a:rPr>
              <a:t>Identyfikuje problemy pacjenta w sposób całościowy</a:t>
            </a:r>
            <a:endParaRPr lang="en-GB" altLang="pl-PL" sz="2000" dirty="0">
              <a:solidFill>
                <a:srgbClr val="5F5F5F"/>
              </a:solidFill>
            </a:endParaRPr>
          </a:p>
          <a:p>
            <a:pPr>
              <a:buNone/>
              <a:defRPr/>
            </a:pPr>
            <a:r>
              <a:rPr lang="en-GB" altLang="pl-PL" b="1" dirty="0">
                <a:solidFill>
                  <a:srgbClr val="5F5F5F"/>
                </a:solidFill>
                <a:sym typeface="Wingdings" panose="05000000000000000000" pitchFamily="2" charset="2"/>
              </a:rPr>
              <a:t> </a:t>
            </a:r>
            <a:r>
              <a:rPr lang="pl-PL" altLang="pl-PL" b="1" dirty="0">
                <a:solidFill>
                  <a:srgbClr val="5F5F5F"/>
                </a:solidFill>
                <a:sym typeface="Wingdings" panose="05000000000000000000" pitchFamily="2" charset="2"/>
              </a:rPr>
              <a:t>Warunek usprawnienia komunikacji</a:t>
            </a:r>
            <a:endParaRPr lang="en-US" altLang="pl-PL" b="1" dirty="0">
              <a:solidFill>
                <a:srgbClr val="5F5F5F"/>
              </a:solidFill>
            </a:endParaRPr>
          </a:p>
          <a:p>
            <a:pPr lvl="1">
              <a:defRPr/>
            </a:pPr>
            <a:r>
              <a:rPr lang="pl-PL" altLang="pl-PL" sz="2000" dirty="0">
                <a:solidFill>
                  <a:srgbClr val="5F5F5F"/>
                </a:solidFill>
              </a:rPr>
              <a:t>Wśród specjalistów</a:t>
            </a:r>
            <a:endParaRPr lang="en-US" altLang="pl-PL" sz="2000" dirty="0">
              <a:solidFill>
                <a:srgbClr val="5F5F5F"/>
              </a:solidFill>
            </a:endParaRPr>
          </a:p>
          <a:p>
            <a:pPr lvl="1">
              <a:defRPr/>
            </a:pPr>
            <a:r>
              <a:rPr lang="pl-PL" altLang="pl-PL" sz="2000" dirty="0">
                <a:solidFill>
                  <a:srgbClr val="5F5F5F"/>
                </a:solidFill>
              </a:rPr>
              <a:t>Pomiędzy placówkami/ miejscami świadczenia opieki</a:t>
            </a:r>
            <a:endParaRPr lang="en-US" altLang="pl-PL" sz="2000" dirty="0">
              <a:solidFill>
                <a:srgbClr val="5F5F5F"/>
              </a:solidFill>
            </a:endParaRPr>
          </a:p>
          <a:p>
            <a:pPr>
              <a:defRPr/>
            </a:pPr>
            <a:endParaRPr lang="en-GB" altLang="pl-PL" sz="2400" b="1" dirty="0">
              <a:solidFill>
                <a:srgbClr val="5F5F5F"/>
              </a:solidFill>
            </a:endParaRPr>
          </a:p>
        </p:txBody>
      </p:sp>
      <p:sp>
        <p:nvSpPr>
          <p:cNvPr id="2" name="Symbol zastępczy numeru slajdu 1">
            <a:extLst>
              <a:ext uri="{FF2B5EF4-FFF2-40B4-BE49-F238E27FC236}">
                <a16:creationId xmlns:a16="http://schemas.microsoft.com/office/drawing/2014/main" id="{252D5D96-0A20-4685-AB62-EA5BF92B4C0C}"/>
              </a:ext>
            </a:extLst>
          </p:cNvPr>
          <p:cNvSpPr>
            <a:spLocks noGrp="1"/>
          </p:cNvSpPr>
          <p:nvPr>
            <p:ph type="sldNum" sz="quarter" idx="12"/>
          </p:nvPr>
        </p:nvSpPr>
        <p:spPr/>
        <p:txBody>
          <a:bodyPr/>
          <a:lstStyle/>
          <a:p>
            <a:pPr>
              <a:defRPr/>
            </a:pPr>
            <a:fld id="{5F112E8F-8C37-4969-8058-87F9A8BC6BEB}" type="slidenum">
              <a:rPr lang="de-DE"/>
              <a:pPr>
                <a:defRPr/>
              </a:pPr>
              <a:t>36</a:t>
            </a:fld>
            <a:endParaRPr lang="de-DE"/>
          </a:p>
        </p:txBody>
      </p:sp>
      <p:sp>
        <p:nvSpPr>
          <p:cNvPr id="18436" name="Rectangle 3">
            <a:extLst>
              <a:ext uri="{FF2B5EF4-FFF2-40B4-BE49-F238E27FC236}">
                <a16:creationId xmlns:a16="http://schemas.microsoft.com/office/drawing/2014/main" id="{36404E76-0A41-4AAF-BCB2-65FAC72BADB8}"/>
              </a:ext>
            </a:extLst>
          </p:cNvPr>
          <p:cNvSpPr txBox="1">
            <a:spLocks noChangeArrowheads="1"/>
          </p:cNvSpPr>
          <p:nvPr/>
        </p:nvSpPr>
        <p:spPr bwMode="auto">
          <a:xfrm>
            <a:off x="1738314" y="285751"/>
            <a:ext cx="8715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4D4D4D"/>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buFontTx/>
              <a:buNone/>
              <a:defRPr/>
            </a:pPr>
            <a:r>
              <a:rPr lang="de-CH" altLang="pl-PL" sz="2800" b="1" dirty="0">
                <a:solidFill>
                  <a:schemeClr val="tx1"/>
                </a:solidFill>
                <a:latin typeface="+mj-lt"/>
              </a:rPr>
              <a:t> </a:t>
            </a:r>
            <a:r>
              <a:rPr lang="pl-PL" altLang="pl-PL" sz="2800" b="1" dirty="0">
                <a:solidFill>
                  <a:schemeClr val="tx1"/>
                </a:solidFill>
                <a:latin typeface="+mj-lt"/>
              </a:rPr>
              <a:t>Wykorzystanie ICF w zarządzaniu rehabilitacją</a:t>
            </a:r>
            <a:endParaRPr lang="de-CH" altLang="pl-PL" sz="2800" b="1" dirty="0">
              <a:solidFill>
                <a:schemeClr val="tx1"/>
              </a:solidFill>
              <a:latin typeface="+mj-lt"/>
            </a:endParaRPr>
          </a:p>
          <a:p>
            <a:pPr algn="ctr" eaLnBrk="1" hangingPunct="1">
              <a:buFontTx/>
              <a:buNone/>
              <a:defRPr/>
            </a:pPr>
            <a:endParaRPr lang="de-CH" altLang="pl-PL"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40355">
                                            <p:txEl>
                                              <p:pRg st="0" end="0"/>
                                            </p:txEl>
                                          </p:spTgt>
                                        </p:tgtEl>
                                        <p:attrNameLst>
                                          <p:attrName>style.visibility</p:attrName>
                                        </p:attrNameLst>
                                      </p:cBhvr>
                                      <p:to>
                                        <p:strVal val="visible"/>
                                      </p:to>
                                    </p:set>
                                    <p:animEffect transition="in" filter="barn(outHorizontal)">
                                      <p:cBhvr>
                                        <p:cTn id="7" dur="500"/>
                                        <p:tgtEl>
                                          <p:spTgt spid="74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40355">
                                            <p:txEl>
                                              <p:pRg st="1" end="1"/>
                                            </p:txEl>
                                          </p:spTgt>
                                        </p:tgtEl>
                                        <p:attrNameLst>
                                          <p:attrName>style.visibility</p:attrName>
                                        </p:attrNameLst>
                                      </p:cBhvr>
                                      <p:to>
                                        <p:strVal val="visible"/>
                                      </p:to>
                                    </p:set>
                                    <p:animEffect transition="in" filter="barn(outHorizontal)">
                                      <p:cBhvr>
                                        <p:cTn id="12" dur="500"/>
                                        <p:tgtEl>
                                          <p:spTgt spid="740355">
                                            <p:txEl>
                                              <p:pRg st="1" end="1"/>
                                            </p:txEl>
                                          </p:spTgt>
                                        </p:tgtEl>
                                      </p:cBhvr>
                                    </p:animEffect>
                                  </p:childTnLst>
                                </p:cTn>
                              </p:par>
                              <p:par>
                                <p:cTn id="13" presetID="16" presetClass="entr" presetSubtype="42" fill="hold" grpId="0" nodeType="withEffect">
                                  <p:stCondLst>
                                    <p:cond delay="0"/>
                                  </p:stCondLst>
                                  <p:childTnLst>
                                    <p:set>
                                      <p:cBhvr>
                                        <p:cTn id="14" dur="1" fill="hold">
                                          <p:stCondLst>
                                            <p:cond delay="0"/>
                                          </p:stCondLst>
                                        </p:cTn>
                                        <p:tgtEl>
                                          <p:spTgt spid="740355">
                                            <p:txEl>
                                              <p:pRg st="2" end="2"/>
                                            </p:txEl>
                                          </p:spTgt>
                                        </p:tgtEl>
                                        <p:attrNameLst>
                                          <p:attrName>style.visibility</p:attrName>
                                        </p:attrNameLst>
                                      </p:cBhvr>
                                      <p:to>
                                        <p:strVal val="visible"/>
                                      </p:to>
                                    </p:set>
                                    <p:animEffect transition="in" filter="barn(outHorizontal)">
                                      <p:cBhvr>
                                        <p:cTn id="15" dur="500"/>
                                        <p:tgtEl>
                                          <p:spTgt spid="740355">
                                            <p:txEl>
                                              <p:pRg st="2" end="2"/>
                                            </p:txEl>
                                          </p:spTgt>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740355">
                                            <p:txEl>
                                              <p:pRg st="3" end="3"/>
                                            </p:txEl>
                                          </p:spTgt>
                                        </p:tgtEl>
                                        <p:attrNameLst>
                                          <p:attrName>style.visibility</p:attrName>
                                        </p:attrNameLst>
                                      </p:cBhvr>
                                      <p:to>
                                        <p:strVal val="visible"/>
                                      </p:to>
                                    </p:set>
                                    <p:animEffect transition="in" filter="barn(outHorizontal)">
                                      <p:cBhvr>
                                        <p:cTn id="18" dur="500"/>
                                        <p:tgtEl>
                                          <p:spTgt spid="74035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740355">
                                            <p:txEl>
                                              <p:pRg st="4" end="4"/>
                                            </p:txEl>
                                          </p:spTgt>
                                        </p:tgtEl>
                                        <p:attrNameLst>
                                          <p:attrName>style.visibility</p:attrName>
                                        </p:attrNameLst>
                                      </p:cBhvr>
                                      <p:to>
                                        <p:strVal val="visible"/>
                                      </p:to>
                                    </p:set>
                                    <p:animEffect transition="in" filter="barn(outHorizontal)">
                                      <p:cBhvr>
                                        <p:cTn id="23" dur="500"/>
                                        <p:tgtEl>
                                          <p:spTgt spid="740355">
                                            <p:txEl>
                                              <p:pRg st="4" end="4"/>
                                            </p:txEl>
                                          </p:spTgt>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740355">
                                            <p:txEl>
                                              <p:pRg st="5" end="5"/>
                                            </p:txEl>
                                          </p:spTgt>
                                        </p:tgtEl>
                                        <p:attrNameLst>
                                          <p:attrName>style.visibility</p:attrName>
                                        </p:attrNameLst>
                                      </p:cBhvr>
                                      <p:to>
                                        <p:strVal val="visible"/>
                                      </p:to>
                                    </p:set>
                                    <p:animEffect transition="in" filter="barn(outHorizontal)">
                                      <p:cBhvr>
                                        <p:cTn id="26" dur="500"/>
                                        <p:tgtEl>
                                          <p:spTgt spid="740355">
                                            <p:txEl>
                                              <p:pRg st="5" end="5"/>
                                            </p:txEl>
                                          </p:spTgt>
                                        </p:tgtEl>
                                      </p:cBhvr>
                                    </p:animEffect>
                                  </p:childTnLst>
                                </p:cTn>
                              </p:par>
                              <p:par>
                                <p:cTn id="27" presetID="16" presetClass="entr" presetSubtype="42" fill="hold" grpId="0" nodeType="withEffect">
                                  <p:stCondLst>
                                    <p:cond delay="0"/>
                                  </p:stCondLst>
                                  <p:childTnLst>
                                    <p:set>
                                      <p:cBhvr>
                                        <p:cTn id="28" dur="1" fill="hold">
                                          <p:stCondLst>
                                            <p:cond delay="0"/>
                                          </p:stCondLst>
                                        </p:cTn>
                                        <p:tgtEl>
                                          <p:spTgt spid="740355">
                                            <p:txEl>
                                              <p:pRg st="6" end="6"/>
                                            </p:txEl>
                                          </p:spTgt>
                                        </p:tgtEl>
                                        <p:attrNameLst>
                                          <p:attrName>style.visibility</p:attrName>
                                        </p:attrNameLst>
                                      </p:cBhvr>
                                      <p:to>
                                        <p:strVal val="visible"/>
                                      </p:to>
                                    </p:set>
                                    <p:animEffect transition="in" filter="barn(outHorizontal)">
                                      <p:cBhvr>
                                        <p:cTn id="29" dur="500"/>
                                        <p:tgtEl>
                                          <p:spTgt spid="74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AE39081-0430-46CE-BE3F-76FF8810C246}"/>
              </a:ext>
            </a:extLst>
          </p:cNvPr>
          <p:cNvSpPr>
            <a:spLocks noGrp="1"/>
          </p:cNvSpPr>
          <p:nvPr>
            <p:ph type="sldNum" sz="quarter" idx="12"/>
          </p:nvPr>
        </p:nvSpPr>
        <p:spPr/>
        <p:txBody>
          <a:bodyPr/>
          <a:lstStyle/>
          <a:p>
            <a:pPr>
              <a:defRPr/>
            </a:pPr>
            <a:fld id="{FAA91214-651C-4572-B681-2EDA27EC9C69}" type="slidenum">
              <a:rPr lang="de-DE"/>
              <a:pPr>
                <a:defRPr/>
              </a:pPr>
              <a:t>37</a:t>
            </a:fld>
            <a:endParaRPr lang="de-DE"/>
          </a:p>
        </p:txBody>
      </p:sp>
      <p:graphicFrame>
        <p:nvGraphicFramePr>
          <p:cNvPr id="56323" name="Object 30">
            <a:extLst>
              <a:ext uri="{FF2B5EF4-FFF2-40B4-BE49-F238E27FC236}">
                <a16:creationId xmlns:a16="http://schemas.microsoft.com/office/drawing/2014/main" id="{6FD887CC-430E-49EF-853B-AAEB895D2969}"/>
              </a:ext>
            </a:extLst>
          </p:cNvPr>
          <p:cNvGraphicFramePr>
            <a:graphicFrameLocks noGrp="1" noChangeAspect="1"/>
          </p:cNvGraphicFramePr>
          <p:nvPr>
            <p:ph idx="4294967295"/>
            <p:extLst>
              <p:ext uri="{D42A27DB-BD31-4B8C-83A1-F6EECF244321}">
                <p14:modId xmlns:p14="http://schemas.microsoft.com/office/powerpoint/2010/main" val="307196273"/>
              </p:ext>
            </p:extLst>
          </p:nvPr>
        </p:nvGraphicFramePr>
        <p:xfrm>
          <a:off x="1471779" y="0"/>
          <a:ext cx="9144000" cy="6426201"/>
        </p:xfrm>
        <a:graphic>
          <a:graphicData uri="http://schemas.openxmlformats.org/presentationml/2006/ole">
            <mc:AlternateContent xmlns:mc="http://schemas.openxmlformats.org/markup-compatibility/2006">
              <mc:Choice xmlns:v="urn:schemas-microsoft-com:vml" Requires="v">
                <p:oleObj spid="_x0000_s2061" name="Dokument" r:id="rId3" imgW="10179736" imgH="6527522" progId="Word.Document.8">
                  <p:embed/>
                </p:oleObj>
              </mc:Choice>
              <mc:Fallback>
                <p:oleObj name="Dokument" r:id="rId3" imgW="10179736" imgH="6527522" progId="Word.Document.8">
                  <p:embed/>
                  <p:pic>
                    <p:nvPicPr>
                      <p:cNvPr id="56323" name="Object 30">
                        <a:extLst>
                          <a:ext uri="{FF2B5EF4-FFF2-40B4-BE49-F238E27FC236}">
                            <a16:creationId xmlns:a16="http://schemas.microsoft.com/office/drawing/2014/main" id="{6FD887CC-430E-49EF-853B-AAEB895D2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663"/>
                      <a:stretch>
                        <a:fillRect/>
                      </a:stretch>
                    </p:blipFill>
                    <p:spPr bwMode="auto">
                      <a:xfrm>
                        <a:off x="1471779" y="0"/>
                        <a:ext cx="9144000" cy="64262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8" name="Rectangle 16">
            <a:extLst>
              <a:ext uri="{FF2B5EF4-FFF2-40B4-BE49-F238E27FC236}">
                <a16:creationId xmlns:a16="http://schemas.microsoft.com/office/drawing/2014/main" id="{6FE4265D-BB47-4A4D-8692-7DC67CB5B6D7}"/>
              </a:ext>
            </a:extLst>
          </p:cNvPr>
          <p:cNvSpPr>
            <a:spLocks noChangeArrowheads="1"/>
          </p:cNvSpPr>
          <p:nvPr/>
        </p:nvSpPr>
        <p:spPr bwMode="auto">
          <a:xfrm>
            <a:off x="7577140" y="1609726"/>
            <a:ext cx="935037" cy="144462"/>
          </a:xfrm>
          <a:prstGeom prst="rect">
            <a:avLst/>
          </a:prstGeom>
          <a:solidFill>
            <a:srgbClr val="003399"/>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CH" altLang="pl-PL" sz="2400">
              <a:solidFill>
                <a:srgbClr val="000000"/>
              </a:solidFill>
              <a:latin typeface="Times New Roman" panose="02020603050405020304" pitchFamily="18" charset="0"/>
            </a:endParaRPr>
          </a:p>
        </p:txBody>
      </p:sp>
      <p:sp>
        <p:nvSpPr>
          <p:cNvPr id="64533" name="Text Box 21">
            <a:extLst>
              <a:ext uri="{FF2B5EF4-FFF2-40B4-BE49-F238E27FC236}">
                <a16:creationId xmlns:a16="http://schemas.microsoft.com/office/drawing/2014/main" id="{19DFC032-5EA4-4435-BD11-7E3AB63B57E6}"/>
              </a:ext>
            </a:extLst>
          </p:cNvPr>
          <p:cNvSpPr txBox="1">
            <a:spLocks noChangeArrowheads="1"/>
          </p:cNvSpPr>
          <p:nvPr/>
        </p:nvSpPr>
        <p:spPr bwMode="auto">
          <a:xfrm>
            <a:off x="1703389" y="5300664"/>
            <a:ext cx="8643937" cy="1063625"/>
          </a:xfrm>
          <a:prstGeom prst="rect">
            <a:avLst/>
          </a:prstGeom>
          <a:solidFill>
            <a:srgbClr val="003399"/>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b="1">
                <a:solidFill>
                  <a:srgbClr val="FFFFFF"/>
                </a:solidFill>
                <a:latin typeface="Arial" panose="020B0604020202020204" pitchFamily="34" charset="0"/>
              </a:rPr>
              <a:t>Wynik</a:t>
            </a:r>
            <a:r>
              <a:rPr lang="de-CH" altLang="pl-PL" sz="1800" b="1">
                <a:solidFill>
                  <a:srgbClr val="FFFFFF"/>
                </a:solidFill>
                <a:latin typeface="Verdana" panose="020B0604030504040204" pitchFamily="34" charset="0"/>
              </a:rPr>
              <a:t>:</a:t>
            </a:r>
          </a:p>
          <a:p>
            <a:pPr eaLnBrk="1" hangingPunct="1">
              <a:lnSpc>
                <a:spcPct val="100000"/>
              </a:lnSpc>
              <a:spcBef>
                <a:spcPct val="50000"/>
              </a:spcBef>
              <a:buFontTx/>
              <a:buNone/>
            </a:pPr>
            <a:r>
              <a:rPr lang="pl-PL" altLang="pl-PL" sz="1800">
                <a:solidFill>
                  <a:srgbClr val="FFFFFF"/>
                </a:solidFill>
                <a:latin typeface="Arial" panose="020B0604020202020204" pitchFamily="34" charset="0"/>
              </a:rPr>
              <a:t>Fizjoterapeuta</a:t>
            </a:r>
            <a:r>
              <a:rPr lang="de-CH" altLang="pl-PL" sz="1800">
                <a:solidFill>
                  <a:srgbClr val="FFFFFF"/>
                </a:solidFill>
                <a:latin typeface="Verdana" panose="020B0604030504040204" pitchFamily="34" charset="0"/>
              </a:rPr>
              <a:t>: Martin </a:t>
            </a:r>
            <a:r>
              <a:rPr lang="pl-PL" altLang="pl-PL" sz="1800">
                <a:solidFill>
                  <a:srgbClr val="FFFFFF"/>
                </a:solidFill>
                <a:latin typeface="Arial" panose="020B0604020202020204" pitchFamily="34" charset="0"/>
              </a:rPr>
              <a:t>odczuwa umiarkowany ból </a:t>
            </a:r>
            <a:r>
              <a:rPr lang="de-CH" altLang="pl-PL" sz="1800">
                <a:solidFill>
                  <a:srgbClr val="FFFFFF"/>
                </a:solidFill>
                <a:latin typeface="Verdana" panose="020B0604030504040204" pitchFamily="34" charset="0"/>
              </a:rPr>
              <a:t>(</a:t>
            </a:r>
            <a:r>
              <a:rPr lang="pl-PL" altLang="pl-PL" sz="1800">
                <a:solidFill>
                  <a:srgbClr val="FFFFFF"/>
                </a:solidFill>
                <a:latin typeface="Arial" panose="020B0604020202020204" pitchFamily="34" charset="0"/>
              </a:rPr>
              <a:t>Skala </a:t>
            </a:r>
            <a:r>
              <a:rPr lang="de-CH" altLang="pl-PL" sz="1800">
                <a:solidFill>
                  <a:srgbClr val="FFFFFF"/>
                </a:solidFill>
                <a:latin typeface="Verdana" panose="020B0604030504040204" pitchFamily="34" charset="0"/>
              </a:rPr>
              <a:t>VAS : 4) </a:t>
            </a:r>
            <a:r>
              <a:rPr lang="pl-PL" altLang="pl-PL" sz="1800">
                <a:solidFill>
                  <a:srgbClr val="FFFFFF"/>
                </a:solidFill>
                <a:latin typeface="Arial" panose="020B0604020202020204" pitchFamily="34" charset="0"/>
              </a:rPr>
              <a:t>pleców</a:t>
            </a:r>
            <a:r>
              <a:rPr lang="de-CH" altLang="pl-PL" sz="1800">
                <a:solidFill>
                  <a:srgbClr val="FFFFFF"/>
                </a:solidFill>
                <a:latin typeface="Verdana" panose="020B0604030504040204" pitchFamily="34" charset="0"/>
              </a:rPr>
              <a:t>, </a:t>
            </a:r>
            <a:r>
              <a:rPr lang="pl-PL" altLang="pl-PL" sz="1800">
                <a:solidFill>
                  <a:srgbClr val="FFFFFF"/>
                </a:solidFill>
                <a:latin typeface="Arial" panose="020B0604020202020204" pitchFamily="34" charset="0"/>
              </a:rPr>
              <a:t>prawdopodobnie związany z ruchami tułowia</a:t>
            </a:r>
            <a:r>
              <a:rPr lang="de-CH" altLang="pl-PL" sz="1800">
                <a:solidFill>
                  <a:srgbClr val="FFFFFF"/>
                </a:solidFill>
                <a:latin typeface="Verdana" panose="020B0604030504040204" pitchFamily="34" charset="0"/>
              </a:rPr>
              <a:t>. </a:t>
            </a:r>
          </a:p>
        </p:txBody>
      </p:sp>
      <p:sp>
        <p:nvSpPr>
          <p:cNvPr id="64534" name="Text Box 22">
            <a:extLst>
              <a:ext uri="{FF2B5EF4-FFF2-40B4-BE49-F238E27FC236}">
                <a16:creationId xmlns:a16="http://schemas.microsoft.com/office/drawing/2014/main" id="{CC018F04-269E-4334-B4BE-41DD88BBAE4C}"/>
              </a:ext>
            </a:extLst>
          </p:cNvPr>
          <p:cNvSpPr txBox="1">
            <a:spLocks noChangeArrowheads="1"/>
          </p:cNvSpPr>
          <p:nvPr/>
        </p:nvSpPr>
        <p:spPr bwMode="auto">
          <a:xfrm>
            <a:off x="5232400" y="5734051"/>
            <a:ext cx="4929188" cy="3667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u="sng">
                <a:solidFill>
                  <a:srgbClr val="000000"/>
                </a:solidFill>
                <a:latin typeface="Arial" panose="020B0604020202020204" pitchFamily="34" charset="0"/>
              </a:rPr>
              <a:t>Umiarkowany ból (Skala VAS: 4 ) w plecach</a:t>
            </a:r>
            <a:endParaRPr lang="de-CH" altLang="pl-PL" sz="1800" u="sng">
              <a:solidFill>
                <a:srgbClr val="000000"/>
              </a:solidFill>
              <a:latin typeface="Verdana" panose="020B0604030504040204" pitchFamily="34" charset="0"/>
            </a:endParaRPr>
          </a:p>
        </p:txBody>
      </p:sp>
      <p:sp>
        <p:nvSpPr>
          <p:cNvPr id="64535" name="Text Box 23">
            <a:extLst>
              <a:ext uri="{FF2B5EF4-FFF2-40B4-BE49-F238E27FC236}">
                <a16:creationId xmlns:a16="http://schemas.microsoft.com/office/drawing/2014/main" id="{95C582E5-4575-4CD4-BC4A-31DD8382DA5E}"/>
              </a:ext>
            </a:extLst>
          </p:cNvPr>
          <p:cNvSpPr txBox="1">
            <a:spLocks noChangeArrowheads="1"/>
          </p:cNvSpPr>
          <p:nvPr/>
        </p:nvSpPr>
        <p:spPr bwMode="auto">
          <a:xfrm>
            <a:off x="1550989" y="1754188"/>
            <a:ext cx="2160587"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400" b="1">
                <a:solidFill>
                  <a:srgbClr val="000000"/>
                </a:solidFill>
                <a:latin typeface="Arial Narrow" panose="020B0606020202030204" pitchFamily="34" charset="0"/>
              </a:rPr>
              <a:t>b280       </a:t>
            </a:r>
            <a:r>
              <a:rPr lang="pl-PL" altLang="pl-PL" sz="1400" b="1">
                <a:solidFill>
                  <a:srgbClr val="000000"/>
                </a:solidFill>
                <a:latin typeface="Arial" panose="020B0604020202020204" pitchFamily="34" charset="0"/>
              </a:rPr>
              <a:t>Odczuwanie bólu</a:t>
            </a:r>
            <a:endParaRPr lang="de-CH" altLang="pl-PL" sz="1400" b="1">
              <a:solidFill>
                <a:srgbClr val="000000"/>
              </a:solidFill>
              <a:latin typeface="Arial" panose="020B0604020202020204" pitchFamily="34" charset="0"/>
            </a:endParaRPr>
          </a:p>
        </p:txBody>
      </p:sp>
      <p:sp>
        <p:nvSpPr>
          <p:cNvPr id="64536" name="AutoShape 24">
            <a:extLst>
              <a:ext uri="{FF2B5EF4-FFF2-40B4-BE49-F238E27FC236}">
                <a16:creationId xmlns:a16="http://schemas.microsoft.com/office/drawing/2014/main" id="{0658806A-0C57-4FE6-95E7-988C9803BD4C}"/>
              </a:ext>
            </a:extLst>
          </p:cNvPr>
          <p:cNvSpPr>
            <a:spLocks noChangeArrowheads="1"/>
          </p:cNvSpPr>
          <p:nvPr/>
        </p:nvSpPr>
        <p:spPr bwMode="auto">
          <a:xfrm>
            <a:off x="5880100" y="3213100"/>
            <a:ext cx="4178300" cy="2160588"/>
          </a:xfrm>
          <a:prstGeom prst="cloudCallout">
            <a:avLst>
              <a:gd name="adj1" fmla="val -43157"/>
              <a:gd name="adj2" fmla="val 62639"/>
            </a:avLst>
          </a:prstGeom>
          <a:solidFill>
            <a:schemeClr val="bg2">
              <a:lumMod val="20000"/>
              <a:lumOff val="80000"/>
            </a:schemeClr>
          </a:solidFill>
          <a:ln w="9525">
            <a:solidFill>
              <a:schemeClr val="tx1"/>
            </a:solidFill>
            <a:round/>
            <a:headEnd/>
            <a:tailEnd/>
          </a:ln>
        </p:spPr>
        <p:txBody>
          <a:bodyPr/>
          <a:lstStyle/>
          <a:p>
            <a:pPr algn="ctr" eaLnBrk="1" hangingPunct="1">
              <a:defRPr/>
            </a:pPr>
            <a:r>
              <a:rPr lang="pl-PL" u="sng">
                <a:solidFill>
                  <a:srgbClr val="5F5F5F"/>
                </a:solidFill>
                <a:latin typeface="Arial" charset="0"/>
                <a:cs typeface="Arial" charset="0"/>
              </a:rPr>
              <a:t>Umiarkowane </a:t>
            </a:r>
            <a:r>
              <a:rPr lang="de-CH">
                <a:solidFill>
                  <a:srgbClr val="5F5F5F"/>
                </a:solidFill>
                <a:latin typeface="Verdana" pitchFamily="34" charset="0"/>
                <a:cs typeface="Arial" charset="0"/>
              </a:rPr>
              <a:t>= </a:t>
            </a:r>
            <a:r>
              <a:rPr lang="pl-PL">
                <a:solidFill>
                  <a:srgbClr val="5F5F5F"/>
                </a:solidFill>
                <a:latin typeface="Arial" charset="0"/>
                <a:cs typeface="Arial" charset="0"/>
              </a:rPr>
              <a:t>Kwalifikator </a:t>
            </a:r>
            <a:r>
              <a:rPr lang="de-CH">
                <a:solidFill>
                  <a:srgbClr val="5F5F5F"/>
                </a:solidFill>
                <a:latin typeface="Verdana" pitchFamily="34" charset="0"/>
                <a:cs typeface="Arial" charset="0"/>
              </a:rPr>
              <a:t>2</a:t>
            </a:r>
          </a:p>
          <a:p>
            <a:pPr algn="ctr" eaLnBrk="1" hangingPunct="1">
              <a:defRPr/>
            </a:pPr>
            <a:r>
              <a:rPr lang="de-CH">
                <a:solidFill>
                  <a:srgbClr val="5F5F5F"/>
                </a:solidFill>
                <a:latin typeface="Verdana" pitchFamily="34" charset="0"/>
                <a:cs typeface="Arial" charset="0"/>
              </a:rPr>
              <a:t>VAS 4/10 = </a:t>
            </a:r>
            <a:r>
              <a:rPr lang="pl-PL">
                <a:solidFill>
                  <a:srgbClr val="5F5F5F"/>
                </a:solidFill>
                <a:latin typeface="Arial" charset="0"/>
                <a:cs typeface="Arial" charset="0"/>
              </a:rPr>
              <a:t>uszkodzenie na poziomie </a:t>
            </a:r>
            <a:r>
              <a:rPr lang="de-CH" u="sng">
                <a:solidFill>
                  <a:srgbClr val="5F5F5F"/>
                </a:solidFill>
                <a:latin typeface="Verdana" pitchFamily="34" charset="0"/>
                <a:cs typeface="Arial" charset="0"/>
              </a:rPr>
              <a:t>40% </a:t>
            </a:r>
            <a:r>
              <a:rPr lang="de-CH">
                <a:solidFill>
                  <a:srgbClr val="5F5F5F"/>
                </a:solidFill>
                <a:latin typeface="Verdana" pitchFamily="34" charset="0"/>
                <a:cs typeface="Arial" charset="0"/>
              </a:rPr>
              <a:t>= </a:t>
            </a:r>
            <a:r>
              <a:rPr lang="pl-PL">
                <a:solidFill>
                  <a:srgbClr val="5F5F5F"/>
                </a:solidFill>
                <a:latin typeface="Arial" charset="0"/>
                <a:cs typeface="Arial" charset="0"/>
              </a:rPr>
              <a:t>Kwalifikator </a:t>
            </a:r>
            <a:r>
              <a:rPr lang="de-CH">
                <a:solidFill>
                  <a:srgbClr val="5F5F5F"/>
                </a:solidFill>
                <a:latin typeface="Verdana" pitchFamily="34" charset="0"/>
                <a:cs typeface="Arial" charset="0"/>
              </a:rPr>
              <a:t>2</a:t>
            </a:r>
          </a:p>
        </p:txBody>
      </p:sp>
      <p:sp>
        <p:nvSpPr>
          <p:cNvPr id="64537" name="AutoShape 25">
            <a:extLst>
              <a:ext uri="{FF2B5EF4-FFF2-40B4-BE49-F238E27FC236}">
                <a16:creationId xmlns:a16="http://schemas.microsoft.com/office/drawing/2014/main" id="{6B6336A3-684B-4A0E-8472-E76F6D6CD6A8}"/>
              </a:ext>
            </a:extLst>
          </p:cNvPr>
          <p:cNvSpPr>
            <a:spLocks noChangeArrowheads="1"/>
          </p:cNvSpPr>
          <p:nvPr/>
        </p:nvSpPr>
        <p:spPr bwMode="auto">
          <a:xfrm>
            <a:off x="3071814" y="115889"/>
            <a:ext cx="3673475"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marL="457200" indent="-457200">
              <a:buFontTx/>
              <a:buAutoNum type="arabicPeriod"/>
              <a:defRPr/>
            </a:pPr>
            <a:r>
              <a:rPr lang="pl-PL" b="1">
                <a:solidFill>
                  <a:srgbClr val="5F5F5F"/>
                </a:solidFill>
                <a:latin typeface="Arial" charset="0"/>
                <a:cs typeface="Arial" charset="0"/>
              </a:rPr>
              <a:t>Przeprowadź </a:t>
            </a:r>
            <a:r>
              <a:rPr lang="pl-PL">
                <a:solidFill>
                  <a:srgbClr val="5F5F5F"/>
                </a:solidFill>
                <a:latin typeface="Arial" charset="0"/>
                <a:cs typeface="Arial" charset="0"/>
              </a:rPr>
              <a:t>test kliniczny</a:t>
            </a:r>
            <a:r>
              <a:rPr lang="de-CH">
                <a:solidFill>
                  <a:srgbClr val="5F5F5F"/>
                </a:solidFill>
                <a:latin typeface="Verdana" pitchFamily="34" charset="0"/>
                <a:cs typeface="Arial" charset="0"/>
              </a:rPr>
              <a:t>,</a:t>
            </a:r>
          </a:p>
          <a:p>
            <a:pPr marL="457200" indent="-457200">
              <a:defRPr/>
            </a:pPr>
            <a:r>
              <a:rPr lang="pl-PL">
                <a:solidFill>
                  <a:srgbClr val="5F5F5F"/>
                </a:solidFill>
                <a:latin typeface="Arial" charset="0"/>
                <a:cs typeface="Arial" charset="0"/>
              </a:rPr>
              <a:t>Badanie, obserwację lub wywiad</a:t>
            </a:r>
            <a:endParaRPr lang="de-CH">
              <a:solidFill>
                <a:srgbClr val="5F5F5F"/>
              </a:solidFill>
              <a:latin typeface="Verdana" pitchFamily="34" charset="0"/>
              <a:cs typeface="Arial" charset="0"/>
            </a:endParaRPr>
          </a:p>
        </p:txBody>
      </p:sp>
      <p:sp>
        <p:nvSpPr>
          <p:cNvPr id="64538" name="AutoShape 26">
            <a:extLst>
              <a:ext uri="{FF2B5EF4-FFF2-40B4-BE49-F238E27FC236}">
                <a16:creationId xmlns:a16="http://schemas.microsoft.com/office/drawing/2014/main" id="{956DBD78-3A04-42AA-998D-C0CA9BEC8D72}"/>
              </a:ext>
            </a:extLst>
          </p:cNvPr>
          <p:cNvSpPr>
            <a:spLocks noChangeArrowheads="1"/>
          </p:cNvSpPr>
          <p:nvPr/>
        </p:nvSpPr>
        <p:spPr bwMode="auto">
          <a:xfrm>
            <a:off x="1919288" y="2133600"/>
            <a:ext cx="3746500" cy="9350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eaLnBrk="1" hangingPunct="1">
              <a:defRPr/>
            </a:pPr>
            <a:r>
              <a:rPr lang="de-CH">
                <a:solidFill>
                  <a:srgbClr val="5F5F5F"/>
                </a:solidFill>
                <a:latin typeface="Verdana" pitchFamily="34" charset="0"/>
                <a:cs typeface="Arial" charset="0"/>
              </a:rPr>
              <a:t>2. </a:t>
            </a:r>
            <a:r>
              <a:rPr lang="de-CH" b="1">
                <a:solidFill>
                  <a:srgbClr val="5F5F5F"/>
                </a:solidFill>
                <a:latin typeface="Verdana" pitchFamily="34" charset="0"/>
                <a:cs typeface="Arial" charset="0"/>
              </a:rPr>
              <a:t>→</a:t>
            </a:r>
            <a:r>
              <a:rPr lang="de-CH">
                <a:solidFill>
                  <a:srgbClr val="5F5F5F"/>
                </a:solidFill>
                <a:latin typeface="Verdana" pitchFamily="34" charset="0"/>
                <a:cs typeface="Arial" charset="0"/>
              </a:rPr>
              <a:t> </a:t>
            </a:r>
            <a:r>
              <a:rPr lang="pl-PL" b="1">
                <a:solidFill>
                  <a:srgbClr val="5F5F5F"/>
                </a:solidFill>
                <a:latin typeface="Arial" charset="0"/>
                <a:cs typeface="Arial" charset="0"/>
              </a:rPr>
              <a:t>Oceń </a:t>
            </a:r>
            <a:r>
              <a:rPr lang="pl-PL">
                <a:solidFill>
                  <a:srgbClr val="5F5F5F"/>
                </a:solidFill>
                <a:latin typeface="Arial" charset="0"/>
                <a:cs typeface="Arial" charset="0"/>
              </a:rPr>
              <a:t>wyniki za pomocą </a:t>
            </a:r>
          </a:p>
          <a:p>
            <a:pPr eaLnBrk="1" hangingPunct="1">
              <a:defRPr/>
            </a:pPr>
            <a:r>
              <a:rPr lang="pl-PL">
                <a:solidFill>
                  <a:srgbClr val="5F5F5F"/>
                </a:solidFill>
                <a:latin typeface="Arial" charset="0"/>
                <a:cs typeface="Arial" charset="0"/>
              </a:rPr>
              <a:t>Kwalifikatorów ICF</a:t>
            </a:r>
            <a:endParaRPr lang="de-CH">
              <a:solidFill>
                <a:srgbClr val="5F5F5F"/>
              </a:solidFill>
              <a:latin typeface="Verdana" pitchFamily="34" charset="0"/>
              <a:cs typeface="Arial" charset="0"/>
            </a:endParaRPr>
          </a:p>
        </p:txBody>
      </p:sp>
      <p:sp>
        <p:nvSpPr>
          <p:cNvPr id="64540" name="AutoShape 28">
            <a:extLst>
              <a:ext uri="{FF2B5EF4-FFF2-40B4-BE49-F238E27FC236}">
                <a16:creationId xmlns:a16="http://schemas.microsoft.com/office/drawing/2014/main" id="{A4159368-BDD3-4468-B551-721A309217E0}"/>
              </a:ext>
            </a:extLst>
          </p:cNvPr>
          <p:cNvSpPr>
            <a:spLocks noChangeArrowheads="1"/>
          </p:cNvSpPr>
          <p:nvPr/>
        </p:nvSpPr>
        <p:spPr bwMode="auto">
          <a:xfrm>
            <a:off x="1919289" y="3644900"/>
            <a:ext cx="3602037" cy="13668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eaLnBrk="1" hangingPunct="1">
              <a:defRPr/>
            </a:pPr>
            <a:r>
              <a:rPr lang="de-CH">
                <a:solidFill>
                  <a:srgbClr val="5F5F5F"/>
                </a:solidFill>
                <a:latin typeface="Verdana" pitchFamily="34" charset="0"/>
                <a:cs typeface="Arial" charset="0"/>
              </a:rPr>
              <a:t>3. </a:t>
            </a:r>
            <a:r>
              <a:rPr lang="de-CH" b="1">
                <a:solidFill>
                  <a:srgbClr val="5F5F5F"/>
                </a:solidFill>
                <a:latin typeface="Verdana" pitchFamily="34" charset="0"/>
                <a:cs typeface="Arial" charset="0"/>
              </a:rPr>
              <a:t>→ </a:t>
            </a:r>
            <a:r>
              <a:rPr lang="pl-PL" b="1">
                <a:solidFill>
                  <a:srgbClr val="5F5F5F"/>
                </a:solidFill>
                <a:latin typeface="Arial" charset="0"/>
                <a:cs typeface="Arial" charset="0"/>
              </a:rPr>
              <a:t>Wprowadź </a:t>
            </a:r>
            <a:r>
              <a:rPr lang="pl-PL">
                <a:solidFill>
                  <a:srgbClr val="5F5F5F"/>
                </a:solidFill>
                <a:latin typeface="Arial" charset="0"/>
                <a:cs typeface="Arial" charset="0"/>
              </a:rPr>
              <a:t>wyniki do Profilu</a:t>
            </a:r>
          </a:p>
          <a:p>
            <a:pPr eaLnBrk="1" hangingPunct="1">
              <a:defRPr/>
            </a:pPr>
            <a:r>
              <a:rPr lang="pl-PL">
                <a:solidFill>
                  <a:srgbClr val="5F5F5F"/>
                </a:solidFill>
                <a:latin typeface="Arial" charset="0"/>
                <a:cs typeface="Arial" charset="0"/>
              </a:rPr>
              <a:t>Kategorialnego ICF</a:t>
            </a:r>
            <a:endParaRPr lang="de-CH">
              <a:solidFill>
                <a:srgbClr val="5F5F5F"/>
              </a:solidFill>
              <a:latin typeface="Verdana"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35"/>
                                        </p:tgtEl>
                                        <p:attrNameLst>
                                          <p:attrName>style.visibility</p:attrName>
                                        </p:attrNameLst>
                                      </p:cBhvr>
                                      <p:to>
                                        <p:strVal val="visible"/>
                                      </p:to>
                                    </p:set>
                                    <p:animEffect transition="in" filter="wipe(left)">
                                      <p:cBhvr>
                                        <p:cTn id="7" dur="1000"/>
                                        <p:tgtEl>
                                          <p:spTgt spid="64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37"/>
                                        </p:tgtEl>
                                        <p:attrNameLst>
                                          <p:attrName>style.visibility</p:attrName>
                                        </p:attrNameLst>
                                      </p:cBhvr>
                                      <p:to>
                                        <p:strVal val="visible"/>
                                      </p:to>
                                    </p:set>
                                    <p:animEffect transition="in" filter="wipe(up)">
                                      <p:cBhvr>
                                        <p:cTn id="12" dur="1000"/>
                                        <p:tgtEl>
                                          <p:spTgt spid="645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33"/>
                                        </p:tgtEl>
                                        <p:attrNameLst>
                                          <p:attrName>style.visibility</p:attrName>
                                        </p:attrNameLst>
                                      </p:cBhvr>
                                      <p:to>
                                        <p:strVal val="visible"/>
                                      </p:to>
                                    </p:set>
                                    <p:animEffect transition="in" filter="fade">
                                      <p:cBhvr>
                                        <p:cTn id="17" dur="1000"/>
                                        <p:tgtEl>
                                          <p:spTgt spid="645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538"/>
                                        </p:tgtEl>
                                        <p:attrNameLst>
                                          <p:attrName>style.visibility</p:attrName>
                                        </p:attrNameLst>
                                      </p:cBhvr>
                                      <p:to>
                                        <p:strVal val="visible"/>
                                      </p:to>
                                    </p:set>
                                    <p:animEffect transition="in" filter="wipe(up)">
                                      <p:cBhvr>
                                        <p:cTn id="22" dur="1000"/>
                                        <p:tgtEl>
                                          <p:spTgt spid="645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534"/>
                                        </p:tgtEl>
                                        <p:attrNameLst>
                                          <p:attrName>style.visibility</p:attrName>
                                        </p:attrNameLst>
                                      </p:cBhvr>
                                      <p:to>
                                        <p:strVal val="visible"/>
                                      </p:to>
                                    </p:set>
                                    <p:animEffect transition="in" filter="wipe(left)">
                                      <p:cBhvr>
                                        <p:cTn id="27" dur="1000"/>
                                        <p:tgtEl>
                                          <p:spTgt spid="645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536"/>
                                        </p:tgtEl>
                                        <p:attrNameLst>
                                          <p:attrName>style.visibility</p:attrName>
                                        </p:attrNameLst>
                                      </p:cBhvr>
                                      <p:to>
                                        <p:strVal val="visible"/>
                                      </p:to>
                                    </p:set>
                                    <p:animEffect transition="in" filter="wipe(left)">
                                      <p:cBhvr>
                                        <p:cTn id="32" dur="1000"/>
                                        <p:tgtEl>
                                          <p:spTgt spid="645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4540"/>
                                        </p:tgtEl>
                                        <p:attrNameLst>
                                          <p:attrName>style.visibility</p:attrName>
                                        </p:attrNameLst>
                                      </p:cBhvr>
                                      <p:to>
                                        <p:strVal val="visible"/>
                                      </p:to>
                                    </p:set>
                                    <p:animEffect transition="in" filter="wipe(up)">
                                      <p:cBhvr>
                                        <p:cTn id="37" dur="1000"/>
                                        <p:tgtEl>
                                          <p:spTgt spid="645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4528"/>
                                        </p:tgtEl>
                                        <p:attrNameLst>
                                          <p:attrName>style.visibility</p:attrName>
                                        </p:attrNameLst>
                                      </p:cBhvr>
                                      <p:to>
                                        <p:strVal val="visible"/>
                                      </p:to>
                                    </p:set>
                                    <p:animEffect transition="in" filter="wipe(left)">
                                      <p:cBhvr>
                                        <p:cTn id="42" dur="1000"/>
                                        <p:tgtEl>
                                          <p:spTgt spid="645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1000"/>
                                        <p:tgtEl>
                                          <p:spTgt spid="64536"/>
                                        </p:tgtEl>
                                      </p:cBhvr>
                                    </p:animEffect>
                                    <p:set>
                                      <p:cBhvr>
                                        <p:cTn id="47" dur="1" fill="hold">
                                          <p:stCondLst>
                                            <p:cond delay="999"/>
                                          </p:stCondLst>
                                        </p:cTn>
                                        <p:tgtEl>
                                          <p:spTgt spid="64536"/>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64537"/>
                                        </p:tgtEl>
                                      </p:cBhvr>
                                    </p:animEffect>
                                    <p:set>
                                      <p:cBhvr>
                                        <p:cTn id="50" dur="1" fill="hold">
                                          <p:stCondLst>
                                            <p:cond delay="999"/>
                                          </p:stCondLst>
                                        </p:cTn>
                                        <p:tgtEl>
                                          <p:spTgt spid="6453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1000"/>
                                        <p:tgtEl>
                                          <p:spTgt spid="64540"/>
                                        </p:tgtEl>
                                      </p:cBhvr>
                                    </p:animEffect>
                                    <p:set>
                                      <p:cBhvr>
                                        <p:cTn id="53" dur="1" fill="hold">
                                          <p:stCondLst>
                                            <p:cond delay="999"/>
                                          </p:stCondLst>
                                        </p:cTn>
                                        <p:tgtEl>
                                          <p:spTgt spid="6454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000"/>
                                        <p:tgtEl>
                                          <p:spTgt spid="64538"/>
                                        </p:tgtEl>
                                      </p:cBhvr>
                                    </p:animEffect>
                                    <p:set>
                                      <p:cBhvr>
                                        <p:cTn id="56" dur="1" fill="hold">
                                          <p:stCondLst>
                                            <p:cond delay="999"/>
                                          </p:stCondLst>
                                        </p:cTn>
                                        <p:tgtEl>
                                          <p:spTgt spid="64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0" animBg="1"/>
      <p:bldP spid="64533" grpId="0" animBg="1"/>
      <p:bldP spid="64534" grpId="0" animBg="1"/>
      <p:bldP spid="64535" grpId="0" animBg="1"/>
      <p:bldP spid="64536" grpId="0" animBg="1"/>
      <p:bldP spid="64536" grpId="1" animBg="1"/>
      <p:bldP spid="64537" grpId="0" animBg="1"/>
      <p:bldP spid="64537" grpId="1" animBg="1"/>
      <p:bldP spid="64538" grpId="0" animBg="1"/>
      <p:bldP spid="64538" grpId="1" animBg="1"/>
      <p:bldP spid="64540" grpId="0" animBg="1"/>
      <p:bldP spid="6454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0F3B43A-DDFD-4458-9BDA-E4C3A8FE0EF6}"/>
              </a:ext>
            </a:extLst>
          </p:cNvPr>
          <p:cNvSpPr>
            <a:spLocks noGrp="1"/>
          </p:cNvSpPr>
          <p:nvPr>
            <p:ph type="sldNum" sz="quarter" idx="12"/>
          </p:nvPr>
        </p:nvSpPr>
        <p:spPr/>
        <p:txBody>
          <a:bodyPr/>
          <a:lstStyle/>
          <a:p>
            <a:pPr>
              <a:defRPr/>
            </a:pPr>
            <a:fld id="{976D4820-B798-4AE9-9CED-4BD4A9314E4D}" type="slidenum">
              <a:rPr lang="de-DE"/>
              <a:pPr>
                <a:defRPr/>
              </a:pPr>
              <a:t>38</a:t>
            </a:fld>
            <a:endParaRPr lang="de-DE"/>
          </a:p>
        </p:txBody>
      </p:sp>
      <p:graphicFrame>
        <p:nvGraphicFramePr>
          <p:cNvPr id="57347" name="Object 17">
            <a:extLst>
              <a:ext uri="{FF2B5EF4-FFF2-40B4-BE49-F238E27FC236}">
                <a16:creationId xmlns:a16="http://schemas.microsoft.com/office/drawing/2014/main" id="{2F131C7C-0428-44EE-8F45-30200ABB5336}"/>
              </a:ext>
            </a:extLst>
          </p:cNvPr>
          <p:cNvGraphicFramePr>
            <a:graphicFrameLocks noGrp="1" noChangeAspect="1"/>
          </p:cNvGraphicFramePr>
          <p:nvPr>
            <p:ph idx="4294967295"/>
          </p:nvPr>
        </p:nvGraphicFramePr>
        <p:xfrm>
          <a:off x="1524000" y="266700"/>
          <a:ext cx="8947150" cy="5740400"/>
        </p:xfrm>
        <a:graphic>
          <a:graphicData uri="http://schemas.openxmlformats.org/presentationml/2006/ole">
            <mc:AlternateContent xmlns:mc="http://schemas.openxmlformats.org/markup-compatibility/2006">
              <mc:Choice xmlns:v="urn:schemas-microsoft-com:vml" Requires="v">
                <p:oleObj spid="_x0000_s3084" name="Dokument" r:id="rId3" imgW="10179376" imgH="6530763" progId="Word.Document.8">
                  <p:embed/>
                </p:oleObj>
              </mc:Choice>
              <mc:Fallback>
                <p:oleObj name="Dokument" r:id="rId3" imgW="10179376" imgH="6530763" progId="Word.Document.8">
                  <p:embed/>
                  <p:pic>
                    <p:nvPicPr>
                      <p:cNvPr id="57347" name="Object 17">
                        <a:extLst>
                          <a:ext uri="{FF2B5EF4-FFF2-40B4-BE49-F238E27FC236}">
                            <a16:creationId xmlns:a16="http://schemas.microsoft.com/office/drawing/2014/main" id="{2F131C7C-0428-44EE-8F45-30200ABB5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663"/>
                      <a:stretch>
                        <a:fillRect/>
                      </a:stretch>
                    </p:blipFill>
                    <p:spPr bwMode="auto">
                      <a:xfrm>
                        <a:off x="1524000" y="266700"/>
                        <a:ext cx="8947150" cy="574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8" name="Rectangle 4">
            <a:extLst>
              <a:ext uri="{FF2B5EF4-FFF2-40B4-BE49-F238E27FC236}">
                <a16:creationId xmlns:a16="http://schemas.microsoft.com/office/drawing/2014/main" id="{C0D9021C-398D-4766-BCEC-CF9B23FC9947}"/>
              </a:ext>
            </a:extLst>
          </p:cNvPr>
          <p:cNvSpPr>
            <a:spLocks noChangeArrowheads="1"/>
          </p:cNvSpPr>
          <p:nvPr/>
        </p:nvSpPr>
        <p:spPr bwMode="auto">
          <a:xfrm>
            <a:off x="7498557" y="1801357"/>
            <a:ext cx="865187" cy="112713"/>
          </a:xfrm>
          <a:prstGeom prst="rect">
            <a:avLst/>
          </a:prstGeom>
          <a:solidFill>
            <a:srgbClr val="003399"/>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CH" altLang="pl-PL" sz="2400">
              <a:solidFill>
                <a:srgbClr val="000000"/>
              </a:solidFill>
              <a:latin typeface="Times New Roman" panose="02020603050405020304" pitchFamily="18" charset="0"/>
            </a:endParaRPr>
          </a:p>
        </p:txBody>
      </p:sp>
      <p:sp>
        <p:nvSpPr>
          <p:cNvPr id="86022" name="Rectangle 6">
            <a:extLst>
              <a:ext uri="{FF2B5EF4-FFF2-40B4-BE49-F238E27FC236}">
                <a16:creationId xmlns:a16="http://schemas.microsoft.com/office/drawing/2014/main" id="{EB5496A7-FEF6-4BDD-9AB5-CEC7016C090C}"/>
              </a:ext>
            </a:extLst>
          </p:cNvPr>
          <p:cNvSpPr>
            <a:spLocks noChangeArrowheads="1"/>
          </p:cNvSpPr>
          <p:nvPr/>
        </p:nvSpPr>
        <p:spPr bwMode="auto">
          <a:xfrm>
            <a:off x="7498557" y="2432275"/>
            <a:ext cx="1655762" cy="144462"/>
          </a:xfrm>
          <a:prstGeom prst="rect">
            <a:avLst/>
          </a:prstGeom>
          <a:solidFill>
            <a:srgbClr val="003399"/>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CH" altLang="pl-PL" sz="2400">
              <a:solidFill>
                <a:srgbClr val="000000"/>
              </a:solidFill>
              <a:latin typeface="Times New Roman" panose="02020603050405020304" pitchFamily="18" charset="0"/>
            </a:endParaRPr>
          </a:p>
        </p:txBody>
      </p:sp>
      <p:sp>
        <p:nvSpPr>
          <p:cNvPr id="86024" name="Text Box 8">
            <a:extLst>
              <a:ext uri="{FF2B5EF4-FFF2-40B4-BE49-F238E27FC236}">
                <a16:creationId xmlns:a16="http://schemas.microsoft.com/office/drawing/2014/main" id="{C10AE12E-5433-445B-95A0-7120BF527565}"/>
              </a:ext>
            </a:extLst>
          </p:cNvPr>
          <p:cNvSpPr txBox="1">
            <a:spLocks noChangeArrowheads="1"/>
          </p:cNvSpPr>
          <p:nvPr/>
        </p:nvSpPr>
        <p:spPr bwMode="auto">
          <a:xfrm>
            <a:off x="1703388" y="5300664"/>
            <a:ext cx="8640762" cy="1476375"/>
          </a:xfrm>
          <a:prstGeom prst="rect">
            <a:avLst/>
          </a:prstGeom>
          <a:solidFill>
            <a:srgbClr val="003399"/>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b="1">
                <a:solidFill>
                  <a:srgbClr val="FFFFFF"/>
                </a:solidFill>
                <a:latin typeface="Arial" panose="020B0604020202020204" pitchFamily="34" charset="0"/>
              </a:rPr>
              <a:t>Wynik</a:t>
            </a:r>
            <a:r>
              <a:rPr lang="de-CH" altLang="pl-PL" sz="1800" b="1">
                <a:solidFill>
                  <a:srgbClr val="FFFFFF"/>
                </a:solidFill>
                <a:latin typeface="Verdana" panose="020B0604030504040204" pitchFamily="34" charset="0"/>
              </a:rPr>
              <a:t>:</a:t>
            </a:r>
          </a:p>
          <a:p>
            <a:pPr eaLnBrk="1" hangingPunct="1">
              <a:lnSpc>
                <a:spcPct val="100000"/>
              </a:lnSpc>
              <a:spcBef>
                <a:spcPct val="50000"/>
              </a:spcBef>
              <a:buFontTx/>
              <a:buNone/>
            </a:pPr>
            <a:r>
              <a:rPr lang="pl-PL" altLang="pl-PL" sz="1800">
                <a:solidFill>
                  <a:srgbClr val="FFFFFF"/>
                </a:solidFill>
                <a:latin typeface="Arial" panose="020B0604020202020204" pitchFamily="34" charset="0"/>
              </a:rPr>
              <a:t>Pielęgniarka</a:t>
            </a:r>
            <a:r>
              <a:rPr lang="de-CH" altLang="pl-PL" sz="1800">
                <a:solidFill>
                  <a:srgbClr val="FFFFFF"/>
                </a:solidFill>
                <a:latin typeface="Verdana" panose="020B0604030504040204" pitchFamily="34" charset="0"/>
              </a:rPr>
              <a:t>: </a:t>
            </a:r>
            <a:r>
              <a:rPr lang="pl-PL" altLang="pl-PL" sz="1800">
                <a:solidFill>
                  <a:srgbClr val="FFFFFF"/>
                </a:solidFill>
                <a:latin typeface="Arial" panose="020B0604020202020204" pitchFamily="34" charset="0"/>
              </a:rPr>
              <a:t>U Martina występuje całkowite ograniczenie funkcji wydalania moczu</a:t>
            </a:r>
            <a:r>
              <a:rPr lang="de-CH" altLang="pl-PL" sz="1800">
                <a:solidFill>
                  <a:srgbClr val="FFFFFF"/>
                </a:solidFill>
                <a:latin typeface="Verdana" panose="020B0604030504040204" pitchFamily="34" charset="0"/>
              </a:rPr>
              <a:t>.       </a:t>
            </a:r>
          </a:p>
          <a:p>
            <a:pPr eaLnBrk="1" hangingPunct="1">
              <a:lnSpc>
                <a:spcPct val="100000"/>
              </a:lnSpc>
              <a:spcBef>
                <a:spcPct val="50000"/>
              </a:spcBef>
              <a:buFontTx/>
              <a:buNone/>
            </a:pPr>
            <a:r>
              <a:rPr lang="pl-PL" altLang="pl-PL" sz="1800">
                <a:solidFill>
                  <a:srgbClr val="FFFFFF"/>
                </a:solidFill>
                <a:latin typeface="Arial" panose="020B0604020202020204" pitchFamily="34" charset="0"/>
              </a:rPr>
              <a:t>Martin w ogóle nie trzyma moczu</a:t>
            </a:r>
            <a:r>
              <a:rPr lang="de-CH" altLang="pl-PL" sz="1800">
                <a:solidFill>
                  <a:srgbClr val="FFFFFF"/>
                </a:solidFill>
                <a:latin typeface="Verdana" panose="020B0604030504040204" pitchFamily="34" charset="0"/>
              </a:rPr>
              <a:t>. </a:t>
            </a:r>
          </a:p>
        </p:txBody>
      </p:sp>
      <p:sp>
        <p:nvSpPr>
          <p:cNvPr id="86025" name="Text Box 9">
            <a:extLst>
              <a:ext uri="{FF2B5EF4-FFF2-40B4-BE49-F238E27FC236}">
                <a16:creationId xmlns:a16="http://schemas.microsoft.com/office/drawing/2014/main" id="{14B11805-7295-4112-934E-AAEC9AE8D1A0}"/>
              </a:ext>
            </a:extLst>
          </p:cNvPr>
          <p:cNvSpPr txBox="1">
            <a:spLocks noChangeArrowheads="1"/>
          </p:cNvSpPr>
          <p:nvPr/>
        </p:nvSpPr>
        <p:spPr bwMode="auto">
          <a:xfrm>
            <a:off x="2495551" y="6092826"/>
            <a:ext cx="3000375" cy="3667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u="sng">
                <a:solidFill>
                  <a:srgbClr val="000000"/>
                </a:solidFill>
                <a:latin typeface="Arial" panose="020B0604020202020204" pitchFamily="34" charset="0"/>
              </a:rPr>
              <a:t>w ogóle nie trzyma moczu.</a:t>
            </a:r>
            <a:endParaRPr lang="de-CH" altLang="pl-PL" sz="1800" u="sng">
              <a:solidFill>
                <a:srgbClr val="000000"/>
              </a:solidFill>
              <a:latin typeface="Verdana" panose="020B0604030504040204" pitchFamily="34" charset="0"/>
            </a:endParaRPr>
          </a:p>
        </p:txBody>
      </p:sp>
      <p:sp>
        <p:nvSpPr>
          <p:cNvPr id="86026" name="Text Box 10">
            <a:extLst>
              <a:ext uri="{FF2B5EF4-FFF2-40B4-BE49-F238E27FC236}">
                <a16:creationId xmlns:a16="http://schemas.microsoft.com/office/drawing/2014/main" id="{2E88DFC5-026B-4F3E-AA0A-6C67F63106E4}"/>
              </a:ext>
            </a:extLst>
          </p:cNvPr>
          <p:cNvSpPr txBox="1">
            <a:spLocks noChangeArrowheads="1"/>
          </p:cNvSpPr>
          <p:nvPr/>
        </p:nvSpPr>
        <p:spPr bwMode="auto">
          <a:xfrm>
            <a:off x="1558925" y="2338389"/>
            <a:ext cx="2160588" cy="5386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400" b="1">
                <a:solidFill>
                  <a:srgbClr val="000000"/>
                </a:solidFill>
                <a:latin typeface="Arial Narrow" panose="020B0606020202030204" pitchFamily="34" charset="0"/>
              </a:rPr>
              <a:t>b620     </a:t>
            </a:r>
            <a:r>
              <a:rPr lang="pl-PL" altLang="pl-PL" sz="1400" b="1">
                <a:solidFill>
                  <a:srgbClr val="000000"/>
                </a:solidFill>
                <a:latin typeface="Arial" panose="020B0604020202020204" pitchFamily="34" charset="0"/>
              </a:rPr>
              <a:t>Funkcje </a:t>
            </a:r>
          </a:p>
          <a:p>
            <a:pPr eaLnBrk="1" hangingPunct="1">
              <a:lnSpc>
                <a:spcPct val="100000"/>
              </a:lnSpc>
              <a:spcBef>
                <a:spcPct val="50000"/>
              </a:spcBef>
              <a:buFontTx/>
              <a:buNone/>
            </a:pPr>
            <a:r>
              <a:rPr lang="pl-PL" altLang="pl-PL" sz="1400" b="1">
                <a:solidFill>
                  <a:srgbClr val="000000"/>
                </a:solidFill>
                <a:latin typeface="Arial" panose="020B0604020202020204" pitchFamily="34" charset="0"/>
              </a:rPr>
              <a:t>wydalania moczu </a:t>
            </a:r>
            <a:endParaRPr lang="de-CH" altLang="pl-PL" sz="1400" b="1">
              <a:solidFill>
                <a:srgbClr val="000000"/>
              </a:solidFill>
              <a:latin typeface="Arial Narrow" panose="020B0606020202030204" pitchFamily="34" charset="0"/>
            </a:endParaRPr>
          </a:p>
        </p:txBody>
      </p:sp>
      <p:sp>
        <p:nvSpPr>
          <p:cNvPr id="86027" name="AutoShape 11">
            <a:extLst>
              <a:ext uri="{FF2B5EF4-FFF2-40B4-BE49-F238E27FC236}">
                <a16:creationId xmlns:a16="http://schemas.microsoft.com/office/drawing/2014/main" id="{FC90C73B-16ED-44AB-99A0-1F4371CB9481}"/>
              </a:ext>
            </a:extLst>
          </p:cNvPr>
          <p:cNvSpPr>
            <a:spLocks noChangeArrowheads="1"/>
          </p:cNvSpPr>
          <p:nvPr/>
        </p:nvSpPr>
        <p:spPr bwMode="auto">
          <a:xfrm>
            <a:off x="6600825" y="3716339"/>
            <a:ext cx="3240088" cy="1728787"/>
          </a:xfrm>
          <a:prstGeom prst="cloudCallout">
            <a:avLst>
              <a:gd name="adj1" fmla="val -51667"/>
              <a:gd name="adj2" fmla="val 61847"/>
            </a:avLst>
          </a:prstGeom>
          <a:solidFill>
            <a:srgbClr val="E6E6E6"/>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1800" u="sng">
                <a:solidFill>
                  <a:srgbClr val="5F5F5F"/>
                </a:solidFill>
                <a:latin typeface="Arial" panose="020B0604020202020204" pitchFamily="34" charset="0"/>
              </a:rPr>
              <a:t>Całkowite </a:t>
            </a:r>
            <a:r>
              <a:rPr lang="pl-PL" altLang="pl-PL" sz="1800">
                <a:solidFill>
                  <a:srgbClr val="5F5F5F"/>
                </a:solidFill>
                <a:latin typeface="Arial" panose="020B0604020202020204" pitchFamily="34" charset="0"/>
              </a:rPr>
              <a:t>uszkodzenie </a:t>
            </a:r>
            <a:r>
              <a:rPr lang="de-CH" altLang="pl-PL" sz="1800">
                <a:solidFill>
                  <a:srgbClr val="5F5F5F"/>
                </a:solidFill>
                <a:latin typeface="Verdana" panose="020B0604030504040204" pitchFamily="34" charset="0"/>
              </a:rPr>
              <a:t>= </a:t>
            </a:r>
            <a:r>
              <a:rPr lang="pl-PL" altLang="pl-PL" sz="1800">
                <a:solidFill>
                  <a:srgbClr val="5F5F5F"/>
                </a:solidFill>
                <a:latin typeface="Arial" panose="020B0604020202020204" pitchFamily="34" charset="0"/>
              </a:rPr>
              <a:t>kwalifikator </a:t>
            </a:r>
            <a:r>
              <a:rPr lang="de-CH" altLang="pl-PL" sz="1800">
                <a:solidFill>
                  <a:srgbClr val="5F5F5F"/>
                </a:solidFill>
                <a:latin typeface="Verdana" panose="020B0604030504040204" pitchFamily="34" charset="0"/>
              </a:rPr>
              <a:t>4 </a:t>
            </a:r>
          </a:p>
        </p:txBody>
      </p:sp>
      <p:sp>
        <p:nvSpPr>
          <p:cNvPr id="86031" name="Text Box 15">
            <a:extLst>
              <a:ext uri="{FF2B5EF4-FFF2-40B4-BE49-F238E27FC236}">
                <a16:creationId xmlns:a16="http://schemas.microsoft.com/office/drawing/2014/main" id="{8A144339-9776-4DA8-8CDF-6C999BCEFD68}"/>
              </a:ext>
            </a:extLst>
          </p:cNvPr>
          <p:cNvSpPr txBox="1">
            <a:spLocks noChangeArrowheads="1"/>
          </p:cNvSpPr>
          <p:nvPr/>
        </p:nvSpPr>
        <p:spPr bwMode="auto">
          <a:xfrm>
            <a:off x="5303838" y="5734051"/>
            <a:ext cx="5021262" cy="3667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u="sng">
                <a:solidFill>
                  <a:srgbClr val="000000"/>
                </a:solidFill>
                <a:latin typeface="Arial" panose="020B0604020202020204" pitchFamily="34" charset="0"/>
              </a:rPr>
              <a:t>całkowite ograniczenie funkcji wydalania moczu</a:t>
            </a:r>
            <a:endParaRPr lang="de-CH" altLang="pl-PL" sz="1800" u="sng">
              <a:solidFill>
                <a:srgbClr val="000000"/>
              </a:solidFill>
              <a:latin typeface="Verdana" panose="020B0604030504040204" pitchFamily="34" charset="0"/>
            </a:endParaRPr>
          </a:p>
        </p:txBody>
      </p:sp>
      <p:sp>
        <p:nvSpPr>
          <p:cNvPr id="86035" name="AutoShape 19">
            <a:extLst>
              <a:ext uri="{FF2B5EF4-FFF2-40B4-BE49-F238E27FC236}">
                <a16:creationId xmlns:a16="http://schemas.microsoft.com/office/drawing/2014/main" id="{C0D8EEFA-4781-49FD-A584-7BD83F061120}"/>
              </a:ext>
            </a:extLst>
          </p:cNvPr>
          <p:cNvSpPr>
            <a:spLocks noChangeArrowheads="1"/>
          </p:cNvSpPr>
          <p:nvPr/>
        </p:nvSpPr>
        <p:spPr bwMode="auto">
          <a:xfrm>
            <a:off x="3071814" y="115889"/>
            <a:ext cx="3671887"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marL="457200" indent="-457200">
              <a:buFontTx/>
              <a:buAutoNum type="arabicPeriod"/>
              <a:defRPr/>
            </a:pPr>
            <a:r>
              <a:rPr lang="pl-PL" b="1">
                <a:solidFill>
                  <a:srgbClr val="5F5F5F"/>
                </a:solidFill>
                <a:latin typeface="Arial" charset="0"/>
                <a:cs typeface="Arial" charset="0"/>
              </a:rPr>
              <a:t>Przeprowadź </a:t>
            </a:r>
            <a:r>
              <a:rPr lang="pl-PL">
                <a:solidFill>
                  <a:srgbClr val="5F5F5F"/>
                </a:solidFill>
                <a:latin typeface="Arial" charset="0"/>
                <a:cs typeface="Arial" charset="0"/>
              </a:rPr>
              <a:t>test kliniczny, </a:t>
            </a:r>
          </a:p>
          <a:p>
            <a:pPr marL="457200" indent="-457200">
              <a:defRPr/>
            </a:pPr>
            <a:r>
              <a:rPr lang="pl-PL">
                <a:solidFill>
                  <a:srgbClr val="5F5F5F"/>
                </a:solidFill>
                <a:latin typeface="Arial" charset="0"/>
                <a:cs typeface="Arial" charset="0"/>
              </a:rPr>
              <a:t>       badanie, obserwację </a:t>
            </a:r>
          </a:p>
          <a:p>
            <a:pPr marL="457200" indent="-457200">
              <a:defRPr/>
            </a:pPr>
            <a:r>
              <a:rPr lang="pl-PL">
                <a:solidFill>
                  <a:srgbClr val="5F5F5F"/>
                </a:solidFill>
                <a:latin typeface="Arial" charset="0"/>
                <a:cs typeface="Arial" charset="0"/>
              </a:rPr>
              <a:t>       lub wywiad</a:t>
            </a:r>
            <a:endParaRPr lang="de-CH">
              <a:solidFill>
                <a:srgbClr val="5F5F5F"/>
              </a:solidFill>
              <a:latin typeface="Verdana" pitchFamily="34" charset="0"/>
              <a:cs typeface="Arial" charset="0"/>
            </a:endParaRPr>
          </a:p>
        </p:txBody>
      </p:sp>
      <p:sp>
        <p:nvSpPr>
          <p:cNvPr id="86036" name="AutoShape 20">
            <a:extLst>
              <a:ext uri="{FF2B5EF4-FFF2-40B4-BE49-F238E27FC236}">
                <a16:creationId xmlns:a16="http://schemas.microsoft.com/office/drawing/2014/main" id="{6ED60C00-2037-41B1-B653-4E5655D79FF6}"/>
              </a:ext>
            </a:extLst>
          </p:cNvPr>
          <p:cNvSpPr>
            <a:spLocks noChangeArrowheads="1"/>
          </p:cNvSpPr>
          <p:nvPr/>
        </p:nvSpPr>
        <p:spPr bwMode="auto">
          <a:xfrm>
            <a:off x="3503613" y="2636839"/>
            <a:ext cx="3744912" cy="9350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eaLnBrk="1" hangingPunct="1">
              <a:defRPr/>
            </a:pPr>
            <a:r>
              <a:rPr lang="de-CH">
                <a:solidFill>
                  <a:srgbClr val="5F5F5F"/>
                </a:solidFill>
                <a:latin typeface="Verdana" pitchFamily="34" charset="0"/>
                <a:cs typeface="Arial" charset="0"/>
              </a:rPr>
              <a:t>2. </a:t>
            </a:r>
            <a:r>
              <a:rPr lang="de-CH" b="1">
                <a:solidFill>
                  <a:srgbClr val="5F5F5F"/>
                </a:solidFill>
                <a:latin typeface="Verdana" pitchFamily="34" charset="0"/>
                <a:cs typeface="Arial" charset="0"/>
              </a:rPr>
              <a:t>→</a:t>
            </a:r>
            <a:r>
              <a:rPr lang="de-CH">
                <a:solidFill>
                  <a:srgbClr val="5F5F5F"/>
                </a:solidFill>
                <a:latin typeface="Verdana" pitchFamily="34" charset="0"/>
                <a:cs typeface="Arial" charset="0"/>
              </a:rPr>
              <a:t> </a:t>
            </a:r>
            <a:r>
              <a:rPr lang="pl-PL" b="1">
                <a:solidFill>
                  <a:srgbClr val="5F5F5F"/>
                </a:solidFill>
                <a:latin typeface="Arial" charset="0"/>
                <a:cs typeface="Arial" charset="0"/>
              </a:rPr>
              <a:t>Oceń </a:t>
            </a:r>
            <a:r>
              <a:rPr lang="pl-PL">
                <a:solidFill>
                  <a:srgbClr val="5F5F5F"/>
                </a:solidFill>
                <a:latin typeface="Arial" charset="0"/>
                <a:cs typeface="Arial" charset="0"/>
              </a:rPr>
              <a:t>wynik za pomocą</a:t>
            </a:r>
          </a:p>
          <a:p>
            <a:pPr eaLnBrk="1" hangingPunct="1">
              <a:defRPr/>
            </a:pPr>
            <a:r>
              <a:rPr lang="pl-PL">
                <a:solidFill>
                  <a:srgbClr val="5F5F5F"/>
                </a:solidFill>
                <a:latin typeface="Arial" charset="0"/>
                <a:cs typeface="Arial" charset="0"/>
              </a:rPr>
              <a:t>kwalifikatorów ICF</a:t>
            </a:r>
            <a:endParaRPr lang="de-CH">
              <a:solidFill>
                <a:srgbClr val="5F5F5F"/>
              </a:solidFill>
              <a:latin typeface="Verdana" pitchFamily="34" charset="0"/>
              <a:cs typeface="Arial" charset="0"/>
            </a:endParaRPr>
          </a:p>
        </p:txBody>
      </p:sp>
      <p:sp>
        <p:nvSpPr>
          <p:cNvPr id="86037" name="AutoShape 21">
            <a:extLst>
              <a:ext uri="{FF2B5EF4-FFF2-40B4-BE49-F238E27FC236}">
                <a16:creationId xmlns:a16="http://schemas.microsoft.com/office/drawing/2014/main" id="{B88C3B54-83FC-4477-9467-4503E383978E}"/>
              </a:ext>
            </a:extLst>
          </p:cNvPr>
          <p:cNvSpPr>
            <a:spLocks noChangeArrowheads="1"/>
          </p:cNvSpPr>
          <p:nvPr/>
        </p:nvSpPr>
        <p:spPr bwMode="auto">
          <a:xfrm>
            <a:off x="1919288" y="3644900"/>
            <a:ext cx="3600450" cy="13668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eaLnBrk="1" hangingPunct="1">
              <a:defRPr/>
            </a:pPr>
            <a:r>
              <a:rPr lang="de-CH">
                <a:solidFill>
                  <a:srgbClr val="5F5F5F"/>
                </a:solidFill>
                <a:latin typeface="Verdana" pitchFamily="34" charset="0"/>
                <a:cs typeface="Arial" charset="0"/>
              </a:rPr>
              <a:t>3. </a:t>
            </a:r>
            <a:r>
              <a:rPr lang="de-CH" b="1">
                <a:solidFill>
                  <a:srgbClr val="5F5F5F"/>
                </a:solidFill>
                <a:latin typeface="Verdana" pitchFamily="34" charset="0"/>
                <a:cs typeface="Arial" charset="0"/>
              </a:rPr>
              <a:t>→ </a:t>
            </a:r>
            <a:r>
              <a:rPr lang="pl-PL" b="1">
                <a:solidFill>
                  <a:srgbClr val="5F5F5F"/>
                </a:solidFill>
                <a:latin typeface="Arial" charset="0"/>
                <a:cs typeface="Arial" charset="0"/>
              </a:rPr>
              <a:t>Wprowadź </a:t>
            </a:r>
            <a:r>
              <a:rPr lang="pl-PL">
                <a:solidFill>
                  <a:srgbClr val="5F5F5F"/>
                </a:solidFill>
                <a:latin typeface="Arial" charset="0"/>
                <a:cs typeface="Arial" charset="0"/>
              </a:rPr>
              <a:t>wyniki do Profilu</a:t>
            </a:r>
          </a:p>
          <a:p>
            <a:pPr eaLnBrk="1" hangingPunct="1">
              <a:defRPr/>
            </a:pPr>
            <a:r>
              <a:rPr lang="pl-PL">
                <a:solidFill>
                  <a:srgbClr val="5F5F5F"/>
                </a:solidFill>
                <a:latin typeface="Arial" charset="0"/>
                <a:cs typeface="Arial" charset="0"/>
              </a:rPr>
              <a:t>Kategorialnego ICF</a:t>
            </a:r>
            <a:endParaRPr lang="de-CH">
              <a:solidFill>
                <a:srgbClr val="5F5F5F"/>
              </a:solidFill>
              <a:latin typeface="Verdana" pitchFamily="34" charset="0"/>
              <a:cs typeface="Arial" charset="0"/>
            </a:endParaRPr>
          </a:p>
        </p:txBody>
      </p:sp>
      <p:sp>
        <p:nvSpPr>
          <p:cNvPr id="57358" name="Text Box 22">
            <a:extLst>
              <a:ext uri="{FF2B5EF4-FFF2-40B4-BE49-F238E27FC236}">
                <a16:creationId xmlns:a16="http://schemas.microsoft.com/office/drawing/2014/main" id="{DDA75943-EE20-4DEE-AF07-D64FBFCCA588}"/>
              </a:ext>
            </a:extLst>
          </p:cNvPr>
          <p:cNvSpPr txBox="1">
            <a:spLocks noChangeArrowheads="1"/>
          </p:cNvSpPr>
          <p:nvPr/>
        </p:nvSpPr>
        <p:spPr bwMode="auto">
          <a:xfrm>
            <a:off x="1550989" y="1754188"/>
            <a:ext cx="2160587"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400" b="1">
                <a:solidFill>
                  <a:srgbClr val="000000"/>
                </a:solidFill>
                <a:latin typeface="Arial Narrow" panose="020B0606020202030204" pitchFamily="34" charset="0"/>
              </a:rPr>
              <a:t>b280       </a:t>
            </a:r>
            <a:r>
              <a:rPr lang="pl-PL" altLang="pl-PL" sz="1400" b="1">
                <a:solidFill>
                  <a:srgbClr val="000000"/>
                </a:solidFill>
                <a:latin typeface="Arial" panose="020B0604020202020204" pitchFamily="34" charset="0"/>
              </a:rPr>
              <a:t>Odczuwanie bólu</a:t>
            </a:r>
            <a:endParaRPr lang="de-CH" altLang="pl-PL" sz="1400" b="1">
              <a:solidFill>
                <a:srgbClr val="00000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wipe(left)">
                                      <p:cBhvr>
                                        <p:cTn id="7" dur="1000"/>
                                        <p:tgtEl>
                                          <p:spTgt spid="86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6035"/>
                                        </p:tgtEl>
                                        <p:attrNameLst>
                                          <p:attrName>style.visibility</p:attrName>
                                        </p:attrNameLst>
                                      </p:cBhvr>
                                      <p:to>
                                        <p:strVal val="visible"/>
                                      </p:to>
                                    </p:set>
                                    <p:animEffect transition="in" filter="wipe(up)">
                                      <p:cBhvr>
                                        <p:cTn id="12" dur="1000"/>
                                        <p:tgtEl>
                                          <p:spTgt spid="86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4"/>
                                        </p:tgtEl>
                                        <p:attrNameLst>
                                          <p:attrName>style.visibility</p:attrName>
                                        </p:attrNameLst>
                                      </p:cBhvr>
                                      <p:to>
                                        <p:strVal val="visible"/>
                                      </p:to>
                                    </p:set>
                                    <p:animEffect transition="in" filter="fade">
                                      <p:cBhvr>
                                        <p:cTn id="17" dur="1000"/>
                                        <p:tgtEl>
                                          <p:spTgt spid="860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6036"/>
                                        </p:tgtEl>
                                        <p:attrNameLst>
                                          <p:attrName>style.visibility</p:attrName>
                                        </p:attrNameLst>
                                      </p:cBhvr>
                                      <p:to>
                                        <p:strVal val="visible"/>
                                      </p:to>
                                    </p:set>
                                    <p:animEffect transition="in" filter="wipe(up)">
                                      <p:cBhvr>
                                        <p:cTn id="22" dur="1000"/>
                                        <p:tgtEl>
                                          <p:spTgt spid="860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31"/>
                                        </p:tgtEl>
                                        <p:attrNameLst>
                                          <p:attrName>style.visibility</p:attrName>
                                        </p:attrNameLst>
                                      </p:cBhvr>
                                      <p:to>
                                        <p:strVal val="visible"/>
                                      </p:to>
                                    </p:set>
                                    <p:animEffect transition="in" filter="wipe(left)">
                                      <p:cBhvr>
                                        <p:cTn id="27" dur="1000"/>
                                        <p:tgtEl>
                                          <p:spTgt spid="8603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6025"/>
                                        </p:tgtEl>
                                        <p:attrNameLst>
                                          <p:attrName>style.visibility</p:attrName>
                                        </p:attrNameLst>
                                      </p:cBhvr>
                                      <p:to>
                                        <p:strVal val="visible"/>
                                      </p:to>
                                    </p:set>
                                    <p:animEffect transition="in" filter="wipe(left)">
                                      <p:cBhvr>
                                        <p:cTn id="30" dur="1000"/>
                                        <p:tgtEl>
                                          <p:spTgt spid="860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6027">
                                            <p:bg/>
                                          </p:spTgt>
                                        </p:tgtEl>
                                        <p:attrNameLst>
                                          <p:attrName>style.visibility</p:attrName>
                                        </p:attrNameLst>
                                      </p:cBhvr>
                                      <p:to>
                                        <p:strVal val="visible"/>
                                      </p:to>
                                    </p:set>
                                    <p:animEffect transition="in" filter="wipe(down)">
                                      <p:cBhvr>
                                        <p:cTn id="35" dur="1000"/>
                                        <p:tgtEl>
                                          <p:spTgt spid="86027">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6027">
                                            <p:txEl>
                                              <p:pRg st="0" end="0"/>
                                            </p:txEl>
                                          </p:spTgt>
                                        </p:tgtEl>
                                        <p:attrNameLst>
                                          <p:attrName>style.visibility</p:attrName>
                                        </p:attrNameLst>
                                      </p:cBhvr>
                                      <p:to>
                                        <p:strVal val="visible"/>
                                      </p:to>
                                    </p:set>
                                    <p:animEffect transition="in" filter="wipe(down)">
                                      <p:cBhvr>
                                        <p:cTn id="38" dur="1000"/>
                                        <p:tgtEl>
                                          <p:spTgt spid="86027">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6037"/>
                                        </p:tgtEl>
                                        <p:attrNameLst>
                                          <p:attrName>style.visibility</p:attrName>
                                        </p:attrNameLst>
                                      </p:cBhvr>
                                      <p:to>
                                        <p:strVal val="visible"/>
                                      </p:to>
                                    </p:set>
                                    <p:animEffect transition="in" filter="wipe(up)">
                                      <p:cBhvr>
                                        <p:cTn id="43" dur="1000"/>
                                        <p:tgtEl>
                                          <p:spTgt spid="86037"/>
                                        </p:tgtEl>
                                      </p:cBhvr>
                                    </p:animEffec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86022"/>
                                        </p:tgtEl>
                                        <p:attrNameLst>
                                          <p:attrName>style.visibility</p:attrName>
                                        </p:attrNameLst>
                                      </p:cBhvr>
                                      <p:to>
                                        <p:strVal val="visible"/>
                                      </p:to>
                                    </p:set>
                                    <p:animEffect transition="in" filter="wipe(left)">
                                      <p:cBhvr>
                                        <p:cTn id="47" dur="1000"/>
                                        <p:tgtEl>
                                          <p:spTgt spid="860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1" nodeType="clickEffect">
                                  <p:stCondLst>
                                    <p:cond delay="0"/>
                                  </p:stCondLst>
                                  <p:childTnLst>
                                    <p:animEffect transition="out" filter="fade">
                                      <p:cBhvr>
                                        <p:cTn id="51" dur="1000"/>
                                        <p:tgtEl>
                                          <p:spTgt spid="86027">
                                            <p:txEl>
                                              <p:pRg st="0" end="0"/>
                                            </p:txEl>
                                          </p:spTgt>
                                        </p:tgtEl>
                                      </p:cBhvr>
                                    </p:animEffect>
                                    <p:set>
                                      <p:cBhvr>
                                        <p:cTn id="52" dur="1" fill="hold">
                                          <p:stCondLst>
                                            <p:cond delay="999"/>
                                          </p:stCondLst>
                                        </p:cTn>
                                        <p:tgtEl>
                                          <p:spTgt spid="86027">
                                            <p:txEl>
                                              <p:pRg st="0" end="0"/>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86027">
                                            <p:bg/>
                                          </p:spTgt>
                                        </p:tgtEl>
                                      </p:cBhvr>
                                    </p:animEffect>
                                    <p:set>
                                      <p:cBhvr>
                                        <p:cTn id="55" dur="1" fill="hold">
                                          <p:stCondLst>
                                            <p:cond delay="999"/>
                                          </p:stCondLst>
                                        </p:cTn>
                                        <p:tgtEl>
                                          <p:spTgt spid="86027">
                                            <p:bg/>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86035"/>
                                        </p:tgtEl>
                                      </p:cBhvr>
                                    </p:animEffect>
                                    <p:set>
                                      <p:cBhvr>
                                        <p:cTn id="58" dur="1" fill="hold">
                                          <p:stCondLst>
                                            <p:cond delay="999"/>
                                          </p:stCondLst>
                                        </p:cTn>
                                        <p:tgtEl>
                                          <p:spTgt spid="8603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86036"/>
                                        </p:tgtEl>
                                      </p:cBhvr>
                                    </p:animEffect>
                                    <p:set>
                                      <p:cBhvr>
                                        <p:cTn id="61" dur="1" fill="hold">
                                          <p:stCondLst>
                                            <p:cond delay="999"/>
                                          </p:stCondLst>
                                        </p:cTn>
                                        <p:tgtEl>
                                          <p:spTgt spid="860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86037"/>
                                        </p:tgtEl>
                                      </p:cBhvr>
                                    </p:animEffect>
                                    <p:set>
                                      <p:cBhvr>
                                        <p:cTn id="64" dur="1" fill="hold">
                                          <p:stCondLst>
                                            <p:cond delay="999"/>
                                          </p:stCondLst>
                                        </p:cTn>
                                        <p:tgtEl>
                                          <p:spTgt spid="86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P spid="86024" grpId="0" animBg="1"/>
      <p:bldP spid="86025" grpId="0" animBg="1"/>
      <p:bldP spid="86026" grpId="0" animBg="1"/>
      <p:bldP spid="86027" grpId="0" build="allAtOnce" animBg="1"/>
      <p:bldP spid="86027" grpId="1" build="allAtOnce" animBg="1"/>
      <p:bldP spid="86031" grpId="0" animBg="1"/>
      <p:bldP spid="86035" grpId="0" animBg="1"/>
      <p:bldP spid="86035" grpId="1" animBg="1"/>
      <p:bldP spid="86036" grpId="0" animBg="1"/>
      <p:bldP spid="86036" grpId="1" animBg="1"/>
      <p:bldP spid="86037" grpId="0" animBg="1"/>
      <p:bldP spid="8603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7BE5BDD-4CB0-4A1A-B6A8-9B019A4571D6}"/>
              </a:ext>
            </a:extLst>
          </p:cNvPr>
          <p:cNvSpPr>
            <a:spLocks noGrp="1"/>
          </p:cNvSpPr>
          <p:nvPr>
            <p:ph type="sldNum" sz="quarter" idx="12"/>
          </p:nvPr>
        </p:nvSpPr>
        <p:spPr/>
        <p:txBody>
          <a:bodyPr/>
          <a:lstStyle/>
          <a:p>
            <a:pPr>
              <a:defRPr/>
            </a:pPr>
            <a:fld id="{FF436CEB-99AD-45AD-A600-F36EA9E273E3}" type="slidenum">
              <a:rPr lang="de-DE"/>
              <a:pPr>
                <a:defRPr/>
              </a:pPr>
              <a:t>39</a:t>
            </a:fld>
            <a:endParaRPr lang="de-DE"/>
          </a:p>
        </p:txBody>
      </p:sp>
      <p:graphicFrame>
        <p:nvGraphicFramePr>
          <p:cNvPr id="58371" name="Object 18">
            <a:extLst>
              <a:ext uri="{FF2B5EF4-FFF2-40B4-BE49-F238E27FC236}">
                <a16:creationId xmlns:a16="http://schemas.microsoft.com/office/drawing/2014/main" id="{8063385F-F1EB-4E77-ACE4-4CA0AD61A9B2}"/>
              </a:ext>
            </a:extLst>
          </p:cNvPr>
          <p:cNvGraphicFramePr>
            <a:graphicFrameLocks noGrp="1" noChangeAspect="1"/>
          </p:cNvGraphicFramePr>
          <p:nvPr>
            <p:ph idx="4294967295"/>
          </p:nvPr>
        </p:nvGraphicFramePr>
        <p:xfrm>
          <a:off x="1524000" y="676275"/>
          <a:ext cx="9144000" cy="6432550"/>
        </p:xfrm>
        <a:graphic>
          <a:graphicData uri="http://schemas.openxmlformats.org/presentationml/2006/ole">
            <mc:AlternateContent xmlns:mc="http://schemas.openxmlformats.org/markup-compatibility/2006">
              <mc:Choice xmlns:v="urn:schemas-microsoft-com:vml" Requires="v">
                <p:oleObj spid="_x0000_s4108" name="Dokument" r:id="rId3" imgW="10221144" imgH="6529323" progId="Word.Document.8">
                  <p:embed/>
                </p:oleObj>
              </mc:Choice>
              <mc:Fallback>
                <p:oleObj name="Dokument" r:id="rId3" imgW="10221144" imgH="6529323" progId="Word.Document.8">
                  <p:embed/>
                  <p:pic>
                    <p:nvPicPr>
                      <p:cNvPr id="58371" name="Object 18">
                        <a:extLst>
                          <a:ext uri="{FF2B5EF4-FFF2-40B4-BE49-F238E27FC236}">
                            <a16:creationId xmlns:a16="http://schemas.microsoft.com/office/drawing/2014/main" id="{8063385F-F1EB-4E77-ACE4-4CA0AD61A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663"/>
                      <a:stretch>
                        <a:fillRect/>
                      </a:stretch>
                    </p:blipFill>
                    <p:spPr bwMode="auto">
                      <a:xfrm>
                        <a:off x="1524000" y="676275"/>
                        <a:ext cx="9144000" cy="6432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Rectangle 4">
            <a:extLst>
              <a:ext uri="{FF2B5EF4-FFF2-40B4-BE49-F238E27FC236}">
                <a16:creationId xmlns:a16="http://schemas.microsoft.com/office/drawing/2014/main" id="{FB28D1B0-4140-4720-BFB7-91FAD0D4BF53}"/>
              </a:ext>
            </a:extLst>
          </p:cNvPr>
          <p:cNvSpPr>
            <a:spLocks noChangeArrowheads="1"/>
          </p:cNvSpPr>
          <p:nvPr/>
        </p:nvSpPr>
        <p:spPr bwMode="auto">
          <a:xfrm>
            <a:off x="7553327" y="2162174"/>
            <a:ext cx="954087" cy="131763"/>
          </a:xfrm>
          <a:prstGeom prst="rect">
            <a:avLst/>
          </a:prstGeom>
          <a:solidFill>
            <a:srgbClr val="003399"/>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CH" altLang="pl-PL" sz="2400">
              <a:solidFill>
                <a:srgbClr val="000000"/>
              </a:solidFill>
              <a:latin typeface="Times New Roman" panose="02020603050405020304" pitchFamily="18" charset="0"/>
            </a:endParaRPr>
          </a:p>
        </p:txBody>
      </p:sp>
      <p:sp>
        <p:nvSpPr>
          <p:cNvPr id="58373" name="Rectangle 6">
            <a:extLst>
              <a:ext uri="{FF2B5EF4-FFF2-40B4-BE49-F238E27FC236}">
                <a16:creationId xmlns:a16="http://schemas.microsoft.com/office/drawing/2014/main" id="{E2914F14-0A2B-4BA8-B352-E53873539CF5}"/>
              </a:ext>
            </a:extLst>
          </p:cNvPr>
          <p:cNvSpPr>
            <a:spLocks noChangeArrowheads="1"/>
          </p:cNvSpPr>
          <p:nvPr/>
        </p:nvSpPr>
        <p:spPr bwMode="auto">
          <a:xfrm>
            <a:off x="7570789" y="2495552"/>
            <a:ext cx="1873250" cy="215900"/>
          </a:xfrm>
          <a:prstGeom prst="rect">
            <a:avLst/>
          </a:prstGeom>
          <a:solidFill>
            <a:srgbClr val="003399"/>
          </a:soli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CH" altLang="pl-PL" sz="2400">
              <a:solidFill>
                <a:srgbClr val="000000"/>
              </a:solidFill>
              <a:latin typeface="Times New Roman" panose="02020603050405020304" pitchFamily="18" charset="0"/>
            </a:endParaRPr>
          </a:p>
        </p:txBody>
      </p:sp>
      <p:sp>
        <p:nvSpPr>
          <p:cNvPr id="87048" name="Text Box 8">
            <a:extLst>
              <a:ext uri="{FF2B5EF4-FFF2-40B4-BE49-F238E27FC236}">
                <a16:creationId xmlns:a16="http://schemas.microsoft.com/office/drawing/2014/main" id="{EADE4846-EDF8-4527-8E4A-CA00FE8D69C4}"/>
              </a:ext>
            </a:extLst>
          </p:cNvPr>
          <p:cNvSpPr txBox="1">
            <a:spLocks noChangeArrowheads="1"/>
          </p:cNvSpPr>
          <p:nvPr/>
        </p:nvSpPr>
        <p:spPr bwMode="auto">
          <a:xfrm>
            <a:off x="1703388" y="5500688"/>
            <a:ext cx="8640762" cy="1338262"/>
          </a:xfrm>
          <a:prstGeom prst="rect">
            <a:avLst/>
          </a:prstGeom>
          <a:solidFill>
            <a:srgbClr val="003399"/>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b="1">
                <a:solidFill>
                  <a:srgbClr val="FFFFFF"/>
                </a:solidFill>
                <a:latin typeface="Arial" panose="020B0604020202020204" pitchFamily="34" charset="0"/>
              </a:rPr>
              <a:t>Wynik</a:t>
            </a:r>
            <a:r>
              <a:rPr lang="de-CH" altLang="pl-PL" sz="1800" b="1">
                <a:solidFill>
                  <a:srgbClr val="FFFFFF"/>
                </a:solidFill>
                <a:latin typeface="Verdana" panose="020B0604030504040204" pitchFamily="34" charset="0"/>
              </a:rPr>
              <a:t>:</a:t>
            </a:r>
          </a:p>
          <a:p>
            <a:pPr eaLnBrk="1" hangingPunct="1">
              <a:lnSpc>
                <a:spcPct val="100000"/>
              </a:lnSpc>
              <a:spcBef>
                <a:spcPct val="50000"/>
              </a:spcBef>
              <a:buFontTx/>
              <a:buNone/>
            </a:pPr>
            <a:r>
              <a:rPr lang="pl-PL" altLang="pl-PL" sz="1800">
                <a:solidFill>
                  <a:srgbClr val="FFFFFF"/>
                </a:solidFill>
                <a:latin typeface="Arial" panose="020B0604020202020204" pitchFamily="34" charset="0"/>
              </a:rPr>
              <a:t>Terapeuta Zajęciowy: U Martina występuje umiarkowane ograniczenie funkcji przemieszczania się z wózka na łóżko i odwrotnie. Czasami potrzebna jest mu częściowa pomoc lub przynajmniej nadzór </a:t>
            </a:r>
            <a:r>
              <a:rPr lang="de-CH" altLang="pl-PL" sz="1800">
                <a:solidFill>
                  <a:srgbClr val="FFFFFF"/>
                </a:solidFill>
                <a:latin typeface="Verdana" panose="020B0604030504040204" pitchFamily="34" charset="0"/>
              </a:rPr>
              <a:t>(</a:t>
            </a:r>
            <a:r>
              <a:rPr lang="pl-PL" altLang="pl-PL" sz="1800">
                <a:solidFill>
                  <a:srgbClr val="FFFFFF"/>
                </a:solidFill>
                <a:latin typeface="Arial" panose="020B0604020202020204" pitchFamily="34" charset="0"/>
              </a:rPr>
              <a:t>skala </a:t>
            </a:r>
            <a:r>
              <a:rPr lang="de-CH" altLang="pl-PL" sz="1800">
                <a:solidFill>
                  <a:srgbClr val="FFFFFF"/>
                </a:solidFill>
                <a:latin typeface="Verdana" panose="020B0604030504040204" pitchFamily="34" charset="0"/>
              </a:rPr>
              <a:t>SCIM: 1)</a:t>
            </a:r>
          </a:p>
        </p:txBody>
      </p:sp>
      <p:sp>
        <p:nvSpPr>
          <p:cNvPr id="87049" name="Text Box 9">
            <a:extLst>
              <a:ext uri="{FF2B5EF4-FFF2-40B4-BE49-F238E27FC236}">
                <a16:creationId xmlns:a16="http://schemas.microsoft.com/office/drawing/2014/main" id="{78200250-701B-427D-89A3-E19935B698C3}"/>
              </a:ext>
            </a:extLst>
          </p:cNvPr>
          <p:cNvSpPr txBox="1">
            <a:spLocks noChangeArrowheads="1"/>
          </p:cNvSpPr>
          <p:nvPr/>
        </p:nvSpPr>
        <p:spPr bwMode="auto">
          <a:xfrm>
            <a:off x="6311901" y="6488113"/>
            <a:ext cx="1285875" cy="3667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800" u="sng">
                <a:solidFill>
                  <a:srgbClr val="000000"/>
                </a:solidFill>
                <a:latin typeface="Verdana" panose="020B0604030504040204" pitchFamily="34" charset="0"/>
              </a:rPr>
              <a:t>(SCIM: 1)</a:t>
            </a:r>
          </a:p>
        </p:txBody>
      </p:sp>
      <p:sp>
        <p:nvSpPr>
          <p:cNvPr id="87050" name="Text Box 10">
            <a:extLst>
              <a:ext uri="{FF2B5EF4-FFF2-40B4-BE49-F238E27FC236}">
                <a16:creationId xmlns:a16="http://schemas.microsoft.com/office/drawing/2014/main" id="{02FB4C1B-34B6-41D6-8F65-1BB9DF5874D4}"/>
              </a:ext>
            </a:extLst>
          </p:cNvPr>
          <p:cNvSpPr txBox="1">
            <a:spLocks noChangeArrowheads="1"/>
          </p:cNvSpPr>
          <p:nvPr/>
        </p:nvSpPr>
        <p:spPr bwMode="auto">
          <a:xfrm>
            <a:off x="1546225" y="3897313"/>
            <a:ext cx="2160588"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400" b="1">
                <a:solidFill>
                  <a:srgbClr val="000000"/>
                </a:solidFill>
                <a:latin typeface="Arial Narrow" panose="020B0606020202030204" pitchFamily="34" charset="0"/>
              </a:rPr>
              <a:t>d420  </a:t>
            </a:r>
            <a:r>
              <a:rPr lang="pl-PL" altLang="pl-PL" sz="1400" b="1">
                <a:solidFill>
                  <a:srgbClr val="000000"/>
                </a:solidFill>
                <a:latin typeface="Arial" panose="020B0604020202020204" pitchFamily="34" charset="0"/>
              </a:rPr>
              <a:t>Przemieszczanie się</a:t>
            </a:r>
            <a:endParaRPr lang="de-CH" altLang="pl-PL" sz="1400" b="1">
              <a:solidFill>
                <a:srgbClr val="000000"/>
              </a:solidFill>
              <a:latin typeface="Arial Narrow" panose="020B0606020202030204" pitchFamily="34" charset="0"/>
            </a:endParaRPr>
          </a:p>
        </p:txBody>
      </p:sp>
      <p:sp>
        <p:nvSpPr>
          <p:cNvPr id="87051" name="AutoShape 11">
            <a:extLst>
              <a:ext uri="{FF2B5EF4-FFF2-40B4-BE49-F238E27FC236}">
                <a16:creationId xmlns:a16="http://schemas.microsoft.com/office/drawing/2014/main" id="{E798E32F-24FA-4BB5-96BC-83F386702331}"/>
              </a:ext>
            </a:extLst>
          </p:cNvPr>
          <p:cNvSpPr>
            <a:spLocks noChangeArrowheads="1"/>
          </p:cNvSpPr>
          <p:nvPr/>
        </p:nvSpPr>
        <p:spPr bwMode="auto">
          <a:xfrm>
            <a:off x="6564314" y="2852738"/>
            <a:ext cx="4103687" cy="3168650"/>
          </a:xfrm>
          <a:prstGeom prst="cloudCallout">
            <a:avLst>
              <a:gd name="adj1" fmla="val -81991"/>
              <a:gd name="adj2" fmla="val 47495"/>
            </a:avLst>
          </a:prstGeom>
          <a:solidFill>
            <a:srgbClr val="E6E6E6"/>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1800" u="sng">
                <a:solidFill>
                  <a:srgbClr val="5F5F5F"/>
                </a:solidFill>
                <a:latin typeface="Arial" panose="020B0604020202020204" pitchFamily="34" charset="0"/>
              </a:rPr>
              <a:t>Umiarkowane </a:t>
            </a:r>
            <a:r>
              <a:rPr lang="pl-PL" altLang="pl-PL" sz="1800">
                <a:solidFill>
                  <a:srgbClr val="5F5F5F"/>
                </a:solidFill>
                <a:latin typeface="Arial" panose="020B0604020202020204" pitchFamily="34" charset="0"/>
              </a:rPr>
              <a:t>ograniczenie </a:t>
            </a:r>
            <a:r>
              <a:rPr lang="de-CH" altLang="pl-PL" sz="1800">
                <a:solidFill>
                  <a:srgbClr val="5F5F5F"/>
                </a:solidFill>
                <a:latin typeface="Verdana" panose="020B0604030504040204" pitchFamily="34" charset="0"/>
              </a:rPr>
              <a:t>= </a:t>
            </a:r>
            <a:r>
              <a:rPr lang="pl-PL" altLang="pl-PL" sz="1800">
                <a:solidFill>
                  <a:srgbClr val="5F5F5F"/>
                </a:solidFill>
                <a:latin typeface="Arial" panose="020B0604020202020204" pitchFamily="34" charset="0"/>
              </a:rPr>
              <a:t>kwalifikator </a:t>
            </a:r>
            <a:r>
              <a:rPr lang="de-CH" altLang="pl-PL" sz="1800">
                <a:solidFill>
                  <a:srgbClr val="5F5F5F"/>
                </a:solidFill>
                <a:latin typeface="Verdana" panose="020B0604030504040204" pitchFamily="34" charset="0"/>
              </a:rPr>
              <a:t>2</a:t>
            </a:r>
          </a:p>
          <a:p>
            <a:pPr algn="ctr" eaLnBrk="1" hangingPunct="1">
              <a:lnSpc>
                <a:spcPct val="100000"/>
              </a:lnSpc>
              <a:spcBef>
                <a:spcPct val="0"/>
              </a:spcBef>
              <a:buFontTx/>
              <a:buNone/>
            </a:pPr>
            <a:r>
              <a:rPr lang="de-CH" altLang="pl-PL" sz="1800">
                <a:solidFill>
                  <a:srgbClr val="5F5F5F"/>
                </a:solidFill>
                <a:latin typeface="Verdana" panose="020B0604030504040204" pitchFamily="34" charset="0"/>
              </a:rPr>
              <a:t>SCIM 1 = </a:t>
            </a:r>
            <a:r>
              <a:rPr lang="pl-PL" altLang="pl-PL" sz="1800">
                <a:solidFill>
                  <a:srgbClr val="5F5F5F"/>
                </a:solidFill>
                <a:latin typeface="Arial" panose="020B0604020202020204" pitchFamily="34" charset="0"/>
              </a:rPr>
              <a:t>funkcja zachowana w połowie </a:t>
            </a:r>
            <a:r>
              <a:rPr lang="de-CH" altLang="pl-PL" sz="1800">
                <a:solidFill>
                  <a:srgbClr val="5F5F5F"/>
                </a:solidFill>
                <a:latin typeface="Verdana" panose="020B0604030504040204" pitchFamily="34" charset="0"/>
              </a:rPr>
              <a:t>= </a:t>
            </a:r>
            <a:r>
              <a:rPr lang="pl-PL" altLang="pl-PL" sz="1800">
                <a:solidFill>
                  <a:srgbClr val="5F5F5F"/>
                </a:solidFill>
                <a:latin typeface="Arial" panose="020B0604020202020204" pitchFamily="34" charset="0"/>
              </a:rPr>
              <a:t>kwalifikator </a:t>
            </a:r>
            <a:r>
              <a:rPr lang="de-CH" altLang="pl-PL" sz="1800">
                <a:solidFill>
                  <a:srgbClr val="5F5F5F"/>
                </a:solidFill>
                <a:latin typeface="Verdana" panose="020B0604030504040204" pitchFamily="34" charset="0"/>
              </a:rPr>
              <a:t>2 </a:t>
            </a:r>
          </a:p>
        </p:txBody>
      </p:sp>
      <p:sp>
        <p:nvSpPr>
          <p:cNvPr id="87055" name="Text Box 15">
            <a:extLst>
              <a:ext uri="{FF2B5EF4-FFF2-40B4-BE49-F238E27FC236}">
                <a16:creationId xmlns:a16="http://schemas.microsoft.com/office/drawing/2014/main" id="{1CB1EA0B-5F73-47AA-982A-866C73D886C5}"/>
              </a:ext>
            </a:extLst>
          </p:cNvPr>
          <p:cNvSpPr txBox="1">
            <a:spLocks noChangeArrowheads="1"/>
          </p:cNvSpPr>
          <p:nvPr/>
        </p:nvSpPr>
        <p:spPr bwMode="auto">
          <a:xfrm>
            <a:off x="5159376" y="5876926"/>
            <a:ext cx="6481763" cy="7032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600" b="1" u="sng">
                <a:solidFill>
                  <a:srgbClr val="000000"/>
                </a:solidFill>
                <a:latin typeface="Arial" panose="020B0604020202020204" pitchFamily="34" charset="0"/>
              </a:rPr>
              <a:t>Występuje umiarkowane ograniczenie funkcji </a:t>
            </a:r>
          </a:p>
          <a:p>
            <a:pPr eaLnBrk="1" hangingPunct="1">
              <a:lnSpc>
                <a:spcPct val="100000"/>
              </a:lnSpc>
              <a:spcBef>
                <a:spcPct val="50000"/>
              </a:spcBef>
              <a:buFontTx/>
              <a:buNone/>
            </a:pPr>
            <a:r>
              <a:rPr lang="pl-PL" altLang="pl-PL" sz="1600" b="1" u="sng">
                <a:solidFill>
                  <a:srgbClr val="000000"/>
                </a:solidFill>
                <a:latin typeface="Arial" panose="020B0604020202020204" pitchFamily="34" charset="0"/>
              </a:rPr>
              <a:t>przemieszczania się</a:t>
            </a:r>
            <a:endParaRPr lang="de-CH" altLang="pl-PL" sz="1600" b="1" u="sng">
              <a:solidFill>
                <a:srgbClr val="000000"/>
              </a:solidFill>
              <a:latin typeface="Verdana" panose="020B0604030504040204" pitchFamily="34" charset="0"/>
            </a:endParaRPr>
          </a:p>
        </p:txBody>
      </p:sp>
      <p:sp>
        <p:nvSpPr>
          <p:cNvPr id="87060" name="AutoShape 20">
            <a:extLst>
              <a:ext uri="{FF2B5EF4-FFF2-40B4-BE49-F238E27FC236}">
                <a16:creationId xmlns:a16="http://schemas.microsoft.com/office/drawing/2014/main" id="{093C7227-2899-4420-BB52-8AF3DBD55206}"/>
              </a:ext>
            </a:extLst>
          </p:cNvPr>
          <p:cNvSpPr>
            <a:spLocks noChangeArrowheads="1"/>
          </p:cNvSpPr>
          <p:nvPr/>
        </p:nvSpPr>
        <p:spPr bwMode="auto">
          <a:xfrm>
            <a:off x="3071814" y="115889"/>
            <a:ext cx="3671887"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marL="457200" indent="-457200">
              <a:buFontTx/>
              <a:buAutoNum type="arabicPeriod"/>
              <a:defRPr/>
            </a:pPr>
            <a:r>
              <a:rPr lang="pl-PL" b="1">
                <a:solidFill>
                  <a:srgbClr val="5F5F5F"/>
                </a:solidFill>
                <a:latin typeface="Arial" charset="0"/>
                <a:cs typeface="Arial" charset="0"/>
              </a:rPr>
              <a:t>Przeprowadź </a:t>
            </a:r>
            <a:r>
              <a:rPr lang="pl-PL">
                <a:solidFill>
                  <a:srgbClr val="5F5F5F"/>
                </a:solidFill>
                <a:latin typeface="Arial" charset="0"/>
                <a:cs typeface="Arial" charset="0"/>
              </a:rPr>
              <a:t>test kliniczny,</a:t>
            </a:r>
          </a:p>
          <a:p>
            <a:pPr marL="457200" indent="-457200">
              <a:defRPr/>
            </a:pPr>
            <a:r>
              <a:rPr lang="pl-PL">
                <a:solidFill>
                  <a:srgbClr val="5F5F5F"/>
                </a:solidFill>
                <a:latin typeface="Arial" charset="0"/>
                <a:cs typeface="Arial" charset="0"/>
              </a:rPr>
              <a:t> badanie, obserwację lub wywiad</a:t>
            </a:r>
          </a:p>
        </p:txBody>
      </p:sp>
      <p:sp>
        <p:nvSpPr>
          <p:cNvPr id="87062" name="AutoShape 22">
            <a:extLst>
              <a:ext uri="{FF2B5EF4-FFF2-40B4-BE49-F238E27FC236}">
                <a16:creationId xmlns:a16="http://schemas.microsoft.com/office/drawing/2014/main" id="{BFFF427A-D610-409A-AAF7-C91A307E1CFF}"/>
              </a:ext>
            </a:extLst>
          </p:cNvPr>
          <p:cNvSpPr>
            <a:spLocks noChangeArrowheads="1"/>
          </p:cNvSpPr>
          <p:nvPr/>
        </p:nvSpPr>
        <p:spPr bwMode="auto">
          <a:xfrm>
            <a:off x="1919288" y="4221164"/>
            <a:ext cx="3600450" cy="1366837"/>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eaLnBrk="1" hangingPunct="1">
              <a:defRPr/>
            </a:pPr>
            <a:r>
              <a:rPr lang="de-CH">
                <a:solidFill>
                  <a:srgbClr val="5F5F5F"/>
                </a:solidFill>
                <a:latin typeface="Verdana" pitchFamily="34" charset="0"/>
                <a:cs typeface="Arial" charset="0"/>
              </a:rPr>
              <a:t>3. </a:t>
            </a:r>
            <a:r>
              <a:rPr lang="de-CH" b="1">
                <a:solidFill>
                  <a:srgbClr val="5F5F5F"/>
                </a:solidFill>
                <a:latin typeface="Verdana" pitchFamily="34" charset="0"/>
                <a:cs typeface="Arial" charset="0"/>
              </a:rPr>
              <a:t>→ </a:t>
            </a:r>
            <a:r>
              <a:rPr lang="pl-PL" b="1">
                <a:solidFill>
                  <a:srgbClr val="5F5F5F"/>
                </a:solidFill>
                <a:latin typeface="Arial" charset="0"/>
                <a:cs typeface="Arial" charset="0"/>
              </a:rPr>
              <a:t>Wprowadź </a:t>
            </a:r>
            <a:r>
              <a:rPr lang="pl-PL">
                <a:solidFill>
                  <a:srgbClr val="5F5F5F"/>
                </a:solidFill>
                <a:latin typeface="Arial" charset="0"/>
                <a:cs typeface="Arial" charset="0"/>
              </a:rPr>
              <a:t>wyniki </a:t>
            </a:r>
          </a:p>
          <a:p>
            <a:pPr eaLnBrk="1" hangingPunct="1">
              <a:defRPr/>
            </a:pPr>
            <a:r>
              <a:rPr lang="pl-PL">
                <a:solidFill>
                  <a:srgbClr val="5F5F5F"/>
                </a:solidFill>
                <a:latin typeface="Arial" charset="0"/>
                <a:cs typeface="Arial" charset="0"/>
              </a:rPr>
              <a:t>do Profilu Kategorialnego ICF</a:t>
            </a:r>
            <a:endParaRPr lang="de-CH">
              <a:solidFill>
                <a:srgbClr val="5F5F5F"/>
              </a:solidFill>
              <a:latin typeface="Verdana" pitchFamily="34" charset="0"/>
              <a:cs typeface="Arial" charset="0"/>
            </a:endParaRPr>
          </a:p>
        </p:txBody>
      </p:sp>
      <p:sp>
        <p:nvSpPr>
          <p:cNvPr id="58381" name="Text Box 23">
            <a:extLst>
              <a:ext uri="{FF2B5EF4-FFF2-40B4-BE49-F238E27FC236}">
                <a16:creationId xmlns:a16="http://schemas.microsoft.com/office/drawing/2014/main" id="{A5BE077D-FEA5-4BFA-AE59-952478F2962B}"/>
              </a:ext>
            </a:extLst>
          </p:cNvPr>
          <p:cNvSpPr txBox="1">
            <a:spLocks noChangeArrowheads="1"/>
          </p:cNvSpPr>
          <p:nvPr/>
        </p:nvSpPr>
        <p:spPr bwMode="auto">
          <a:xfrm>
            <a:off x="1558926" y="2338389"/>
            <a:ext cx="2449513"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400" b="1">
                <a:solidFill>
                  <a:srgbClr val="000000"/>
                </a:solidFill>
                <a:latin typeface="Arial Narrow" panose="020B0606020202030204" pitchFamily="34" charset="0"/>
              </a:rPr>
              <a:t>b620       </a:t>
            </a:r>
            <a:r>
              <a:rPr lang="pl-PL" altLang="pl-PL" sz="1400" b="1">
                <a:solidFill>
                  <a:srgbClr val="000000"/>
                </a:solidFill>
                <a:latin typeface="Arial" panose="020B0604020202020204" pitchFamily="34" charset="0"/>
              </a:rPr>
              <a:t>Funkcja wydalania moczu </a:t>
            </a:r>
            <a:endParaRPr lang="de-CH" altLang="pl-PL" sz="1400" b="1">
              <a:solidFill>
                <a:srgbClr val="000000"/>
              </a:solidFill>
              <a:latin typeface="Arial" panose="020B0604020202020204" pitchFamily="34" charset="0"/>
            </a:endParaRPr>
          </a:p>
        </p:txBody>
      </p:sp>
      <p:sp>
        <p:nvSpPr>
          <p:cNvPr id="58382" name="Text Box 24">
            <a:extLst>
              <a:ext uri="{FF2B5EF4-FFF2-40B4-BE49-F238E27FC236}">
                <a16:creationId xmlns:a16="http://schemas.microsoft.com/office/drawing/2014/main" id="{B87FA307-A832-46F4-89F6-79017C649CF6}"/>
              </a:ext>
            </a:extLst>
          </p:cNvPr>
          <p:cNvSpPr txBox="1">
            <a:spLocks noChangeArrowheads="1"/>
          </p:cNvSpPr>
          <p:nvPr/>
        </p:nvSpPr>
        <p:spPr bwMode="auto">
          <a:xfrm>
            <a:off x="1524000" y="1989138"/>
            <a:ext cx="2160588"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400" b="1">
                <a:solidFill>
                  <a:srgbClr val="000000"/>
                </a:solidFill>
                <a:latin typeface="Arial Narrow" panose="020B0606020202030204" pitchFamily="34" charset="0"/>
              </a:rPr>
              <a:t>b280       </a:t>
            </a:r>
            <a:r>
              <a:rPr lang="pl-PL" altLang="pl-PL" sz="1400" b="1">
                <a:solidFill>
                  <a:srgbClr val="000000"/>
                </a:solidFill>
                <a:latin typeface="Arial" panose="020B0604020202020204" pitchFamily="34" charset="0"/>
              </a:rPr>
              <a:t>Odczuwanie bólu</a:t>
            </a:r>
            <a:endParaRPr lang="de-CH" altLang="pl-PL" sz="1400" b="1">
              <a:solidFill>
                <a:srgbClr val="000000"/>
              </a:solidFill>
              <a:latin typeface="Arial" panose="020B0604020202020204" pitchFamily="34" charset="0"/>
            </a:endParaRPr>
          </a:p>
        </p:txBody>
      </p:sp>
      <p:sp>
        <p:nvSpPr>
          <p:cNvPr id="87061" name="AutoShape 21">
            <a:extLst>
              <a:ext uri="{FF2B5EF4-FFF2-40B4-BE49-F238E27FC236}">
                <a16:creationId xmlns:a16="http://schemas.microsoft.com/office/drawing/2014/main" id="{93704C0E-7D29-4F6E-AE24-10505EC59539}"/>
              </a:ext>
            </a:extLst>
          </p:cNvPr>
          <p:cNvSpPr>
            <a:spLocks noChangeArrowheads="1"/>
          </p:cNvSpPr>
          <p:nvPr/>
        </p:nvSpPr>
        <p:spPr bwMode="auto">
          <a:xfrm>
            <a:off x="1919288" y="2276475"/>
            <a:ext cx="3744912" cy="935038"/>
          </a:xfrm>
          <a:prstGeom prst="foldedCorner">
            <a:avLst>
              <a:gd name="adj" fmla="val 12500"/>
            </a:avLst>
          </a:prstGeom>
          <a:solidFill>
            <a:schemeClr val="bg2">
              <a:lumMod val="20000"/>
              <a:lumOff val="80000"/>
            </a:schemeClr>
          </a:solidFill>
          <a:ln w="9525">
            <a:solidFill>
              <a:schemeClr val="tx1"/>
            </a:solidFill>
            <a:round/>
            <a:headEnd/>
            <a:tailEnd/>
          </a:ln>
        </p:spPr>
        <p:txBody>
          <a:bodyPr wrap="none" anchor="ctr"/>
          <a:lstStyle/>
          <a:p>
            <a:pPr eaLnBrk="1" hangingPunct="1">
              <a:defRPr/>
            </a:pPr>
            <a:r>
              <a:rPr lang="de-CH">
                <a:solidFill>
                  <a:srgbClr val="5F5F5F"/>
                </a:solidFill>
                <a:latin typeface="Verdana" pitchFamily="34" charset="0"/>
                <a:cs typeface="Arial" charset="0"/>
              </a:rPr>
              <a:t>2. </a:t>
            </a:r>
            <a:r>
              <a:rPr lang="de-CH" b="1">
                <a:solidFill>
                  <a:srgbClr val="5F5F5F"/>
                </a:solidFill>
                <a:latin typeface="Verdana" pitchFamily="34" charset="0"/>
                <a:cs typeface="Arial" charset="0"/>
              </a:rPr>
              <a:t>→</a:t>
            </a:r>
            <a:r>
              <a:rPr lang="de-CH">
                <a:solidFill>
                  <a:srgbClr val="5F5F5F"/>
                </a:solidFill>
                <a:latin typeface="Verdana" pitchFamily="34" charset="0"/>
                <a:cs typeface="Arial" charset="0"/>
              </a:rPr>
              <a:t> </a:t>
            </a:r>
            <a:r>
              <a:rPr lang="pl-PL" b="1">
                <a:solidFill>
                  <a:srgbClr val="5F5F5F"/>
                </a:solidFill>
                <a:latin typeface="Arial" charset="0"/>
                <a:cs typeface="Arial" charset="0"/>
              </a:rPr>
              <a:t>Oceń </a:t>
            </a:r>
            <a:r>
              <a:rPr lang="pl-PL">
                <a:solidFill>
                  <a:srgbClr val="5F5F5F"/>
                </a:solidFill>
                <a:latin typeface="Arial" charset="0"/>
                <a:cs typeface="Arial" charset="0"/>
              </a:rPr>
              <a:t>wynik za pomocą </a:t>
            </a:r>
          </a:p>
          <a:p>
            <a:pPr eaLnBrk="1" hangingPunct="1">
              <a:defRPr/>
            </a:pPr>
            <a:r>
              <a:rPr lang="pl-PL">
                <a:solidFill>
                  <a:srgbClr val="5F5F5F"/>
                </a:solidFill>
                <a:latin typeface="Arial" charset="0"/>
                <a:cs typeface="Arial" charset="0"/>
              </a:rPr>
              <a:t>kwalifikatorów ICF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50"/>
                                        </p:tgtEl>
                                        <p:attrNameLst>
                                          <p:attrName>style.visibility</p:attrName>
                                        </p:attrNameLst>
                                      </p:cBhvr>
                                      <p:to>
                                        <p:strVal val="visible"/>
                                      </p:to>
                                    </p:set>
                                    <p:animEffect transition="in" filter="wipe(left)">
                                      <p:cBhvr>
                                        <p:cTn id="7" dur="500"/>
                                        <p:tgtEl>
                                          <p:spTgt spid="87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7060"/>
                                        </p:tgtEl>
                                        <p:attrNameLst>
                                          <p:attrName>style.visibility</p:attrName>
                                        </p:attrNameLst>
                                      </p:cBhvr>
                                      <p:to>
                                        <p:strVal val="visible"/>
                                      </p:to>
                                    </p:set>
                                    <p:animEffect transition="in" filter="wipe(up)">
                                      <p:cBhvr>
                                        <p:cTn id="12" dur="1000"/>
                                        <p:tgtEl>
                                          <p:spTgt spid="87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704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7061"/>
                                        </p:tgtEl>
                                        <p:attrNameLst>
                                          <p:attrName>style.visibility</p:attrName>
                                        </p:attrNameLst>
                                      </p:cBhvr>
                                      <p:to>
                                        <p:strVal val="visible"/>
                                      </p:to>
                                    </p:set>
                                    <p:animEffect transition="in" filter="wipe(up)">
                                      <p:cBhvr>
                                        <p:cTn id="21" dur="1000"/>
                                        <p:tgtEl>
                                          <p:spTgt spid="870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7049"/>
                                        </p:tgtEl>
                                        <p:attrNameLst>
                                          <p:attrName>style.visibility</p:attrName>
                                        </p:attrNameLst>
                                      </p:cBhvr>
                                      <p:to>
                                        <p:strVal val="visible"/>
                                      </p:to>
                                    </p:set>
                                    <p:animEffect transition="in" filter="wipe(left)">
                                      <p:cBhvr>
                                        <p:cTn id="26" dur="500"/>
                                        <p:tgtEl>
                                          <p:spTgt spid="8704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7055"/>
                                        </p:tgtEl>
                                        <p:attrNameLst>
                                          <p:attrName>style.visibility</p:attrName>
                                        </p:attrNameLst>
                                      </p:cBhvr>
                                      <p:to>
                                        <p:strVal val="visible"/>
                                      </p:to>
                                    </p:set>
                                    <p:animEffect transition="in" filter="wipe(left)">
                                      <p:cBhvr>
                                        <p:cTn id="29" dur="500"/>
                                        <p:tgtEl>
                                          <p:spTgt spid="8705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7051"/>
                                        </p:tgtEl>
                                        <p:attrNameLst>
                                          <p:attrName>style.visibility</p:attrName>
                                        </p:attrNameLst>
                                      </p:cBhvr>
                                      <p:to>
                                        <p:strVal val="visible"/>
                                      </p:to>
                                    </p:set>
                                    <p:animEffect transition="in" filter="wipe(left)">
                                      <p:cBhvr>
                                        <p:cTn id="34" dur="500"/>
                                        <p:tgtEl>
                                          <p:spTgt spid="870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7062"/>
                                        </p:tgtEl>
                                        <p:attrNameLst>
                                          <p:attrName>style.visibility</p:attrName>
                                        </p:attrNameLst>
                                      </p:cBhvr>
                                      <p:to>
                                        <p:strVal val="visible"/>
                                      </p:to>
                                    </p:set>
                                    <p:animEffect transition="in" filter="wipe(up)">
                                      <p:cBhvr>
                                        <p:cTn id="39" dur="1000"/>
                                        <p:tgtEl>
                                          <p:spTgt spid="8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animBg="1" autoUpdateAnimBg="0"/>
      <p:bldP spid="87049" grpId="0" animBg="1" autoUpdateAnimBg="0"/>
      <p:bldP spid="87050" grpId="0" animBg="1" autoUpdateAnimBg="0"/>
      <p:bldP spid="87051" grpId="0" animBg="1" autoUpdateAnimBg="0"/>
      <p:bldP spid="87055" grpId="0" animBg="1" autoUpdateAnimBg="0"/>
      <p:bldP spid="87060" grpId="0" animBg="1"/>
      <p:bldP spid="87062" grpId="0" animBg="1"/>
      <p:bldP spid="870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nhaltsplatzhalter 2"/>
          <p:cNvSpPr>
            <a:spLocks noGrp="1"/>
          </p:cNvSpPr>
          <p:nvPr>
            <p:ph sz="quarter" idx="2"/>
          </p:nvPr>
        </p:nvSpPr>
        <p:spPr>
          <a:xfrm>
            <a:off x="1809751" y="981076"/>
            <a:ext cx="8501063" cy="733425"/>
          </a:xfrm>
          <a:solidFill>
            <a:schemeClr val="bg2">
              <a:lumMod val="20000"/>
              <a:lumOff val="80000"/>
            </a:schemeClr>
          </a:solidFill>
        </p:spPr>
        <p:txBody>
          <a:bodyPr>
            <a:normAutofit fontScale="85000" lnSpcReduction="10000"/>
          </a:bodyPr>
          <a:lstStyle/>
          <a:p>
            <a:pPr marL="0" indent="0">
              <a:buNone/>
              <a:defRPr/>
            </a:pPr>
            <a:r>
              <a:rPr lang="de-CH" b="1" spc="-100" dirty="0">
                <a:solidFill>
                  <a:srgbClr val="5F5F5F"/>
                </a:solidFill>
                <a:latin typeface="+mj-lt"/>
              </a:rPr>
              <a:t>2. </a:t>
            </a:r>
            <a:r>
              <a:rPr lang="pl-PL" b="1" spc="-100" dirty="0">
                <a:solidFill>
                  <a:srgbClr val="5F5F5F"/>
                </a:solidFill>
              </a:rPr>
              <a:t>Sama </a:t>
            </a:r>
            <a:r>
              <a:rPr lang="pl-PL" spc="-100" dirty="0">
                <a:solidFill>
                  <a:srgbClr val="5F5F5F"/>
                </a:solidFill>
              </a:rPr>
              <a:t>d</a:t>
            </a:r>
            <a:r>
              <a:rPr lang="de-CH" spc="-100" dirty="0">
                <a:solidFill>
                  <a:srgbClr val="5F5F5F"/>
                </a:solidFill>
              </a:rPr>
              <a:t>iagno</a:t>
            </a:r>
            <a:r>
              <a:rPr lang="pl-PL" spc="-100" dirty="0">
                <a:solidFill>
                  <a:srgbClr val="5F5F5F"/>
                </a:solidFill>
              </a:rPr>
              <a:t>za</a:t>
            </a:r>
            <a:r>
              <a:rPr lang="de-CH" spc="-100" dirty="0">
                <a:solidFill>
                  <a:srgbClr val="5F5F5F"/>
                </a:solidFill>
              </a:rPr>
              <a:t> (ICD)</a:t>
            </a:r>
            <a:r>
              <a:rPr lang="de-CH" b="1" spc="-100" dirty="0">
                <a:solidFill>
                  <a:srgbClr val="5F5F5F"/>
                </a:solidFill>
              </a:rPr>
              <a:t> </a:t>
            </a:r>
            <a:r>
              <a:rPr lang="de-CH" b="1" spc="-100" dirty="0">
                <a:solidFill>
                  <a:srgbClr val="C00000"/>
                </a:solidFill>
              </a:rPr>
              <a:t>n</a:t>
            </a:r>
            <a:r>
              <a:rPr lang="pl-PL" b="1" spc="-100" dirty="0">
                <a:solidFill>
                  <a:srgbClr val="C00000"/>
                </a:solidFill>
              </a:rPr>
              <a:t>ie zapewnia wystarczającej ilości informacji</a:t>
            </a:r>
            <a:r>
              <a:rPr lang="de-CH" b="1" spc="-100" dirty="0">
                <a:solidFill>
                  <a:srgbClr val="C00000"/>
                </a:solidFill>
              </a:rPr>
              <a:t> </a:t>
            </a:r>
            <a:r>
              <a:rPr lang="pl-PL" spc="-100" dirty="0">
                <a:solidFill>
                  <a:srgbClr val="5F5F5F"/>
                </a:solidFill>
              </a:rPr>
              <a:t>na temat faktycznych doświadczeń osób z problemami zdrowotnymi</a:t>
            </a:r>
            <a:r>
              <a:rPr lang="de-CH" spc="-100" dirty="0">
                <a:solidFill>
                  <a:srgbClr val="5F5F5F"/>
                </a:solidFill>
                <a:latin typeface="+mj-lt"/>
              </a:rPr>
              <a:t>:</a:t>
            </a:r>
          </a:p>
        </p:txBody>
      </p:sp>
      <p:sp>
        <p:nvSpPr>
          <p:cNvPr id="40962" name="Foliennummernplatzhalter 5"/>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Lst>
              <a:defRPr sz="2400">
                <a:solidFill>
                  <a:schemeClr val="bg1"/>
                </a:solidFill>
                <a:latin typeface="Times New Roman" pitchFamily="18" charset="0"/>
                <a:ea typeface="MS Gothic" pitchFamily="49" charset="-128"/>
              </a:defRPr>
            </a:lvl1pPr>
            <a:lvl2pPr marL="742950" indent="-285750">
              <a:tabLst>
                <a:tab pos="723900" algn="l"/>
                <a:tab pos="1447800" algn="l"/>
              </a:tabLst>
              <a:defRPr sz="2400">
                <a:solidFill>
                  <a:schemeClr val="bg1"/>
                </a:solidFill>
                <a:latin typeface="Times New Roman" pitchFamily="18" charset="0"/>
                <a:ea typeface="MS Gothic" pitchFamily="49" charset="-128"/>
              </a:defRPr>
            </a:lvl2pPr>
            <a:lvl3pPr marL="1143000" indent="-228600">
              <a:tabLst>
                <a:tab pos="723900" algn="l"/>
                <a:tab pos="1447800" algn="l"/>
              </a:tabLst>
              <a:defRPr sz="2400">
                <a:solidFill>
                  <a:schemeClr val="bg1"/>
                </a:solidFill>
                <a:latin typeface="Times New Roman" pitchFamily="18" charset="0"/>
                <a:ea typeface="MS Gothic" pitchFamily="49" charset="-128"/>
              </a:defRPr>
            </a:lvl3pPr>
            <a:lvl4pPr marL="1600200" indent="-228600">
              <a:tabLst>
                <a:tab pos="723900" algn="l"/>
                <a:tab pos="1447800" algn="l"/>
              </a:tabLst>
              <a:defRPr sz="2400">
                <a:solidFill>
                  <a:schemeClr val="bg1"/>
                </a:solidFill>
                <a:latin typeface="Times New Roman" pitchFamily="18" charset="0"/>
                <a:ea typeface="MS Gothic" pitchFamily="49" charset="-128"/>
              </a:defRPr>
            </a:lvl4pPr>
            <a:lvl5pPr marL="2057400" indent="-228600">
              <a:tabLst>
                <a:tab pos="723900" algn="l"/>
                <a:tab pos="14478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9pPr>
          </a:lstStyle>
          <a:p>
            <a:fld id="{E647EA99-2490-4959-9178-62B1233F8C3B}" type="slidenum">
              <a:rPr lang="de-CH" altLang="pl-PL" sz="1200">
                <a:solidFill>
                  <a:srgbClr val="4D4D4D"/>
                </a:solidFill>
                <a:latin typeface="Verdana" pitchFamily="34" charset="0"/>
                <a:ea typeface="Arial Unicode MS" pitchFamily="34" charset="-128"/>
              </a:rPr>
              <a:pPr/>
              <a:t>4</a:t>
            </a:fld>
            <a:endParaRPr lang="de-CH" altLang="pl-PL" sz="1200">
              <a:solidFill>
                <a:srgbClr val="4D4D4D"/>
              </a:solidFill>
              <a:latin typeface="Verdana" pitchFamily="34" charset="0"/>
              <a:ea typeface="Arial Unicode MS" pitchFamily="34" charset="-128"/>
            </a:endParaRPr>
          </a:p>
        </p:txBody>
      </p:sp>
      <p:sp>
        <p:nvSpPr>
          <p:cNvPr id="15" name="Rectangle 2"/>
          <p:cNvSpPr txBox="1">
            <a:spLocks noChangeArrowheads="1"/>
          </p:cNvSpPr>
          <p:nvPr/>
        </p:nvSpPr>
        <p:spPr bwMode="auto">
          <a:xfrm>
            <a:off x="1809750" y="1916114"/>
            <a:ext cx="8643938" cy="720725"/>
          </a:xfrm>
          <a:prstGeom prst="rect">
            <a:avLst/>
          </a:prstGeom>
          <a:noFill/>
          <a:ln w="9525">
            <a:noFill/>
            <a:miter lim="800000"/>
            <a:headEnd/>
            <a:tailEnd/>
          </a:ln>
        </p:spPr>
        <p:txBody>
          <a:bodyPr/>
          <a:lstStyle/>
          <a:p>
            <a:pPr eaLnBrk="1" hangingPunct="1">
              <a:lnSpc>
                <a:spcPct val="90000"/>
              </a:lnSpc>
              <a:defRPr/>
            </a:pPr>
            <a:r>
              <a:rPr lang="pl-PL" sz="2000" dirty="0"/>
              <a:t>	Poziom i charakter funkcjonowania oraz niepełnosprawności może </a:t>
            </a:r>
            <a:r>
              <a:rPr lang="pl-PL" sz="2000" b="1" dirty="0">
                <a:solidFill>
                  <a:srgbClr val="C00000"/>
                </a:solidFill>
              </a:rPr>
              <a:t>różnić się wśród osób z tą samą przypadłością</a:t>
            </a:r>
            <a:endParaRPr lang="de-CH" sz="2000" b="1" dirty="0">
              <a:solidFill>
                <a:srgbClr val="C00000"/>
              </a:solidFill>
            </a:endParaRPr>
          </a:p>
          <a:p>
            <a:pPr eaLnBrk="1" hangingPunct="1">
              <a:lnSpc>
                <a:spcPct val="90000"/>
              </a:lnSpc>
              <a:spcBef>
                <a:spcPct val="20000"/>
              </a:spcBef>
              <a:defRPr/>
            </a:pPr>
            <a:endParaRPr lang="de-CH" sz="2000" kern="0" dirty="0">
              <a:solidFill>
                <a:srgbClr val="008000"/>
              </a:solidFill>
            </a:endParaRPr>
          </a:p>
        </p:txBody>
      </p:sp>
      <p:grpSp>
        <p:nvGrpSpPr>
          <p:cNvPr id="2" name="Group 16"/>
          <p:cNvGrpSpPr>
            <a:grpSpLocks/>
          </p:cNvGrpSpPr>
          <p:nvPr/>
        </p:nvGrpSpPr>
        <p:grpSpPr bwMode="auto">
          <a:xfrm>
            <a:off x="2495550" y="2636839"/>
            <a:ext cx="7272338" cy="3671887"/>
            <a:chOff x="971600" y="2636912"/>
            <a:chExt cx="7272807" cy="3871318"/>
          </a:xfrm>
        </p:grpSpPr>
        <p:sp>
          <p:nvSpPr>
            <p:cNvPr id="10" name="Rectangle 4"/>
            <p:cNvSpPr txBox="1">
              <a:spLocks noChangeArrowheads="1"/>
            </p:cNvSpPr>
            <p:nvPr/>
          </p:nvSpPr>
          <p:spPr bwMode="auto">
            <a:xfrm>
              <a:off x="971600" y="4365866"/>
              <a:ext cx="2879911" cy="2093827"/>
            </a:xfrm>
            <a:prstGeom prst="rect">
              <a:avLst/>
            </a:prstGeom>
            <a:noFill/>
            <a:ln w="9525">
              <a:noFill/>
              <a:miter lim="800000"/>
              <a:headEnd/>
              <a:tailEnd/>
            </a:ln>
          </p:spPr>
          <p:txBody>
            <a:bodyPr/>
            <a:lstStyle/>
            <a:p>
              <a:pPr eaLnBrk="1" hangingPunct="1">
                <a:lnSpc>
                  <a:spcPct val="90000"/>
                </a:lnSpc>
                <a:spcBef>
                  <a:spcPct val="20000"/>
                </a:spcBef>
                <a:defRPr/>
              </a:pPr>
              <a:r>
                <a:rPr lang="pl-PL" sz="1600" u="sng" kern="0" dirty="0">
                  <a:solidFill>
                    <a:srgbClr val="4D4D4D"/>
                  </a:solidFill>
                </a:rPr>
                <a:t>Pan</a:t>
              </a:r>
              <a:r>
                <a:rPr lang="de-DE" sz="1600" u="sng" kern="0" dirty="0">
                  <a:solidFill>
                    <a:srgbClr val="4D4D4D"/>
                  </a:solidFill>
                </a:rPr>
                <a:t> </a:t>
              </a:r>
              <a:r>
                <a:rPr lang="pl-PL" sz="1600" u="sng" kern="0" dirty="0">
                  <a:solidFill>
                    <a:srgbClr val="4D4D4D"/>
                  </a:solidFill>
                </a:rPr>
                <a:t>Janusz</a:t>
              </a:r>
              <a:endParaRPr lang="de-DE" sz="1600" u="sng" kern="0" dirty="0">
                <a:solidFill>
                  <a:srgbClr val="4D4D4D"/>
                </a:solidFill>
              </a:endParaRPr>
            </a:p>
            <a:p>
              <a:pPr marL="269875" indent="-269875">
                <a:lnSpc>
                  <a:spcPct val="90000"/>
                </a:lnSpc>
                <a:spcBef>
                  <a:spcPct val="20000"/>
                </a:spcBef>
                <a:buFont typeface="Arial" pitchFamily="34" charset="0"/>
                <a:buChar char="•"/>
                <a:defRPr/>
              </a:pPr>
              <a:r>
                <a:rPr lang="pl-PL" sz="1600" kern="0" dirty="0">
                  <a:solidFill>
                    <a:srgbClr val="4D4D4D"/>
                  </a:solidFill>
                </a:rPr>
                <a:t>Funkcje kognitywne i </a:t>
              </a:r>
              <a:r>
                <a:rPr lang="en-US" sz="1600" kern="0" dirty="0" err="1">
                  <a:solidFill>
                    <a:srgbClr val="4D4D4D"/>
                  </a:solidFill>
                </a:rPr>
                <a:t>orienta</a:t>
              </a:r>
              <a:r>
                <a:rPr lang="pl-PL" sz="1600" kern="0" dirty="0">
                  <a:solidFill>
                    <a:srgbClr val="4D4D4D"/>
                  </a:solidFill>
                </a:rPr>
                <a:t>cji są znacznie upośledzone</a:t>
              </a:r>
              <a:r>
                <a:rPr lang="en-US" sz="1600" kern="0" dirty="0">
                  <a:solidFill>
                    <a:srgbClr val="4D4D4D"/>
                  </a:solidFill>
                </a:rPr>
                <a:t> </a:t>
              </a:r>
            </a:p>
            <a:p>
              <a:pPr marL="269875" indent="-269875">
                <a:lnSpc>
                  <a:spcPct val="90000"/>
                </a:lnSpc>
                <a:spcBef>
                  <a:spcPct val="20000"/>
                </a:spcBef>
                <a:buFont typeface="Arial" pitchFamily="34" charset="0"/>
                <a:buChar char="•"/>
                <a:defRPr/>
              </a:pPr>
              <a:r>
                <a:rPr lang="pl-PL" sz="1600" kern="0" dirty="0">
                  <a:solidFill>
                    <a:srgbClr val="4D4D4D"/>
                  </a:solidFill>
                </a:rPr>
                <a:t>Obecnie wymaga opieki 24 godz. na dobę</a:t>
              </a:r>
              <a:endParaRPr lang="en-US" sz="1600" kern="0" dirty="0">
                <a:solidFill>
                  <a:srgbClr val="4D4D4D"/>
                </a:solidFill>
              </a:endParaRPr>
            </a:p>
            <a:p>
              <a:pPr eaLnBrk="1" hangingPunct="1">
                <a:lnSpc>
                  <a:spcPct val="90000"/>
                </a:lnSpc>
                <a:spcBef>
                  <a:spcPct val="20000"/>
                </a:spcBef>
                <a:buFontTx/>
                <a:buChar char="•"/>
                <a:defRPr/>
              </a:pPr>
              <a:endParaRPr lang="de-DE" sz="1600" kern="0" dirty="0">
                <a:solidFill>
                  <a:srgbClr val="4D4D4D"/>
                </a:solidFill>
              </a:endParaRPr>
            </a:p>
          </p:txBody>
        </p:sp>
        <p:sp>
          <p:nvSpPr>
            <p:cNvPr id="11" name="Rectangle 7"/>
            <p:cNvSpPr>
              <a:spLocks noChangeArrowheads="1"/>
            </p:cNvSpPr>
            <p:nvPr/>
          </p:nvSpPr>
          <p:spPr bwMode="auto">
            <a:xfrm>
              <a:off x="5651852" y="4421099"/>
              <a:ext cx="2592555" cy="2087131"/>
            </a:xfrm>
            <a:prstGeom prst="rect">
              <a:avLst/>
            </a:prstGeom>
            <a:noFill/>
            <a:ln w="9525">
              <a:noFill/>
              <a:miter lim="800000"/>
              <a:headEnd/>
              <a:tailEnd/>
            </a:ln>
          </p:spPr>
          <p:txBody>
            <a:bodyPr/>
            <a:lstStyle/>
            <a:p>
              <a:pPr eaLnBrk="1" hangingPunct="1">
                <a:lnSpc>
                  <a:spcPct val="80000"/>
                </a:lnSpc>
                <a:spcBef>
                  <a:spcPct val="20000"/>
                </a:spcBef>
                <a:defRPr/>
              </a:pPr>
              <a:r>
                <a:rPr lang="pl-PL" sz="1600" u="sng" dirty="0">
                  <a:solidFill>
                    <a:srgbClr val="5F5F5F"/>
                  </a:solidFill>
                </a:rPr>
                <a:t>Pani</a:t>
              </a:r>
              <a:r>
                <a:rPr lang="en-US" sz="1600" u="sng" dirty="0">
                  <a:solidFill>
                    <a:srgbClr val="5F5F5F"/>
                  </a:solidFill>
                </a:rPr>
                <a:t> </a:t>
              </a:r>
              <a:r>
                <a:rPr lang="pl-PL" sz="1600" u="sng" dirty="0">
                  <a:solidFill>
                    <a:srgbClr val="5F5F5F"/>
                  </a:solidFill>
                </a:rPr>
                <a:t>Grażyna</a:t>
              </a:r>
              <a:r>
                <a:rPr lang="en-US" sz="1600" dirty="0">
                  <a:solidFill>
                    <a:srgbClr val="5F5F5F"/>
                  </a:solidFill>
                </a:rPr>
                <a:t> </a:t>
              </a:r>
            </a:p>
            <a:p>
              <a:pPr marL="269875" indent="-269875">
                <a:lnSpc>
                  <a:spcPct val="80000"/>
                </a:lnSpc>
                <a:spcBef>
                  <a:spcPct val="20000"/>
                </a:spcBef>
                <a:buFont typeface="Arial" pitchFamily="34" charset="0"/>
                <a:buChar char="•"/>
                <a:defRPr/>
              </a:pPr>
              <a:r>
                <a:rPr lang="pl-PL" sz="1600" dirty="0">
                  <a:solidFill>
                    <a:srgbClr val="5F5F5F"/>
                  </a:solidFill>
                </a:rPr>
                <a:t>Po trzytygodniowym urlopie chorobowym wróciła do normalnego trybu pracy</a:t>
              </a:r>
              <a:r>
                <a:rPr lang="en-US" sz="1600" dirty="0">
                  <a:solidFill>
                    <a:srgbClr val="5F5F5F"/>
                  </a:solidFill>
                </a:rPr>
                <a:t>. </a:t>
              </a:r>
              <a:endParaRPr lang="de-DE" sz="1600" dirty="0">
                <a:solidFill>
                  <a:srgbClr val="5F5F5F"/>
                </a:solidFill>
              </a:endParaRPr>
            </a:p>
          </p:txBody>
        </p:sp>
        <p:pic>
          <p:nvPicPr>
            <p:cNvPr id="12" name="Picture 3" descr="ms_progresive"/>
            <p:cNvPicPr>
              <a:picLocks noChangeAspect="1" noChangeArrowheads="1"/>
            </p:cNvPicPr>
            <p:nvPr/>
          </p:nvPicPr>
          <p:blipFill>
            <a:blip r:embed="rId3"/>
            <a:srcRect/>
            <a:stretch>
              <a:fillRect/>
            </a:stretch>
          </p:blipFill>
          <p:spPr bwMode="auto">
            <a:xfrm>
              <a:off x="1357388" y="2636912"/>
              <a:ext cx="1730487" cy="1648615"/>
            </a:xfrm>
            <a:prstGeom prst="rect">
              <a:avLst/>
            </a:prstGeom>
            <a:ln>
              <a:noFill/>
            </a:ln>
            <a:effectLst>
              <a:outerShdw blurRad="190500" algn="tl" rotWithShape="0">
                <a:srgbClr val="000000">
                  <a:alpha val="70000"/>
                </a:srgbClr>
              </a:outerShdw>
            </a:effectLst>
          </p:spPr>
        </p:pic>
        <p:pic>
          <p:nvPicPr>
            <p:cNvPr id="13" name="Picture 2" descr="1-03_macula"/>
            <p:cNvPicPr>
              <a:picLocks noChangeAspect="1" noChangeArrowheads="1"/>
            </p:cNvPicPr>
            <p:nvPr/>
          </p:nvPicPr>
          <p:blipFill>
            <a:blip r:embed="rId4"/>
            <a:srcRect l="6005"/>
            <a:stretch>
              <a:fillRect/>
            </a:stretch>
          </p:blipFill>
          <p:spPr bwMode="auto">
            <a:xfrm>
              <a:off x="5786799" y="2636912"/>
              <a:ext cx="2286147" cy="1643595"/>
            </a:xfrm>
            <a:prstGeom prst="rect">
              <a:avLst/>
            </a:prstGeom>
            <a:ln>
              <a:noFill/>
            </a:ln>
            <a:effectLst>
              <a:outerShdw blurRad="190500" algn="tl" rotWithShape="0">
                <a:srgbClr val="000000">
                  <a:alpha val="70000"/>
                </a:srgbClr>
              </a:outerShdw>
            </a:effectLst>
          </p:spPr>
        </p:pic>
        <p:sp>
          <p:nvSpPr>
            <p:cNvPr id="40971" name="Textfeld 15"/>
            <p:cNvSpPr txBox="1">
              <a:spLocks noChangeArrowheads="1"/>
            </p:cNvSpPr>
            <p:nvPr/>
          </p:nvSpPr>
          <p:spPr bwMode="auto">
            <a:xfrm>
              <a:off x="3143250" y="2994099"/>
              <a:ext cx="2500313" cy="10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algn="ctr" eaLnBrk="1" hangingPunct="1"/>
              <a:r>
                <a:rPr lang="pl-PL" altLang="pl-PL" sz="2000" b="1" dirty="0">
                  <a:solidFill>
                    <a:srgbClr val="5F5F5F"/>
                  </a:solidFill>
                  <a:latin typeface="Verdana" pitchFamily="34" charset="0"/>
                </a:rPr>
                <a:t>Stwardnienie</a:t>
              </a:r>
              <a:r>
                <a:rPr lang="de-CH" altLang="pl-PL" sz="2000" b="1" dirty="0">
                  <a:solidFill>
                    <a:srgbClr val="5F5F5F"/>
                  </a:solidFill>
                  <a:latin typeface="Verdana" pitchFamily="34" charset="0"/>
                </a:rPr>
                <a:t> </a:t>
              </a:r>
              <a:r>
                <a:rPr lang="pl-PL" altLang="pl-PL" sz="2000" b="1" dirty="0">
                  <a:solidFill>
                    <a:srgbClr val="5F5F5F"/>
                  </a:solidFill>
                  <a:latin typeface="Verdana" pitchFamily="34" charset="0"/>
                </a:rPr>
                <a:t>rozsiane</a:t>
              </a:r>
              <a:endParaRPr lang="de-CH" altLang="pl-PL" sz="2000" b="1" dirty="0">
                <a:solidFill>
                  <a:srgbClr val="5F5F5F"/>
                </a:solidFill>
                <a:latin typeface="Verdana" pitchFamily="34" charset="0"/>
              </a:endParaRPr>
            </a:p>
            <a:p>
              <a:pPr algn="ctr" eaLnBrk="1" hangingPunct="1"/>
              <a:r>
                <a:rPr lang="de-CH" altLang="pl-PL" sz="2000" b="1" dirty="0">
                  <a:solidFill>
                    <a:srgbClr val="5F5F5F"/>
                  </a:solidFill>
                  <a:latin typeface="Verdana" pitchFamily="34" charset="0"/>
                </a:rPr>
                <a:t>ICD: G35</a:t>
              </a:r>
            </a:p>
          </p:txBody>
        </p:sp>
      </p:grpSp>
      <p:sp>
        <p:nvSpPr>
          <p:cNvPr id="14" name="Rectangle 3"/>
          <p:cNvSpPr txBox="1">
            <a:spLocks noChangeArrowheads="1"/>
          </p:cNvSpPr>
          <p:nvPr/>
        </p:nvSpPr>
        <p:spPr bwMode="auto">
          <a:xfrm>
            <a:off x="1738314" y="285750"/>
            <a:ext cx="8715375" cy="1143000"/>
          </a:xfrm>
          <a:prstGeom prst="rect">
            <a:avLst/>
          </a:prstGeom>
          <a:noFill/>
          <a:ln w="9525">
            <a:noFill/>
            <a:miter lim="800000"/>
            <a:headEnd/>
            <a:tailEnd/>
          </a:ln>
          <a:effectLst/>
        </p:spPr>
        <p:txBody>
          <a:bodyPr/>
          <a:lstStyle/>
          <a:p>
            <a:pPr marL="342900" indent="-342900" algn="ctr">
              <a:spcBef>
                <a:spcPct val="20000"/>
              </a:spcBef>
              <a:defRPr/>
            </a:pPr>
            <a:r>
              <a:rPr lang="pl-PL" b="1" dirty="0">
                <a:latin typeface="Verdana" pitchFamily="34" charset="0"/>
              </a:rPr>
              <a:t>Koncepcja  i założenia ICF</a:t>
            </a:r>
            <a:endParaRPr lang="de-CH" b="1" kern="0" dirty="0"/>
          </a:p>
          <a:p>
            <a:pPr marL="342900" indent="-342900" algn="ctr">
              <a:spcBef>
                <a:spcPct val="20000"/>
              </a:spcBef>
              <a:defRPr/>
            </a:pPr>
            <a:endParaRPr lang="de-CH" b="1" kern="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EA4BF00B-13F7-415B-BC19-860031A60095}"/>
              </a:ext>
            </a:extLst>
          </p:cNvPr>
          <p:cNvSpPr>
            <a:spLocks noGrp="1"/>
          </p:cNvSpPr>
          <p:nvPr>
            <p:ph type="sldNum" sz="quarter" idx="12"/>
          </p:nvPr>
        </p:nvSpPr>
        <p:spPr/>
        <p:txBody>
          <a:bodyPr/>
          <a:lstStyle/>
          <a:p>
            <a:pPr>
              <a:defRPr/>
            </a:pPr>
            <a:fld id="{287AF9A9-E44F-4CBB-9F51-15B12E97B6C2}" type="slidenum">
              <a:rPr lang="de-DE"/>
              <a:pPr>
                <a:defRPr/>
              </a:pPr>
              <a:t>40</a:t>
            </a:fld>
            <a:endParaRPr lang="de-DE"/>
          </a:p>
        </p:txBody>
      </p:sp>
      <p:graphicFrame>
        <p:nvGraphicFramePr>
          <p:cNvPr id="59395" name="Object 2">
            <a:extLst>
              <a:ext uri="{FF2B5EF4-FFF2-40B4-BE49-F238E27FC236}">
                <a16:creationId xmlns:a16="http://schemas.microsoft.com/office/drawing/2014/main" id="{0D8CAEEE-A92E-4057-B01D-EAFD6D0275A2}"/>
              </a:ext>
            </a:extLst>
          </p:cNvPr>
          <p:cNvGraphicFramePr>
            <a:graphicFrameLocks noGrp="1" noChangeAspect="1"/>
          </p:cNvGraphicFramePr>
          <p:nvPr>
            <p:ph idx="4294967295"/>
          </p:nvPr>
        </p:nvGraphicFramePr>
        <p:xfrm>
          <a:off x="1524000" y="177800"/>
          <a:ext cx="9012238" cy="6680200"/>
        </p:xfrm>
        <a:graphic>
          <a:graphicData uri="http://schemas.openxmlformats.org/presentationml/2006/ole">
            <mc:AlternateContent xmlns:mc="http://schemas.openxmlformats.org/markup-compatibility/2006">
              <mc:Choice xmlns:v="urn:schemas-microsoft-com:vml" Requires="v">
                <p:oleObj spid="_x0000_s5133" name="Dokument" r:id="rId3" imgW="10263631" imgH="6537245" progId="Word.Document.8">
                  <p:embed/>
                </p:oleObj>
              </mc:Choice>
              <mc:Fallback>
                <p:oleObj name="Dokument" r:id="rId3" imgW="10263631" imgH="6537245" progId="Word.Document.8">
                  <p:embed/>
                  <p:pic>
                    <p:nvPicPr>
                      <p:cNvPr id="59395" name="Object 2">
                        <a:extLst>
                          <a:ext uri="{FF2B5EF4-FFF2-40B4-BE49-F238E27FC236}">
                            <a16:creationId xmlns:a16="http://schemas.microsoft.com/office/drawing/2014/main" id="{0D8CAEEE-A92E-4057-B01D-EAFD6D027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663"/>
                      <a:stretch>
                        <a:fillRect/>
                      </a:stretch>
                    </p:blipFill>
                    <p:spPr bwMode="auto">
                      <a:xfrm>
                        <a:off x="1524000" y="177800"/>
                        <a:ext cx="9012238" cy="668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0172" name="Text Box 28">
            <a:extLst>
              <a:ext uri="{FF2B5EF4-FFF2-40B4-BE49-F238E27FC236}">
                <a16:creationId xmlns:a16="http://schemas.microsoft.com/office/drawing/2014/main" id="{DDB5FD1F-67FD-406F-A04B-B26F30F22611}"/>
              </a:ext>
            </a:extLst>
          </p:cNvPr>
          <p:cNvSpPr txBox="1">
            <a:spLocks noChangeArrowheads="1"/>
          </p:cNvSpPr>
          <p:nvPr/>
        </p:nvSpPr>
        <p:spPr bwMode="auto">
          <a:xfrm>
            <a:off x="2495550" y="188913"/>
            <a:ext cx="21605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200" b="1" i="1">
                <a:solidFill>
                  <a:srgbClr val="C00000"/>
                </a:solidFill>
                <a:latin typeface="Arial" panose="020B0604020202020204" pitchFamily="34" charset="0"/>
              </a:rPr>
              <a:t>Integracja ze Społecznością</a:t>
            </a:r>
            <a:endParaRPr lang="de-CH" altLang="pl-PL" sz="1200" b="1" i="1">
              <a:solidFill>
                <a:srgbClr val="C00000"/>
              </a:solidFill>
              <a:latin typeface="Verdana" panose="020B0604030504040204" pitchFamily="34" charset="0"/>
            </a:endParaRPr>
          </a:p>
        </p:txBody>
      </p:sp>
      <p:sp>
        <p:nvSpPr>
          <p:cNvPr id="390173" name="Text Box 29">
            <a:extLst>
              <a:ext uri="{FF2B5EF4-FFF2-40B4-BE49-F238E27FC236}">
                <a16:creationId xmlns:a16="http://schemas.microsoft.com/office/drawing/2014/main" id="{F0A68389-2A27-4AB9-B71B-C70047A9FD62}"/>
              </a:ext>
            </a:extLst>
          </p:cNvPr>
          <p:cNvSpPr txBox="1">
            <a:spLocks noChangeArrowheads="1"/>
          </p:cNvSpPr>
          <p:nvPr/>
        </p:nvSpPr>
        <p:spPr bwMode="auto">
          <a:xfrm>
            <a:off x="3792538" y="333375"/>
            <a:ext cx="26654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200" b="1" i="1">
                <a:solidFill>
                  <a:srgbClr val="C00000"/>
                </a:solidFill>
                <a:latin typeface="Arial" panose="020B0604020202020204" pitchFamily="34" charset="0"/>
              </a:rPr>
              <a:t>Niezależność w życiu codziennym</a:t>
            </a:r>
            <a:endParaRPr lang="de-CH" altLang="pl-PL" sz="1200" b="1" i="1">
              <a:solidFill>
                <a:srgbClr val="C00000"/>
              </a:solidFill>
              <a:latin typeface="Verdana" panose="020B0604030504040204" pitchFamily="34" charset="0"/>
            </a:endParaRPr>
          </a:p>
        </p:txBody>
      </p:sp>
      <p:sp>
        <p:nvSpPr>
          <p:cNvPr id="114718" name="Text Box 30">
            <a:extLst>
              <a:ext uri="{FF2B5EF4-FFF2-40B4-BE49-F238E27FC236}">
                <a16:creationId xmlns:a16="http://schemas.microsoft.com/office/drawing/2014/main" id="{DBAA04D7-5E28-43FE-A259-285AF845D362}"/>
              </a:ext>
            </a:extLst>
          </p:cNvPr>
          <p:cNvSpPr txBox="1">
            <a:spLocks noChangeArrowheads="1"/>
          </p:cNvSpPr>
          <p:nvPr/>
        </p:nvSpPr>
        <p:spPr bwMode="auto">
          <a:xfrm>
            <a:off x="2424114" y="549275"/>
            <a:ext cx="2160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200" b="1" i="1">
                <a:solidFill>
                  <a:srgbClr val="C00000"/>
                </a:solidFill>
                <a:latin typeface="Verdana" panose="020B0604030504040204" pitchFamily="34" charset="0"/>
              </a:rPr>
              <a:t>M</a:t>
            </a:r>
            <a:r>
              <a:rPr lang="pl-PL" altLang="pl-PL" sz="1200" b="1" i="1">
                <a:solidFill>
                  <a:srgbClr val="C00000"/>
                </a:solidFill>
                <a:latin typeface="Arial" panose="020B0604020202020204" pitchFamily="34" charset="0"/>
              </a:rPr>
              <a:t>obilność</a:t>
            </a:r>
            <a:endParaRPr lang="de-CH" altLang="pl-PL" sz="1200" b="1" i="1">
              <a:solidFill>
                <a:srgbClr val="C00000"/>
              </a:solidFill>
              <a:latin typeface="Arial" panose="020B0604020202020204" pitchFamily="34" charset="0"/>
            </a:endParaRPr>
          </a:p>
        </p:txBody>
      </p:sp>
      <p:sp>
        <p:nvSpPr>
          <p:cNvPr id="390175" name="Text Box 31">
            <a:extLst>
              <a:ext uri="{FF2B5EF4-FFF2-40B4-BE49-F238E27FC236}">
                <a16:creationId xmlns:a16="http://schemas.microsoft.com/office/drawing/2014/main" id="{941CEE96-3CD8-4FF2-9D49-542D781F23BC}"/>
              </a:ext>
            </a:extLst>
          </p:cNvPr>
          <p:cNvSpPr txBox="1">
            <a:spLocks noChangeArrowheads="1"/>
          </p:cNvSpPr>
          <p:nvPr/>
        </p:nvSpPr>
        <p:spPr bwMode="auto">
          <a:xfrm>
            <a:off x="2424114" y="765175"/>
            <a:ext cx="2160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200" b="1" i="1">
                <a:solidFill>
                  <a:srgbClr val="C00000"/>
                </a:solidFill>
                <a:latin typeface="Arial" panose="020B0604020202020204" pitchFamily="34" charset="0"/>
              </a:rPr>
              <a:t>Samoobsługa </a:t>
            </a:r>
            <a:endParaRPr lang="de-CH" altLang="pl-PL" sz="1200" b="1" i="1">
              <a:solidFill>
                <a:srgbClr val="C00000"/>
              </a:solidFill>
              <a:latin typeface="Arial" panose="020B0604020202020204" pitchFamily="34" charset="0"/>
            </a:endParaRPr>
          </a:p>
        </p:txBody>
      </p:sp>
      <p:sp>
        <p:nvSpPr>
          <p:cNvPr id="390176" name="Text Box 32">
            <a:extLst>
              <a:ext uri="{FF2B5EF4-FFF2-40B4-BE49-F238E27FC236}">
                <a16:creationId xmlns:a16="http://schemas.microsoft.com/office/drawing/2014/main" id="{81A5358D-4C48-4AA1-BD14-88A10CA49035}"/>
              </a:ext>
            </a:extLst>
          </p:cNvPr>
          <p:cNvSpPr txBox="1">
            <a:spLocks noChangeArrowheads="1"/>
          </p:cNvSpPr>
          <p:nvPr/>
        </p:nvSpPr>
        <p:spPr bwMode="auto">
          <a:xfrm>
            <a:off x="2640013" y="908050"/>
            <a:ext cx="3179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200" b="1" i="1">
                <a:solidFill>
                  <a:srgbClr val="C00000"/>
                </a:solidFill>
                <a:latin typeface="Arial" panose="020B0604020202020204" pitchFamily="34" charset="0"/>
              </a:rPr>
              <a:t>Ponowna integracja na rynku pracy</a:t>
            </a:r>
            <a:endParaRPr lang="de-CH" altLang="pl-PL" sz="1200" b="1" i="1">
              <a:solidFill>
                <a:srgbClr val="C00000"/>
              </a:solidFill>
              <a:latin typeface="Verdana" panose="020B0604030504040204" pitchFamily="34" charset="0"/>
            </a:endParaRPr>
          </a:p>
        </p:txBody>
      </p:sp>
      <p:grpSp>
        <p:nvGrpSpPr>
          <p:cNvPr id="2" name="Group 73">
            <a:extLst>
              <a:ext uri="{FF2B5EF4-FFF2-40B4-BE49-F238E27FC236}">
                <a16:creationId xmlns:a16="http://schemas.microsoft.com/office/drawing/2014/main" id="{927CB282-C78D-45C8-9D8F-94D07302A1AE}"/>
              </a:ext>
            </a:extLst>
          </p:cNvPr>
          <p:cNvGrpSpPr>
            <a:grpSpLocks/>
          </p:cNvGrpSpPr>
          <p:nvPr/>
        </p:nvGrpSpPr>
        <p:grpSpPr bwMode="auto">
          <a:xfrm>
            <a:off x="7535864" y="198438"/>
            <a:ext cx="1556340" cy="925512"/>
            <a:chOff x="3787" y="14"/>
            <a:chExt cx="1043" cy="583"/>
          </a:xfrm>
          <a:solidFill>
            <a:srgbClr val="0000FF"/>
          </a:solidFill>
        </p:grpSpPr>
        <p:sp>
          <p:nvSpPr>
            <p:cNvPr id="9267" name="Rectangle 38">
              <a:extLst>
                <a:ext uri="{FF2B5EF4-FFF2-40B4-BE49-F238E27FC236}">
                  <a16:creationId xmlns:a16="http://schemas.microsoft.com/office/drawing/2014/main" id="{20BDC0E3-E643-4AA4-9A2C-0FC0E68200A7}"/>
                </a:ext>
              </a:extLst>
            </p:cNvPr>
            <p:cNvSpPr>
              <a:spLocks noChangeArrowheads="1"/>
            </p:cNvSpPr>
            <p:nvPr/>
          </p:nvSpPr>
          <p:spPr bwMode="auto">
            <a:xfrm>
              <a:off x="3787" y="506"/>
              <a:ext cx="104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68" name="Rectangle 39">
              <a:extLst>
                <a:ext uri="{FF2B5EF4-FFF2-40B4-BE49-F238E27FC236}">
                  <a16:creationId xmlns:a16="http://schemas.microsoft.com/office/drawing/2014/main" id="{A1948384-5B50-47AA-9710-8008EA4699B0}"/>
                </a:ext>
              </a:extLst>
            </p:cNvPr>
            <p:cNvSpPr>
              <a:spLocks noChangeArrowheads="1"/>
            </p:cNvSpPr>
            <p:nvPr/>
          </p:nvSpPr>
          <p:spPr bwMode="auto">
            <a:xfrm>
              <a:off x="3787" y="391"/>
              <a:ext cx="601"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69" name="Rectangle 40">
              <a:extLst>
                <a:ext uri="{FF2B5EF4-FFF2-40B4-BE49-F238E27FC236}">
                  <a16:creationId xmlns:a16="http://schemas.microsoft.com/office/drawing/2014/main" id="{4AA0CD6B-7DB5-4A27-BEEC-F3D0606C0E77}"/>
                </a:ext>
              </a:extLst>
            </p:cNvPr>
            <p:cNvSpPr>
              <a:spLocks noChangeArrowheads="1"/>
            </p:cNvSpPr>
            <p:nvPr/>
          </p:nvSpPr>
          <p:spPr bwMode="auto">
            <a:xfrm>
              <a:off x="3787" y="269"/>
              <a:ext cx="601"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70" name="Rectangle 41">
              <a:extLst>
                <a:ext uri="{FF2B5EF4-FFF2-40B4-BE49-F238E27FC236}">
                  <a16:creationId xmlns:a16="http://schemas.microsoft.com/office/drawing/2014/main" id="{866559C5-AB6B-49C9-A71E-97DF1E2035C3}"/>
                </a:ext>
              </a:extLst>
            </p:cNvPr>
            <p:cNvSpPr>
              <a:spLocks noChangeArrowheads="1"/>
            </p:cNvSpPr>
            <p:nvPr/>
          </p:nvSpPr>
          <p:spPr bwMode="auto">
            <a:xfrm>
              <a:off x="3787" y="143"/>
              <a:ext cx="601"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71" name="Rectangle 42">
              <a:extLst>
                <a:ext uri="{FF2B5EF4-FFF2-40B4-BE49-F238E27FC236}">
                  <a16:creationId xmlns:a16="http://schemas.microsoft.com/office/drawing/2014/main" id="{EF9AD002-3FE0-47E5-BD34-F78694B7F365}"/>
                </a:ext>
              </a:extLst>
            </p:cNvPr>
            <p:cNvSpPr>
              <a:spLocks noChangeArrowheads="1"/>
            </p:cNvSpPr>
            <p:nvPr/>
          </p:nvSpPr>
          <p:spPr bwMode="auto">
            <a:xfrm>
              <a:off x="3787" y="14"/>
              <a:ext cx="805"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grpSp>
      <p:grpSp>
        <p:nvGrpSpPr>
          <p:cNvPr id="3" name="Group 72">
            <a:extLst>
              <a:ext uri="{FF2B5EF4-FFF2-40B4-BE49-F238E27FC236}">
                <a16:creationId xmlns:a16="http://schemas.microsoft.com/office/drawing/2014/main" id="{2D89C5E5-D179-47DF-8DDE-8E7976F87A7A}"/>
              </a:ext>
            </a:extLst>
          </p:cNvPr>
          <p:cNvGrpSpPr>
            <a:grpSpLocks/>
          </p:cNvGrpSpPr>
          <p:nvPr/>
        </p:nvGrpSpPr>
        <p:grpSpPr bwMode="auto">
          <a:xfrm>
            <a:off x="6312024" y="5913922"/>
            <a:ext cx="1481014" cy="903289"/>
            <a:chOff x="2976" y="3734"/>
            <a:chExt cx="1020" cy="569"/>
          </a:xfrm>
          <a:solidFill>
            <a:srgbClr val="0000FF"/>
          </a:solidFill>
        </p:grpSpPr>
        <p:sp>
          <p:nvSpPr>
            <p:cNvPr id="9262" name="Rectangle 6">
              <a:extLst>
                <a:ext uri="{FF2B5EF4-FFF2-40B4-BE49-F238E27FC236}">
                  <a16:creationId xmlns:a16="http://schemas.microsoft.com/office/drawing/2014/main" id="{3E9F7634-6132-4381-A0E3-7982A256D6F6}"/>
                </a:ext>
              </a:extLst>
            </p:cNvPr>
            <p:cNvSpPr>
              <a:spLocks noChangeArrowheads="1"/>
            </p:cNvSpPr>
            <p:nvPr/>
          </p:nvSpPr>
          <p:spPr bwMode="auto">
            <a:xfrm>
              <a:off x="3388" y="3851"/>
              <a:ext cx="601" cy="83"/>
            </a:xfrm>
            <a:prstGeom prst="rect">
              <a:avLst/>
            </a:prstGeom>
            <a:grpFill/>
            <a:ln w="9525">
              <a:solidFill>
                <a:schemeClr val="tx1"/>
              </a:solidFill>
              <a:miter lim="800000"/>
              <a:headEnd/>
              <a:tailEnd/>
            </a:ln>
          </p:spPr>
          <p:txBody>
            <a:bodyPr wrap="none" anchor="ctr"/>
            <a:lstStyle/>
            <a:p>
              <a:pPr eaLnBrk="1" hangingPunct="1">
                <a:defRPr/>
              </a:pPr>
              <a:endParaRPr lang="de-DE" sz="2400" dirty="0">
                <a:solidFill>
                  <a:srgbClr val="000000"/>
                </a:solidFill>
                <a:latin typeface="Times New Roman" pitchFamily="18" charset="0"/>
              </a:endParaRPr>
            </a:p>
          </p:txBody>
        </p:sp>
        <p:sp>
          <p:nvSpPr>
            <p:cNvPr id="9263" name="Rectangle 21">
              <a:extLst>
                <a:ext uri="{FF2B5EF4-FFF2-40B4-BE49-F238E27FC236}">
                  <a16:creationId xmlns:a16="http://schemas.microsoft.com/office/drawing/2014/main" id="{F09C2144-8EF6-404C-BCF0-782FE7D12477}"/>
                </a:ext>
              </a:extLst>
            </p:cNvPr>
            <p:cNvSpPr>
              <a:spLocks noChangeArrowheads="1"/>
            </p:cNvSpPr>
            <p:nvPr/>
          </p:nvSpPr>
          <p:spPr bwMode="auto">
            <a:xfrm>
              <a:off x="3184" y="4212"/>
              <a:ext cx="805"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64" name="Rectangle 22">
              <a:extLst>
                <a:ext uri="{FF2B5EF4-FFF2-40B4-BE49-F238E27FC236}">
                  <a16:creationId xmlns:a16="http://schemas.microsoft.com/office/drawing/2014/main" id="{6A3EDCCA-6B34-4745-A7AE-AC51A2E05C71}"/>
                </a:ext>
              </a:extLst>
            </p:cNvPr>
            <p:cNvSpPr>
              <a:spLocks noChangeArrowheads="1"/>
            </p:cNvSpPr>
            <p:nvPr/>
          </p:nvSpPr>
          <p:spPr bwMode="auto">
            <a:xfrm>
              <a:off x="3787" y="4089"/>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65" name="Rectangle 15">
              <a:extLst>
                <a:ext uri="{FF2B5EF4-FFF2-40B4-BE49-F238E27FC236}">
                  <a16:creationId xmlns:a16="http://schemas.microsoft.com/office/drawing/2014/main" id="{A1385C00-429A-4C21-A65C-69F6DB838C59}"/>
                </a:ext>
              </a:extLst>
            </p:cNvPr>
            <p:cNvSpPr>
              <a:spLocks noChangeArrowheads="1"/>
            </p:cNvSpPr>
            <p:nvPr/>
          </p:nvSpPr>
          <p:spPr bwMode="auto">
            <a:xfrm>
              <a:off x="2976" y="3978"/>
              <a:ext cx="1020"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66" name="Rectangle 20">
              <a:extLst>
                <a:ext uri="{FF2B5EF4-FFF2-40B4-BE49-F238E27FC236}">
                  <a16:creationId xmlns:a16="http://schemas.microsoft.com/office/drawing/2014/main" id="{57ED7C9B-FF74-45B1-BD4A-6F03900C322A}"/>
                </a:ext>
              </a:extLst>
            </p:cNvPr>
            <p:cNvSpPr>
              <a:spLocks noChangeArrowheads="1"/>
            </p:cNvSpPr>
            <p:nvPr/>
          </p:nvSpPr>
          <p:spPr bwMode="auto">
            <a:xfrm>
              <a:off x="3189" y="3734"/>
              <a:ext cx="805"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grpSp>
      <p:grpSp>
        <p:nvGrpSpPr>
          <p:cNvPr id="4" name="Group 71">
            <a:extLst>
              <a:ext uri="{FF2B5EF4-FFF2-40B4-BE49-F238E27FC236}">
                <a16:creationId xmlns:a16="http://schemas.microsoft.com/office/drawing/2014/main" id="{12F68EA0-6C6C-4151-B390-A7EA4E4BCC1A}"/>
              </a:ext>
            </a:extLst>
          </p:cNvPr>
          <p:cNvGrpSpPr>
            <a:grpSpLocks/>
          </p:cNvGrpSpPr>
          <p:nvPr/>
        </p:nvGrpSpPr>
        <p:grpSpPr bwMode="auto">
          <a:xfrm>
            <a:off x="7477125" y="1743075"/>
            <a:ext cx="1536702" cy="3741785"/>
            <a:chOff x="3787" y="1027"/>
            <a:chExt cx="1048" cy="2428"/>
          </a:xfrm>
          <a:solidFill>
            <a:srgbClr val="0000FF"/>
          </a:solidFill>
        </p:grpSpPr>
        <p:sp>
          <p:nvSpPr>
            <p:cNvPr id="9242" name="Rectangle 3">
              <a:extLst>
                <a:ext uri="{FF2B5EF4-FFF2-40B4-BE49-F238E27FC236}">
                  <a16:creationId xmlns:a16="http://schemas.microsoft.com/office/drawing/2014/main" id="{336CA010-714D-4FAB-9A24-D3419ED6E750}"/>
                </a:ext>
              </a:extLst>
            </p:cNvPr>
            <p:cNvSpPr>
              <a:spLocks noChangeArrowheads="1"/>
            </p:cNvSpPr>
            <p:nvPr/>
          </p:nvSpPr>
          <p:spPr bwMode="auto">
            <a:xfrm>
              <a:off x="3787" y="1136"/>
              <a:ext cx="601" cy="83"/>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43" name="Rectangle 5">
              <a:extLst>
                <a:ext uri="{FF2B5EF4-FFF2-40B4-BE49-F238E27FC236}">
                  <a16:creationId xmlns:a16="http://schemas.microsoft.com/office/drawing/2014/main" id="{54D91612-C84A-4009-92A4-9EBF6BBCA31E}"/>
                </a:ext>
              </a:extLst>
            </p:cNvPr>
            <p:cNvSpPr>
              <a:spLocks noChangeArrowheads="1"/>
            </p:cNvSpPr>
            <p:nvPr/>
          </p:nvSpPr>
          <p:spPr bwMode="auto">
            <a:xfrm>
              <a:off x="3787" y="2486"/>
              <a:ext cx="601" cy="83"/>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44" name="Rectangle 17">
              <a:extLst>
                <a:ext uri="{FF2B5EF4-FFF2-40B4-BE49-F238E27FC236}">
                  <a16:creationId xmlns:a16="http://schemas.microsoft.com/office/drawing/2014/main" id="{7F62A99E-82F2-4F35-B8C7-FD5559BD7A0A}"/>
                </a:ext>
              </a:extLst>
            </p:cNvPr>
            <p:cNvSpPr>
              <a:spLocks noChangeArrowheads="1"/>
            </p:cNvSpPr>
            <p:nvPr/>
          </p:nvSpPr>
          <p:spPr bwMode="auto">
            <a:xfrm>
              <a:off x="3787" y="2362"/>
              <a:ext cx="805"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45" name="Rectangle 24">
              <a:extLst>
                <a:ext uri="{FF2B5EF4-FFF2-40B4-BE49-F238E27FC236}">
                  <a16:creationId xmlns:a16="http://schemas.microsoft.com/office/drawing/2014/main" id="{17EEC8BC-0654-40B8-AD65-F731C56E1F23}"/>
                </a:ext>
              </a:extLst>
            </p:cNvPr>
            <p:cNvSpPr>
              <a:spLocks noChangeArrowheads="1"/>
            </p:cNvSpPr>
            <p:nvPr/>
          </p:nvSpPr>
          <p:spPr bwMode="auto">
            <a:xfrm>
              <a:off x="3787" y="1752"/>
              <a:ext cx="601"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46" name="Rectangle 4">
              <a:extLst>
                <a:ext uri="{FF2B5EF4-FFF2-40B4-BE49-F238E27FC236}">
                  <a16:creationId xmlns:a16="http://schemas.microsoft.com/office/drawing/2014/main" id="{C5EC4913-549A-4F4A-8138-FCA3DFB085DF}"/>
                </a:ext>
              </a:extLst>
            </p:cNvPr>
            <p:cNvSpPr>
              <a:spLocks noChangeArrowheads="1"/>
            </p:cNvSpPr>
            <p:nvPr/>
          </p:nvSpPr>
          <p:spPr bwMode="auto">
            <a:xfrm>
              <a:off x="3792" y="1510"/>
              <a:ext cx="104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47" name="Rectangle 7">
              <a:extLst>
                <a:ext uri="{FF2B5EF4-FFF2-40B4-BE49-F238E27FC236}">
                  <a16:creationId xmlns:a16="http://schemas.microsoft.com/office/drawing/2014/main" id="{3EB6014F-99C5-4F96-BEE4-211F21957963}"/>
                </a:ext>
              </a:extLst>
            </p:cNvPr>
            <p:cNvSpPr>
              <a:spLocks noChangeArrowheads="1"/>
            </p:cNvSpPr>
            <p:nvPr/>
          </p:nvSpPr>
          <p:spPr bwMode="auto">
            <a:xfrm>
              <a:off x="3792" y="1027"/>
              <a:ext cx="397" cy="90"/>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48" name="Rectangle 8">
              <a:extLst>
                <a:ext uri="{FF2B5EF4-FFF2-40B4-BE49-F238E27FC236}">
                  <a16:creationId xmlns:a16="http://schemas.microsoft.com/office/drawing/2014/main" id="{ED8D8EED-F3C7-43DD-9AC7-ED468EDC2EC0}"/>
                </a:ext>
              </a:extLst>
            </p:cNvPr>
            <p:cNvSpPr>
              <a:spLocks noChangeArrowheads="1"/>
            </p:cNvSpPr>
            <p:nvPr/>
          </p:nvSpPr>
          <p:spPr bwMode="auto">
            <a:xfrm>
              <a:off x="3795" y="1264"/>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49" name="Rectangle 9">
              <a:extLst>
                <a:ext uri="{FF2B5EF4-FFF2-40B4-BE49-F238E27FC236}">
                  <a16:creationId xmlns:a16="http://schemas.microsoft.com/office/drawing/2014/main" id="{D71BD038-94C5-41AE-BBC5-D39E768C0E1B}"/>
                </a:ext>
              </a:extLst>
            </p:cNvPr>
            <p:cNvSpPr>
              <a:spLocks noChangeArrowheads="1"/>
            </p:cNvSpPr>
            <p:nvPr/>
          </p:nvSpPr>
          <p:spPr bwMode="auto">
            <a:xfrm>
              <a:off x="3792" y="1386"/>
              <a:ext cx="104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0" name="Rectangle 10">
              <a:extLst>
                <a:ext uri="{FF2B5EF4-FFF2-40B4-BE49-F238E27FC236}">
                  <a16:creationId xmlns:a16="http://schemas.microsoft.com/office/drawing/2014/main" id="{E1ADF731-8B93-4FEF-A5CD-CE8F97B8D3B1}"/>
                </a:ext>
              </a:extLst>
            </p:cNvPr>
            <p:cNvSpPr>
              <a:spLocks noChangeArrowheads="1"/>
            </p:cNvSpPr>
            <p:nvPr/>
          </p:nvSpPr>
          <p:spPr bwMode="auto">
            <a:xfrm>
              <a:off x="3792" y="2126"/>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1" name="Rectangle 11">
              <a:extLst>
                <a:ext uri="{FF2B5EF4-FFF2-40B4-BE49-F238E27FC236}">
                  <a16:creationId xmlns:a16="http://schemas.microsoft.com/office/drawing/2014/main" id="{09579A73-F3EE-4279-B73C-2F93D14987B5}"/>
                </a:ext>
              </a:extLst>
            </p:cNvPr>
            <p:cNvSpPr>
              <a:spLocks noChangeArrowheads="1"/>
            </p:cNvSpPr>
            <p:nvPr/>
          </p:nvSpPr>
          <p:spPr bwMode="auto">
            <a:xfrm>
              <a:off x="3792" y="2248"/>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2" name="Rectangle 12">
              <a:extLst>
                <a:ext uri="{FF2B5EF4-FFF2-40B4-BE49-F238E27FC236}">
                  <a16:creationId xmlns:a16="http://schemas.microsoft.com/office/drawing/2014/main" id="{CA07EE23-09C8-4ACF-ACF7-0414B5BE9AFA}"/>
                </a:ext>
              </a:extLst>
            </p:cNvPr>
            <p:cNvSpPr>
              <a:spLocks noChangeArrowheads="1"/>
            </p:cNvSpPr>
            <p:nvPr/>
          </p:nvSpPr>
          <p:spPr bwMode="auto">
            <a:xfrm>
              <a:off x="3792" y="3235"/>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3" name="Rectangle 13">
              <a:extLst>
                <a:ext uri="{FF2B5EF4-FFF2-40B4-BE49-F238E27FC236}">
                  <a16:creationId xmlns:a16="http://schemas.microsoft.com/office/drawing/2014/main" id="{14CA98A9-4FF9-4328-BD1D-ECEDBEAD981E}"/>
                </a:ext>
              </a:extLst>
            </p:cNvPr>
            <p:cNvSpPr>
              <a:spLocks noChangeArrowheads="1"/>
            </p:cNvSpPr>
            <p:nvPr/>
          </p:nvSpPr>
          <p:spPr bwMode="auto">
            <a:xfrm>
              <a:off x="3792" y="3364"/>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4" name="Rectangle 14">
              <a:extLst>
                <a:ext uri="{FF2B5EF4-FFF2-40B4-BE49-F238E27FC236}">
                  <a16:creationId xmlns:a16="http://schemas.microsoft.com/office/drawing/2014/main" id="{0928C207-331C-47E7-A7C8-ACED1015FA55}"/>
                </a:ext>
              </a:extLst>
            </p:cNvPr>
            <p:cNvSpPr>
              <a:spLocks noChangeArrowheads="1"/>
            </p:cNvSpPr>
            <p:nvPr/>
          </p:nvSpPr>
          <p:spPr bwMode="auto">
            <a:xfrm>
              <a:off x="3792" y="2746"/>
              <a:ext cx="104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5" name="Rectangle 16">
              <a:extLst>
                <a:ext uri="{FF2B5EF4-FFF2-40B4-BE49-F238E27FC236}">
                  <a16:creationId xmlns:a16="http://schemas.microsoft.com/office/drawing/2014/main" id="{8BC13EF1-B038-4DF6-A2AE-1AB6338FD0A2}"/>
                </a:ext>
              </a:extLst>
            </p:cNvPr>
            <p:cNvSpPr>
              <a:spLocks noChangeArrowheads="1"/>
            </p:cNvSpPr>
            <p:nvPr/>
          </p:nvSpPr>
          <p:spPr bwMode="auto">
            <a:xfrm>
              <a:off x="3792" y="2618"/>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6" name="Rectangle 18">
              <a:extLst>
                <a:ext uri="{FF2B5EF4-FFF2-40B4-BE49-F238E27FC236}">
                  <a16:creationId xmlns:a16="http://schemas.microsoft.com/office/drawing/2014/main" id="{A77CCD0E-BCB6-4826-A1F9-02A84FC6537C}"/>
                </a:ext>
              </a:extLst>
            </p:cNvPr>
            <p:cNvSpPr>
              <a:spLocks noChangeArrowheads="1"/>
            </p:cNvSpPr>
            <p:nvPr/>
          </p:nvSpPr>
          <p:spPr bwMode="auto">
            <a:xfrm>
              <a:off x="3792" y="3117"/>
              <a:ext cx="805"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7" name="Rectangle 19">
              <a:extLst>
                <a:ext uri="{FF2B5EF4-FFF2-40B4-BE49-F238E27FC236}">
                  <a16:creationId xmlns:a16="http://schemas.microsoft.com/office/drawing/2014/main" id="{741153C3-11D7-4BF9-A35A-16E644AC3B94}"/>
                </a:ext>
              </a:extLst>
            </p:cNvPr>
            <p:cNvSpPr>
              <a:spLocks noChangeArrowheads="1"/>
            </p:cNvSpPr>
            <p:nvPr/>
          </p:nvSpPr>
          <p:spPr bwMode="auto">
            <a:xfrm>
              <a:off x="3792" y="2865"/>
              <a:ext cx="397" cy="90"/>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8" name="Rectangle 23">
              <a:extLst>
                <a:ext uri="{FF2B5EF4-FFF2-40B4-BE49-F238E27FC236}">
                  <a16:creationId xmlns:a16="http://schemas.microsoft.com/office/drawing/2014/main" id="{129D944C-2F4B-46BF-B3A7-0A11DE5C0585}"/>
                </a:ext>
              </a:extLst>
            </p:cNvPr>
            <p:cNvSpPr>
              <a:spLocks noChangeArrowheads="1"/>
            </p:cNvSpPr>
            <p:nvPr/>
          </p:nvSpPr>
          <p:spPr bwMode="auto">
            <a:xfrm>
              <a:off x="3792" y="2987"/>
              <a:ext cx="601" cy="83"/>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59" name="Rectangle 25">
              <a:extLst>
                <a:ext uri="{FF2B5EF4-FFF2-40B4-BE49-F238E27FC236}">
                  <a16:creationId xmlns:a16="http://schemas.microsoft.com/office/drawing/2014/main" id="{A7C9006C-529C-4E5E-9BC3-0A78321CCDD8}"/>
                </a:ext>
              </a:extLst>
            </p:cNvPr>
            <p:cNvSpPr>
              <a:spLocks noChangeArrowheads="1"/>
            </p:cNvSpPr>
            <p:nvPr/>
          </p:nvSpPr>
          <p:spPr bwMode="auto">
            <a:xfrm>
              <a:off x="3792" y="1634"/>
              <a:ext cx="601"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60" name="Rectangle 26">
              <a:extLst>
                <a:ext uri="{FF2B5EF4-FFF2-40B4-BE49-F238E27FC236}">
                  <a16:creationId xmlns:a16="http://schemas.microsoft.com/office/drawing/2014/main" id="{F181BB59-84A8-4FFB-9EAA-50579C489422}"/>
                </a:ext>
              </a:extLst>
            </p:cNvPr>
            <p:cNvSpPr>
              <a:spLocks noChangeArrowheads="1"/>
            </p:cNvSpPr>
            <p:nvPr/>
          </p:nvSpPr>
          <p:spPr bwMode="auto">
            <a:xfrm>
              <a:off x="3792" y="1885"/>
              <a:ext cx="193"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sp>
          <p:nvSpPr>
            <p:cNvPr id="9261" name="Rectangle 27">
              <a:extLst>
                <a:ext uri="{FF2B5EF4-FFF2-40B4-BE49-F238E27FC236}">
                  <a16:creationId xmlns:a16="http://schemas.microsoft.com/office/drawing/2014/main" id="{143AB3E8-68E5-412D-B1C1-4DFB4AE2144A}"/>
                </a:ext>
              </a:extLst>
            </p:cNvPr>
            <p:cNvSpPr>
              <a:spLocks noChangeArrowheads="1"/>
            </p:cNvSpPr>
            <p:nvPr/>
          </p:nvSpPr>
          <p:spPr bwMode="auto">
            <a:xfrm>
              <a:off x="3792" y="1997"/>
              <a:ext cx="601" cy="91"/>
            </a:xfrm>
            <a:prstGeom prst="rect">
              <a:avLst/>
            </a:prstGeom>
            <a:grpFill/>
            <a:ln w="9525">
              <a:solidFill>
                <a:schemeClr val="tx1"/>
              </a:solidFill>
              <a:miter lim="800000"/>
              <a:headEnd/>
              <a:tailEnd/>
            </a:ln>
          </p:spPr>
          <p:txBody>
            <a:bodyPr wrap="none" anchor="ctr"/>
            <a:lstStyle/>
            <a:p>
              <a:pPr eaLnBrk="1" hangingPunct="1">
                <a:defRPr/>
              </a:pPr>
              <a:endParaRPr lang="de-DE" sz="240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0173"/>
                                        </p:tgtEl>
                                        <p:attrNameLst>
                                          <p:attrName>style.visibility</p:attrName>
                                        </p:attrNameLst>
                                      </p:cBhvr>
                                      <p:to>
                                        <p:strVal val="visible"/>
                                      </p:to>
                                    </p:set>
                                    <p:animEffect transition="in" filter="wipe(left)">
                                      <p:cBhvr>
                                        <p:cTn id="15" dur="1000"/>
                                        <p:tgtEl>
                                          <p:spTgt spid="39017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0172"/>
                                        </p:tgtEl>
                                        <p:attrNameLst>
                                          <p:attrName>style.visibility</p:attrName>
                                        </p:attrNameLst>
                                      </p:cBhvr>
                                      <p:to>
                                        <p:strVal val="visible"/>
                                      </p:to>
                                    </p:set>
                                    <p:animEffect transition="in" filter="wipe(left)">
                                      <p:cBhvr>
                                        <p:cTn id="18" dur="1000"/>
                                        <p:tgtEl>
                                          <p:spTgt spid="390172"/>
                                        </p:tgtEl>
                                      </p:cBhvr>
                                    </p:animEffect>
                                  </p:childTnLst>
                                </p:cTn>
                              </p:par>
                              <p:par>
                                <p:cTn id="19" presetID="22" presetClass="entr" presetSubtype="8" fill="hold" grpId="1" nodeType="withEffect">
                                  <p:stCondLst>
                                    <p:cond delay="0"/>
                                  </p:stCondLst>
                                  <p:iterate type="lt">
                                    <p:tmPct val="0"/>
                                  </p:iterate>
                                  <p:childTnLst>
                                    <p:set>
                                      <p:cBhvr>
                                        <p:cTn id="20" dur="1" fill="hold">
                                          <p:stCondLst>
                                            <p:cond delay="0"/>
                                          </p:stCondLst>
                                        </p:cTn>
                                        <p:tgtEl>
                                          <p:spTgt spid="114718"/>
                                        </p:tgtEl>
                                        <p:attrNameLst>
                                          <p:attrName>style.visibility</p:attrName>
                                        </p:attrNameLst>
                                      </p:cBhvr>
                                      <p:to>
                                        <p:strVal val="visible"/>
                                      </p:to>
                                    </p:set>
                                    <p:animEffect transition="in" filter="wipe(left)">
                                      <p:cBhvr>
                                        <p:cTn id="21" dur="1000"/>
                                        <p:tgtEl>
                                          <p:spTgt spid="1147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90175"/>
                                        </p:tgtEl>
                                        <p:attrNameLst>
                                          <p:attrName>style.visibility</p:attrName>
                                        </p:attrNameLst>
                                      </p:cBhvr>
                                      <p:to>
                                        <p:strVal val="visible"/>
                                      </p:to>
                                    </p:set>
                                    <p:animEffect transition="in" filter="wipe(left)">
                                      <p:cBhvr>
                                        <p:cTn id="24" dur="1000"/>
                                        <p:tgtEl>
                                          <p:spTgt spid="39017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90176"/>
                                        </p:tgtEl>
                                        <p:attrNameLst>
                                          <p:attrName>style.visibility</p:attrName>
                                        </p:attrNameLst>
                                      </p:cBhvr>
                                      <p:to>
                                        <p:strVal val="visible"/>
                                      </p:to>
                                    </p:set>
                                    <p:animEffect transition="in" filter="wipe(left)">
                                      <p:cBhvr>
                                        <p:cTn id="27" dur="1000"/>
                                        <p:tgtEl>
                                          <p:spTgt spid="3901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mph" presetSubtype="2" fill="hold" grpId="0" nodeType="clickEffect">
                                  <p:stCondLst>
                                    <p:cond delay="0"/>
                                  </p:stCondLst>
                                  <p:iterate type="lt">
                                    <p:tmPct val="0"/>
                                  </p:iterate>
                                  <p:childTnLst>
                                    <p:animClr clrSpc="rgb" dir="cw">
                                      <p:cBhvr override="childStyle">
                                        <p:cTn id="36" dur="1000" fill="hold"/>
                                        <p:tgtEl>
                                          <p:spTgt spid="11471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72" grpId="0"/>
      <p:bldP spid="390173" grpId="0"/>
      <p:bldP spid="114718" grpId="0"/>
      <p:bldP spid="114718" grpId="1"/>
      <p:bldP spid="390175" grpId="0"/>
      <p:bldP spid="39017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D287A667-6D22-403C-A3B1-3A94EFF8A135}"/>
              </a:ext>
            </a:extLst>
          </p:cNvPr>
          <p:cNvSpPr txBox="1">
            <a:spLocks noChangeArrowheads="1"/>
          </p:cNvSpPr>
          <p:nvPr/>
        </p:nvSpPr>
        <p:spPr bwMode="auto">
          <a:xfrm>
            <a:off x="4901920" y="2033588"/>
            <a:ext cx="2380225" cy="395022"/>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5F5F5F"/>
                </a:solidFill>
                <a:latin typeface="Verdana" panose="020B0604030504040204" pitchFamily="34" charset="0"/>
              </a:rPr>
              <a:t>Ocena wstępna</a:t>
            </a:r>
            <a:endParaRPr lang="de-DE" altLang="pl-PL" sz="2000">
              <a:solidFill>
                <a:srgbClr val="5F5F5F"/>
              </a:solidFill>
              <a:latin typeface="Verdana" panose="020B0604030504040204" pitchFamily="34" charset="0"/>
            </a:endParaRPr>
          </a:p>
        </p:txBody>
      </p:sp>
      <p:sp>
        <p:nvSpPr>
          <p:cNvPr id="63491" name="Arc 3">
            <a:extLst>
              <a:ext uri="{FF2B5EF4-FFF2-40B4-BE49-F238E27FC236}">
                <a16:creationId xmlns:a16="http://schemas.microsoft.com/office/drawing/2014/main" id="{C53A3E1C-C217-4301-B340-B725D5683131}"/>
              </a:ext>
            </a:extLst>
          </p:cNvPr>
          <p:cNvSpPr>
            <a:spLocks/>
          </p:cNvSpPr>
          <p:nvPr/>
        </p:nvSpPr>
        <p:spPr bwMode="auto">
          <a:xfrm rot="16200000">
            <a:off x="3702845" y="2178845"/>
            <a:ext cx="1285875" cy="135731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nvGrpSpPr>
          <p:cNvPr id="63492" name="Group 4">
            <a:extLst>
              <a:ext uri="{FF2B5EF4-FFF2-40B4-BE49-F238E27FC236}">
                <a16:creationId xmlns:a16="http://schemas.microsoft.com/office/drawing/2014/main" id="{FB4D1C75-8CA5-4321-BC16-DD99F5AA5B00}"/>
              </a:ext>
            </a:extLst>
          </p:cNvPr>
          <p:cNvGrpSpPr>
            <a:grpSpLocks/>
          </p:cNvGrpSpPr>
          <p:nvPr/>
        </p:nvGrpSpPr>
        <p:grpSpPr bwMode="auto">
          <a:xfrm>
            <a:off x="7096126" y="2220913"/>
            <a:ext cx="3389313" cy="1746866"/>
            <a:chOff x="3651" y="1253"/>
            <a:chExt cx="2135" cy="1193"/>
          </a:xfrm>
        </p:grpSpPr>
        <p:sp>
          <p:nvSpPr>
            <p:cNvPr id="63512" name="Text Box 5">
              <a:extLst>
                <a:ext uri="{FF2B5EF4-FFF2-40B4-BE49-F238E27FC236}">
                  <a16:creationId xmlns:a16="http://schemas.microsoft.com/office/drawing/2014/main" id="{B5A29A5A-E1F2-4183-9340-32E352E5F405}"/>
                </a:ext>
              </a:extLst>
            </p:cNvPr>
            <p:cNvSpPr txBox="1">
              <a:spLocks noChangeArrowheads="1"/>
            </p:cNvSpPr>
            <p:nvPr/>
          </p:nvSpPr>
          <p:spPr bwMode="auto">
            <a:xfrm>
              <a:off x="3831" y="2176"/>
              <a:ext cx="1955" cy="270"/>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none"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5F5F5F"/>
                  </a:solidFill>
                  <a:latin typeface="Verdana" panose="020B0604030504040204" pitchFamily="34" charset="0"/>
                </a:rPr>
                <a:t>Podział obowiązków</a:t>
              </a:r>
              <a:endParaRPr lang="de-DE" altLang="pl-PL" sz="2000">
                <a:solidFill>
                  <a:srgbClr val="5F5F5F"/>
                </a:solidFill>
                <a:latin typeface="Verdana" panose="020B0604030504040204" pitchFamily="34" charset="0"/>
              </a:endParaRPr>
            </a:p>
          </p:txBody>
        </p:sp>
        <p:sp>
          <p:nvSpPr>
            <p:cNvPr id="63513" name="Arc 6">
              <a:extLst>
                <a:ext uri="{FF2B5EF4-FFF2-40B4-BE49-F238E27FC236}">
                  <a16:creationId xmlns:a16="http://schemas.microsoft.com/office/drawing/2014/main" id="{75AA5413-743C-4CBE-A75D-9409AFE69643}"/>
                </a:ext>
              </a:extLst>
            </p:cNvPr>
            <p:cNvSpPr>
              <a:spLocks/>
            </p:cNvSpPr>
            <p:nvPr/>
          </p:nvSpPr>
          <p:spPr bwMode="auto">
            <a:xfrm>
              <a:off x="3651" y="1253"/>
              <a:ext cx="810" cy="8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grpSp>
        <p:nvGrpSpPr>
          <p:cNvPr id="63493" name="Group 7">
            <a:extLst>
              <a:ext uri="{FF2B5EF4-FFF2-40B4-BE49-F238E27FC236}">
                <a16:creationId xmlns:a16="http://schemas.microsoft.com/office/drawing/2014/main" id="{8B3199C4-DE4B-4C6F-9BD4-975B33D11491}"/>
              </a:ext>
            </a:extLst>
          </p:cNvPr>
          <p:cNvGrpSpPr>
            <a:grpSpLocks/>
          </p:cNvGrpSpPr>
          <p:nvPr/>
        </p:nvGrpSpPr>
        <p:grpSpPr bwMode="auto">
          <a:xfrm>
            <a:off x="5024438" y="4068764"/>
            <a:ext cx="3429000" cy="1538287"/>
            <a:chOff x="2237" y="2789"/>
            <a:chExt cx="2365" cy="1059"/>
          </a:xfrm>
        </p:grpSpPr>
        <p:sp>
          <p:nvSpPr>
            <p:cNvPr id="63510" name="Text Box 8">
              <a:extLst>
                <a:ext uri="{FF2B5EF4-FFF2-40B4-BE49-F238E27FC236}">
                  <a16:creationId xmlns:a16="http://schemas.microsoft.com/office/drawing/2014/main" id="{B5A88B47-0D67-4A32-9A83-AA689C2E2F72}"/>
                </a:ext>
              </a:extLst>
            </p:cNvPr>
            <p:cNvSpPr txBox="1">
              <a:spLocks noChangeArrowheads="1"/>
            </p:cNvSpPr>
            <p:nvPr/>
          </p:nvSpPr>
          <p:spPr bwMode="auto">
            <a:xfrm>
              <a:off x="2237" y="3571"/>
              <a:ext cx="1434" cy="277"/>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5F5F5F"/>
                  </a:solidFill>
                  <a:latin typeface="Verdana" panose="020B0604030504040204" pitchFamily="34" charset="0"/>
                </a:rPr>
                <a:t>Interwencja</a:t>
              </a:r>
              <a:endParaRPr lang="de-DE" altLang="pl-PL" sz="2000">
                <a:solidFill>
                  <a:srgbClr val="5F5F5F"/>
                </a:solidFill>
                <a:latin typeface="Verdana" panose="020B0604030504040204" pitchFamily="34" charset="0"/>
              </a:endParaRPr>
            </a:p>
          </p:txBody>
        </p:sp>
        <p:sp>
          <p:nvSpPr>
            <p:cNvPr id="63511" name="Arc 9">
              <a:extLst>
                <a:ext uri="{FF2B5EF4-FFF2-40B4-BE49-F238E27FC236}">
                  <a16:creationId xmlns:a16="http://schemas.microsoft.com/office/drawing/2014/main" id="{BF690F70-B730-47D0-96F7-6335588A6FCA}"/>
                </a:ext>
              </a:extLst>
            </p:cNvPr>
            <p:cNvSpPr>
              <a:spLocks/>
            </p:cNvSpPr>
            <p:nvPr/>
          </p:nvSpPr>
          <p:spPr bwMode="auto">
            <a:xfrm rot="5400000">
              <a:off x="3669" y="2786"/>
              <a:ext cx="930" cy="9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grpSp>
        <p:nvGrpSpPr>
          <p:cNvPr id="63494" name="Group 10">
            <a:extLst>
              <a:ext uri="{FF2B5EF4-FFF2-40B4-BE49-F238E27FC236}">
                <a16:creationId xmlns:a16="http://schemas.microsoft.com/office/drawing/2014/main" id="{8B028FDB-D069-45A4-985A-24A8A960BAB3}"/>
              </a:ext>
            </a:extLst>
          </p:cNvPr>
          <p:cNvGrpSpPr>
            <a:grpSpLocks/>
          </p:cNvGrpSpPr>
          <p:nvPr/>
        </p:nvGrpSpPr>
        <p:grpSpPr bwMode="auto">
          <a:xfrm>
            <a:off x="2901950" y="3606801"/>
            <a:ext cx="2095500" cy="1736725"/>
            <a:chOff x="617" y="2335"/>
            <a:chExt cx="1320" cy="1343"/>
          </a:xfrm>
        </p:grpSpPr>
        <p:sp>
          <p:nvSpPr>
            <p:cNvPr id="63508" name="Text Box 11">
              <a:extLst>
                <a:ext uri="{FF2B5EF4-FFF2-40B4-BE49-F238E27FC236}">
                  <a16:creationId xmlns:a16="http://schemas.microsoft.com/office/drawing/2014/main" id="{067C1737-24B7-44A0-AB83-D74594CBFEA2}"/>
                </a:ext>
              </a:extLst>
            </p:cNvPr>
            <p:cNvSpPr txBox="1">
              <a:spLocks noChangeArrowheads="1"/>
            </p:cNvSpPr>
            <p:nvPr/>
          </p:nvSpPr>
          <p:spPr bwMode="auto">
            <a:xfrm>
              <a:off x="617" y="2335"/>
              <a:ext cx="1030" cy="312"/>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none"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5F5F5F"/>
                  </a:solidFill>
                  <a:latin typeface="Verdana" panose="020B0604030504040204" pitchFamily="34" charset="0"/>
                </a:rPr>
                <a:t>Ewaluacja</a:t>
              </a:r>
              <a:endParaRPr lang="de-DE" altLang="pl-PL" sz="2000">
                <a:solidFill>
                  <a:srgbClr val="5F5F5F"/>
                </a:solidFill>
                <a:latin typeface="Verdana" panose="020B0604030504040204" pitchFamily="34" charset="0"/>
              </a:endParaRPr>
            </a:p>
          </p:txBody>
        </p:sp>
        <p:sp>
          <p:nvSpPr>
            <p:cNvPr id="63509" name="Arc 12">
              <a:extLst>
                <a:ext uri="{FF2B5EF4-FFF2-40B4-BE49-F238E27FC236}">
                  <a16:creationId xmlns:a16="http://schemas.microsoft.com/office/drawing/2014/main" id="{7F8F7B4E-339B-4099-ADC3-3AC9A92D4E5A}"/>
                </a:ext>
              </a:extLst>
            </p:cNvPr>
            <p:cNvSpPr>
              <a:spLocks/>
            </p:cNvSpPr>
            <p:nvPr/>
          </p:nvSpPr>
          <p:spPr bwMode="auto">
            <a:xfrm rot="10800000">
              <a:off x="1099" y="2695"/>
              <a:ext cx="838" cy="9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sp>
        <p:nvSpPr>
          <p:cNvPr id="63495" name="Text Box 13">
            <a:extLst>
              <a:ext uri="{FF2B5EF4-FFF2-40B4-BE49-F238E27FC236}">
                <a16:creationId xmlns:a16="http://schemas.microsoft.com/office/drawing/2014/main" id="{E97EA2D0-A6D8-4310-A63A-D7F8F2EF5FC4}"/>
              </a:ext>
            </a:extLst>
          </p:cNvPr>
          <p:cNvSpPr txBox="1">
            <a:spLocks noChangeArrowheads="1"/>
          </p:cNvSpPr>
          <p:nvPr/>
        </p:nvSpPr>
        <p:spPr bwMode="auto">
          <a:xfrm>
            <a:off x="4656138" y="3573463"/>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pl-PL" sz="2400" b="1">
                <a:solidFill>
                  <a:srgbClr val="5F5F5F"/>
                </a:solidFill>
                <a:latin typeface="Verdana" panose="020B0604030504040204" pitchFamily="34" charset="0"/>
              </a:rPr>
              <a:t>Rehab-Cycle</a:t>
            </a:r>
          </a:p>
        </p:txBody>
      </p:sp>
      <p:sp>
        <p:nvSpPr>
          <p:cNvPr id="379920" name="Text Box 15">
            <a:extLst>
              <a:ext uri="{FF2B5EF4-FFF2-40B4-BE49-F238E27FC236}">
                <a16:creationId xmlns:a16="http://schemas.microsoft.com/office/drawing/2014/main" id="{AD0499B1-D06F-4FC5-AA01-8C8757F665CA}"/>
              </a:ext>
            </a:extLst>
          </p:cNvPr>
          <p:cNvSpPr txBox="1">
            <a:spLocks noChangeArrowheads="1"/>
          </p:cNvSpPr>
          <p:nvPr/>
        </p:nvSpPr>
        <p:spPr bwMode="auto">
          <a:xfrm>
            <a:off x="7524751" y="1285876"/>
            <a:ext cx="2233613" cy="925513"/>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Profil Kategorialny ICF</a:t>
            </a:r>
            <a:endParaRPr lang="en-US" b="1">
              <a:solidFill>
                <a:srgbClr val="FFFFFF"/>
              </a:solidFill>
              <a:latin typeface="Verdana" pitchFamily="34" charset="0"/>
              <a:cs typeface="Arial" charset="0"/>
            </a:endParaRPr>
          </a:p>
        </p:txBody>
      </p:sp>
      <p:sp>
        <p:nvSpPr>
          <p:cNvPr id="140305" name="Text Box 17">
            <a:extLst>
              <a:ext uri="{FF2B5EF4-FFF2-40B4-BE49-F238E27FC236}">
                <a16:creationId xmlns:a16="http://schemas.microsoft.com/office/drawing/2014/main" id="{FFCEDE59-9DA9-487A-A16D-74C554A52643}"/>
              </a:ext>
            </a:extLst>
          </p:cNvPr>
          <p:cNvSpPr txBox="1">
            <a:spLocks noChangeArrowheads="1"/>
          </p:cNvSpPr>
          <p:nvPr/>
        </p:nvSpPr>
        <p:spPr bwMode="auto">
          <a:xfrm>
            <a:off x="2595564" y="1143001"/>
            <a:ext cx="2484437" cy="650875"/>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Ocena wstępna ICF</a:t>
            </a:r>
            <a:endParaRPr lang="en-US" b="1">
              <a:solidFill>
                <a:srgbClr val="FFFFFF"/>
              </a:solidFill>
              <a:latin typeface="Verdana" pitchFamily="34" charset="0"/>
              <a:cs typeface="Arial" charset="0"/>
            </a:endParaRPr>
          </a:p>
        </p:txBody>
      </p:sp>
      <p:sp>
        <p:nvSpPr>
          <p:cNvPr id="379922" name="Text Box 19">
            <a:extLst>
              <a:ext uri="{FF2B5EF4-FFF2-40B4-BE49-F238E27FC236}">
                <a16:creationId xmlns:a16="http://schemas.microsoft.com/office/drawing/2014/main" id="{48BE7BFB-FA6D-481A-B307-05F9437CE579}"/>
              </a:ext>
            </a:extLst>
          </p:cNvPr>
          <p:cNvSpPr txBox="1">
            <a:spLocks noChangeArrowheads="1"/>
          </p:cNvSpPr>
          <p:nvPr/>
        </p:nvSpPr>
        <p:spPr bwMode="auto">
          <a:xfrm>
            <a:off x="7967663" y="5357814"/>
            <a:ext cx="2374900" cy="650875"/>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Tabela Interwencji </a:t>
            </a:r>
            <a:r>
              <a:rPr lang="en-US" b="1">
                <a:solidFill>
                  <a:srgbClr val="FFFFFF"/>
                </a:solidFill>
                <a:latin typeface="Verdana" pitchFamily="34" charset="0"/>
                <a:cs typeface="Arial" charset="0"/>
              </a:rPr>
              <a:t>ICF</a:t>
            </a:r>
          </a:p>
        </p:txBody>
      </p:sp>
      <p:sp>
        <p:nvSpPr>
          <p:cNvPr id="379923" name="Text Box 22">
            <a:extLst>
              <a:ext uri="{FF2B5EF4-FFF2-40B4-BE49-F238E27FC236}">
                <a16:creationId xmlns:a16="http://schemas.microsoft.com/office/drawing/2014/main" id="{AC5693CE-4003-4D2A-8A31-AF880614A658}"/>
              </a:ext>
            </a:extLst>
          </p:cNvPr>
          <p:cNvSpPr txBox="1">
            <a:spLocks noChangeArrowheads="1"/>
          </p:cNvSpPr>
          <p:nvPr/>
        </p:nvSpPr>
        <p:spPr bwMode="auto">
          <a:xfrm>
            <a:off x="1792289" y="4930776"/>
            <a:ext cx="2160587" cy="650875"/>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Karta Ewaluacji </a:t>
            </a:r>
            <a:r>
              <a:rPr lang="en-US" b="1">
                <a:solidFill>
                  <a:srgbClr val="FFFFFF"/>
                </a:solidFill>
                <a:latin typeface="Verdana" pitchFamily="34" charset="0"/>
                <a:cs typeface="Arial" charset="0"/>
              </a:rPr>
              <a:t>ICF</a:t>
            </a:r>
          </a:p>
        </p:txBody>
      </p:sp>
      <p:sp>
        <p:nvSpPr>
          <p:cNvPr id="63500" name="Line 16">
            <a:extLst>
              <a:ext uri="{FF2B5EF4-FFF2-40B4-BE49-F238E27FC236}">
                <a16:creationId xmlns:a16="http://schemas.microsoft.com/office/drawing/2014/main" id="{961B321A-5543-46B9-BB86-AB1C456730CF}"/>
              </a:ext>
            </a:extLst>
          </p:cNvPr>
          <p:cNvSpPr>
            <a:spLocks noChangeShapeType="1"/>
          </p:cNvSpPr>
          <p:nvPr/>
        </p:nvSpPr>
        <p:spPr bwMode="auto">
          <a:xfrm>
            <a:off x="5095875" y="1643063"/>
            <a:ext cx="641350" cy="3429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3501" name="Line 18">
            <a:extLst>
              <a:ext uri="{FF2B5EF4-FFF2-40B4-BE49-F238E27FC236}">
                <a16:creationId xmlns:a16="http://schemas.microsoft.com/office/drawing/2014/main" id="{E7CC1E51-511F-4754-8747-B9C40ECDE3EF}"/>
              </a:ext>
            </a:extLst>
          </p:cNvPr>
          <p:cNvSpPr>
            <a:spLocks noChangeShapeType="1"/>
          </p:cNvSpPr>
          <p:nvPr/>
        </p:nvSpPr>
        <p:spPr bwMode="auto">
          <a:xfrm flipH="1">
            <a:off x="6667500" y="1571625"/>
            <a:ext cx="863600" cy="431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3502" name="Line 20">
            <a:extLst>
              <a:ext uri="{FF2B5EF4-FFF2-40B4-BE49-F238E27FC236}">
                <a16:creationId xmlns:a16="http://schemas.microsoft.com/office/drawing/2014/main" id="{30A4FE2F-E55E-43DF-AD59-5F032F2D16AE}"/>
              </a:ext>
            </a:extLst>
          </p:cNvPr>
          <p:cNvSpPr>
            <a:spLocks noChangeShapeType="1"/>
          </p:cNvSpPr>
          <p:nvPr/>
        </p:nvSpPr>
        <p:spPr bwMode="auto">
          <a:xfrm flipH="1" flipV="1">
            <a:off x="6670675" y="5659439"/>
            <a:ext cx="1282700" cy="19843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3503" name="Line 21">
            <a:extLst>
              <a:ext uri="{FF2B5EF4-FFF2-40B4-BE49-F238E27FC236}">
                <a16:creationId xmlns:a16="http://schemas.microsoft.com/office/drawing/2014/main" id="{116348E9-6AE0-4CC8-9232-A0E188527541}"/>
              </a:ext>
            </a:extLst>
          </p:cNvPr>
          <p:cNvSpPr>
            <a:spLocks noChangeShapeType="1"/>
          </p:cNvSpPr>
          <p:nvPr/>
        </p:nvSpPr>
        <p:spPr bwMode="auto">
          <a:xfrm flipH="1" flipV="1">
            <a:off x="8596313" y="4000501"/>
            <a:ext cx="500062" cy="1285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3504" name="Line 23">
            <a:extLst>
              <a:ext uri="{FF2B5EF4-FFF2-40B4-BE49-F238E27FC236}">
                <a16:creationId xmlns:a16="http://schemas.microsoft.com/office/drawing/2014/main" id="{8F0303E6-D6EE-4B6C-9D2F-F59775C84BE8}"/>
              </a:ext>
            </a:extLst>
          </p:cNvPr>
          <p:cNvSpPr>
            <a:spLocks noChangeShapeType="1"/>
          </p:cNvSpPr>
          <p:nvPr/>
        </p:nvSpPr>
        <p:spPr bwMode="auto">
          <a:xfrm flipV="1">
            <a:off x="2927351" y="4071939"/>
            <a:ext cx="525463" cy="79692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3505" name="Rectangle 3">
            <a:extLst>
              <a:ext uri="{FF2B5EF4-FFF2-40B4-BE49-F238E27FC236}">
                <a16:creationId xmlns:a16="http://schemas.microsoft.com/office/drawing/2014/main" id="{06CFD1FA-7928-4614-A18B-50E57A5ACCA9}"/>
              </a:ext>
            </a:extLst>
          </p:cNvPr>
          <p:cNvSpPr txBox="1">
            <a:spLocks noChangeArrowheads="1"/>
          </p:cNvSpPr>
          <p:nvPr/>
        </p:nvSpPr>
        <p:spPr bwMode="auto">
          <a:xfrm>
            <a:off x="1738314" y="285751"/>
            <a:ext cx="8715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pl-PL" altLang="pl-PL" sz="2400" b="1">
                <a:solidFill>
                  <a:srgbClr val="FFFFFF"/>
                </a:solidFill>
                <a:latin typeface="Verdana" panose="020B0604030504040204" pitchFamily="34" charset="0"/>
              </a:rPr>
              <a:t>Wykorzystanie ICF w zarządzaniu rehabilitacją</a:t>
            </a:r>
            <a:endParaRPr lang="de-CH" altLang="pl-PL" sz="2400" b="1">
              <a:solidFill>
                <a:srgbClr val="FFFFFF"/>
              </a:solidFill>
              <a:latin typeface="Verdana" panose="020B0604030504040204" pitchFamily="34" charset="0"/>
            </a:endParaRPr>
          </a:p>
        </p:txBody>
      </p:sp>
      <p:sp>
        <p:nvSpPr>
          <p:cNvPr id="2" name="Symbol zastępczy numeru slajdu 1">
            <a:extLst>
              <a:ext uri="{FF2B5EF4-FFF2-40B4-BE49-F238E27FC236}">
                <a16:creationId xmlns:a16="http://schemas.microsoft.com/office/drawing/2014/main" id="{3C7BA9AA-BFA5-4228-8655-BF5DA500A1BD}"/>
              </a:ext>
            </a:extLst>
          </p:cNvPr>
          <p:cNvSpPr>
            <a:spLocks noGrp="1"/>
          </p:cNvSpPr>
          <p:nvPr>
            <p:ph type="sldNum" sz="quarter" idx="12"/>
          </p:nvPr>
        </p:nvSpPr>
        <p:spPr/>
        <p:txBody>
          <a:bodyPr/>
          <a:lstStyle/>
          <a:p>
            <a:pPr>
              <a:defRPr/>
            </a:pPr>
            <a:fld id="{1BBA5727-C5ED-4BF0-882E-7ACC0DC28FF9}" type="slidenum">
              <a:rPr lang="de-DE"/>
              <a:pPr>
                <a:defRPr/>
              </a:pPr>
              <a:t>41</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379922"/>
                                        </p:tgtEl>
                                        <p:attrNameLst>
                                          <p:attrName>fillcolor</p:attrName>
                                        </p:attrNameLst>
                                      </p:cBhvr>
                                      <p:to>
                                        <a:srgbClr val="CC3300"/>
                                      </p:to>
                                    </p:animClr>
                                    <p:set>
                                      <p:cBhvr>
                                        <p:cTn id="7" dur="1000" fill="hold"/>
                                        <p:tgtEl>
                                          <p:spTgt spid="379922"/>
                                        </p:tgtEl>
                                        <p:attrNameLst>
                                          <p:attrName>fill.type</p:attrName>
                                        </p:attrNameLst>
                                      </p:cBhvr>
                                      <p:to>
                                        <p:strVal val="solid"/>
                                      </p:to>
                                    </p:set>
                                    <p:set>
                                      <p:cBhvr>
                                        <p:cTn id="8" dur="1000" fill="hold"/>
                                        <p:tgtEl>
                                          <p:spTgt spid="3799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a:extLst>
              <a:ext uri="{FF2B5EF4-FFF2-40B4-BE49-F238E27FC236}">
                <a16:creationId xmlns:a16="http://schemas.microsoft.com/office/drawing/2014/main" id="{FBF754B8-BBCD-4E0B-A096-F0A3385AF718}"/>
              </a:ext>
            </a:extLst>
          </p:cNvPr>
          <p:cNvGraphicFramePr>
            <a:graphicFrameLocks noChangeAspect="1"/>
          </p:cNvGraphicFramePr>
          <p:nvPr>
            <p:extLst>
              <p:ext uri="{D42A27DB-BD31-4B8C-83A1-F6EECF244321}">
                <p14:modId xmlns:p14="http://schemas.microsoft.com/office/powerpoint/2010/main" val="391131126"/>
              </p:ext>
            </p:extLst>
          </p:nvPr>
        </p:nvGraphicFramePr>
        <p:xfrm>
          <a:off x="1512888" y="0"/>
          <a:ext cx="9007475" cy="5570538"/>
        </p:xfrm>
        <a:graphic>
          <a:graphicData uri="http://schemas.openxmlformats.org/presentationml/2006/ole">
            <mc:AlternateContent xmlns:mc="http://schemas.openxmlformats.org/markup-compatibility/2006">
              <mc:Choice xmlns:v="urn:schemas-microsoft-com:vml" Requires="v">
                <p:oleObj spid="_x0000_s6157" name="Document" r:id="rId4" imgW="10088257" imgH="6236840" progId="Word.Document.8">
                  <p:embed/>
                </p:oleObj>
              </mc:Choice>
              <mc:Fallback>
                <p:oleObj name="Document" r:id="rId4" imgW="10088257" imgH="6236840" progId="Word.Document.8">
                  <p:embed/>
                  <p:pic>
                    <p:nvPicPr>
                      <p:cNvPr id="64514" name="Object 2">
                        <a:extLst>
                          <a:ext uri="{FF2B5EF4-FFF2-40B4-BE49-F238E27FC236}">
                            <a16:creationId xmlns:a16="http://schemas.microsoft.com/office/drawing/2014/main" id="{FBF754B8-BBCD-4E0B-A096-F0A3385AF718}"/>
                          </a:ext>
                        </a:extLst>
                      </p:cNvPr>
                      <p:cNvPicPr>
                        <a:picLocks noChangeAspect="1" noChangeArrowheads="1"/>
                      </p:cNvPicPr>
                      <p:nvPr/>
                    </p:nvPicPr>
                    <p:blipFill>
                      <a:blip r:embed="rId5"/>
                      <a:srcRect/>
                      <a:stretch>
                        <a:fillRect/>
                      </a:stretch>
                    </p:blipFill>
                    <p:spPr bwMode="auto">
                      <a:xfrm>
                        <a:off x="1512888" y="0"/>
                        <a:ext cx="9007475" cy="5570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Text Box 3">
            <a:extLst>
              <a:ext uri="{FF2B5EF4-FFF2-40B4-BE49-F238E27FC236}">
                <a16:creationId xmlns:a16="http://schemas.microsoft.com/office/drawing/2014/main" id="{D39260BF-CBC5-4727-BAED-92C861DC44B6}"/>
              </a:ext>
            </a:extLst>
          </p:cNvPr>
          <p:cNvSpPr txBox="1">
            <a:spLocks noChangeArrowheads="1"/>
          </p:cNvSpPr>
          <p:nvPr/>
        </p:nvSpPr>
        <p:spPr bwMode="auto">
          <a:xfrm>
            <a:off x="1908175" y="404813"/>
            <a:ext cx="21605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dirty="0">
                <a:solidFill>
                  <a:srgbClr val="5F5F5F"/>
                </a:solidFill>
                <a:latin typeface="Verdana" panose="020B0604030504040204" pitchFamily="34" charset="0"/>
              </a:rPr>
              <a:t>b280   </a:t>
            </a:r>
            <a:r>
              <a:rPr lang="pl-PL" altLang="pl-PL" sz="1000" i="1" dirty="0">
                <a:solidFill>
                  <a:srgbClr val="5F5F5F"/>
                </a:solidFill>
                <a:latin typeface="Verdana" panose="020B0604030504040204" pitchFamily="34" charset="0"/>
              </a:rPr>
              <a:t>Odczuwanie bólu</a:t>
            </a:r>
            <a:endParaRPr lang="de-CH" altLang="pl-PL" sz="1000" i="1" dirty="0">
              <a:solidFill>
                <a:srgbClr val="5F5F5F"/>
              </a:solidFill>
              <a:latin typeface="Verdana" panose="020B0604030504040204" pitchFamily="34" charset="0"/>
            </a:endParaRPr>
          </a:p>
        </p:txBody>
      </p:sp>
      <p:sp>
        <p:nvSpPr>
          <p:cNvPr id="64516" name="Text Box 5">
            <a:extLst>
              <a:ext uri="{FF2B5EF4-FFF2-40B4-BE49-F238E27FC236}">
                <a16:creationId xmlns:a16="http://schemas.microsoft.com/office/drawing/2014/main" id="{12A71DFC-D9E3-4094-B4F2-4C0490997F78}"/>
              </a:ext>
            </a:extLst>
          </p:cNvPr>
          <p:cNvSpPr txBox="1">
            <a:spLocks noChangeArrowheads="1"/>
          </p:cNvSpPr>
          <p:nvPr/>
        </p:nvSpPr>
        <p:spPr bwMode="auto">
          <a:xfrm>
            <a:off x="1897063" y="836613"/>
            <a:ext cx="25320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b710  </a:t>
            </a:r>
            <a:r>
              <a:rPr lang="pl-PL" altLang="pl-PL" sz="1000" i="1">
                <a:solidFill>
                  <a:srgbClr val="5F5F5F"/>
                </a:solidFill>
                <a:latin typeface="Verdana" panose="020B0604030504040204" pitchFamily="34" charset="0"/>
              </a:rPr>
              <a:t>Funkcje ruchomości stawów</a:t>
            </a:r>
            <a:endParaRPr lang="de-CH" altLang="pl-PL" sz="1000" i="1">
              <a:solidFill>
                <a:srgbClr val="5F5F5F"/>
              </a:solidFill>
              <a:latin typeface="Verdana" panose="020B0604030504040204" pitchFamily="34" charset="0"/>
            </a:endParaRPr>
          </a:p>
        </p:txBody>
      </p:sp>
      <p:sp>
        <p:nvSpPr>
          <p:cNvPr id="64517" name="Text Box 6">
            <a:extLst>
              <a:ext uri="{FF2B5EF4-FFF2-40B4-BE49-F238E27FC236}">
                <a16:creationId xmlns:a16="http://schemas.microsoft.com/office/drawing/2014/main" id="{35E5C4CA-7C04-41A7-9C21-54F263F10C98}"/>
              </a:ext>
            </a:extLst>
          </p:cNvPr>
          <p:cNvSpPr txBox="1">
            <a:spLocks noChangeArrowheads="1"/>
          </p:cNvSpPr>
          <p:nvPr/>
        </p:nvSpPr>
        <p:spPr bwMode="auto">
          <a:xfrm>
            <a:off x="1885951" y="1052513"/>
            <a:ext cx="25320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b7300 </a:t>
            </a:r>
            <a:r>
              <a:rPr lang="pl-PL" altLang="pl-PL" sz="1000" i="1">
                <a:solidFill>
                  <a:srgbClr val="5F5F5F"/>
                </a:solidFill>
                <a:latin typeface="Verdana" panose="020B0604030504040204" pitchFamily="34" charset="0"/>
              </a:rPr>
              <a:t>Siła poj.mięśnia</a:t>
            </a:r>
            <a:endParaRPr lang="de-CH" altLang="pl-PL" sz="1000" i="1">
              <a:solidFill>
                <a:srgbClr val="5F5F5F"/>
              </a:solidFill>
              <a:latin typeface="Verdana" panose="020B0604030504040204" pitchFamily="34" charset="0"/>
            </a:endParaRPr>
          </a:p>
        </p:txBody>
      </p:sp>
      <p:sp>
        <p:nvSpPr>
          <p:cNvPr id="64518" name="Text Box 7">
            <a:extLst>
              <a:ext uri="{FF2B5EF4-FFF2-40B4-BE49-F238E27FC236}">
                <a16:creationId xmlns:a16="http://schemas.microsoft.com/office/drawing/2014/main" id="{B0B4B3F5-C795-4FB6-B2EA-9F2CA210FCC4}"/>
              </a:ext>
            </a:extLst>
          </p:cNvPr>
          <p:cNvSpPr txBox="1">
            <a:spLocks noChangeArrowheads="1"/>
          </p:cNvSpPr>
          <p:nvPr/>
        </p:nvSpPr>
        <p:spPr bwMode="auto">
          <a:xfrm>
            <a:off x="1863725" y="1268413"/>
            <a:ext cx="2598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b7305 </a:t>
            </a:r>
            <a:r>
              <a:rPr lang="pl-PL" altLang="pl-PL" sz="1000" i="1">
                <a:solidFill>
                  <a:srgbClr val="5F5F5F"/>
                </a:solidFill>
                <a:latin typeface="Verdana" panose="020B0604030504040204" pitchFamily="34" charset="0"/>
              </a:rPr>
              <a:t>Siła mięśni tułowia</a:t>
            </a:r>
            <a:endParaRPr lang="de-CH" altLang="pl-PL" sz="1000" i="1">
              <a:solidFill>
                <a:srgbClr val="5F5F5F"/>
              </a:solidFill>
              <a:latin typeface="Verdana" panose="020B0604030504040204" pitchFamily="34" charset="0"/>
            </a:endParaRPr>
          </a:p>
        </p:txBody>
      </p:sp>
      <p:sp>
        <p:nvSpPr>
          <p:cNvPr id="64519" name="Text Box 8">
            <a:extLst>
              <a:ext uri="{FF2B5EF4-FFF2-40B4-BE49-F238E27FC236}">
                <a16:creationId xmlns:a16="http://schemas.microsoft.com/office/drawing/2014/main" id="{3BA9F4A9-2018-4733-8254-B2C63650AC52}"/>
              </a:ext>
            </a:extLst>
          </p:cNvPr>
          <p:cNvSpPr txBox="1">
            <a:spLocks noChangeArrowheads="1"/>
          </p:cNvSpPr>
          <p:nvPr/>
        </p:nvSpPr>
        <p:spPr bwMode="auto">
          <a:xfrm>
            <a:off x="1863726" y="1484313"/>
            <a:ext cx="2676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b7353  </a:t>
            </a:r>
            <a:r>
              <a:rPr lang="pl-PL" altLang="pl-PL" sz="1000" i="1">
                <a:solidFill>
                  <a:srgbClr val="5F5F5F"/>
                </a:solidFill>
                <a:latin typeface="Verdana" panose="020B0604030504040204" pitchFamily="34" charset="0"/>
              </a:rPr>
              <a:t>Napięcie mięśni dolnej poł.ciała</a:t>
            </a:r>
            <a:endParaRPr lang="de-CH" altLang="pl-PL" sz="1000" i="1">
              <a:solidFill>
                <a:srgbClr val="5F5F5F"/>
              </a:solidFill>
              <a:latin typeface="Verdana" panose="020B0604030504040204" pitchFamily="34" charset="0"/>
            </a:endParaRPr>
          </a:p>
        </p:txBody>
      </p:sp>
      <p:sp>
        <p:nvSpPr>
          <p:cNvPr id="64520" name="Text Box 9">
            <a:extLst>
              <a:ext uri="{FF2B5EF4-FFF2-40B4-BE49-F238E27FC236}">
                <a16:creationId xmlns:a16="http://schemas.microsoft.com/office/drawing/2014/main" id="{529B7A4C-F9CA-419B-A34D-F4EE51483331}"/>
              </a:ext>
            </a:extLst>
          </p:cNvPr>
          <p:cNvSpPr txBox="1">
            <a:spLocks noChangeArrowheads="1"/>
          </p:cNvSpPr>
          <p:nvPr/>
        </p:nvSpPr>
        <p:spPr bwMode="auto">
          <a:xfrm>
            <a:off x="1820864" y="1689100"/>
            <a:ext cx="2962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 b755 </a:t>
            </a:r>
            <a:r>
              <a:rPr lang="pl-PL" altLang="pl-PL" sz="1000" i="1">
                <a:solidFill>
                  <a:srgbClr val="5F5F5F"/>
                </a:solidFill>
                <a:latin typeface="Verdana" panose="020B0604030504040204" pitchFamily="34" charset="0"/>
              </a:rPr>
              <a:t>Nieświadome reakcje ruchowe</a:t>
            </a:r>
            <a:endParaRPr lang="de-CH" altLang="pl-PL" sz="1000" i="1">
              <a:solidFill>
                <a:srgbClr val="5F5F5F"/>
              </a:solidFill>
              <a:latin typeface="Verdana" panose="020B0604030504040204" pitchFamily="34" charset="0"/>
            </a:endParaRPr>
          </a:p>
        </p:txBody>
      </p:sp>
      <p:sp>
        <p:nvSpPr>
          <p:cNvPr id="64521" name="Text Box 11">
            <a:extLst>
              <a:ext uri="{FF2B5EF4-FFF2-40B4-BE49-F238E27FC236}">
                <a16:creationId xmlns:a16="http://schemas.microsoft.com/office/drawing/2014/main" id="{11F33B6E-993B-4960-97AF-CF286B078D26}"/>
              </a:ext>
            </a:extLst>
          </p:cNvPr>
          <p:cNvSpPr txBox="1">
            <a:spLocks noChangeArrowheads="1"/>
          </p:cNvSpPr>
          <p:nvPr/>
        </p:nvSpPr>
        <p:spPr bwMode="auto">
          <a:xfrm>
            <a:off x="1844675" y="2368550"/>
            <a:ext cx="2751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dirty="0">
                <a:solidFill>
                  <a:srgbClr val="5F5F5F"/>
                </a:solidFill>
                <a:latin typeface="Verdana" panose="020B0604030504040204" pitchFamily="34" charset="0"/>
              </a:rPr>
              <a:t>d410  </a:t>
            </a:r>
            <a:r>
              <a:rPr lang="pl-PL" altLang="pl-PL" sz="1000" i="1" dirty="0">
                <a:solidFill>
                  <a:srgbClr val="5F5F5F"/>
                </a:solidFill>
                <a:latin typeface="Verdana" panose="020B0604030504040204" pitchFamily="34" charset="0"/>
              </a:rPr>
              <a:t>Zmiana </a:t>
            </a:r>
            <a:r>
              <a:rPr lang="pl-PL" altLang="pl-PL" sz="1000" i="1" dirty="0" err="1">
                <a:solidFill>
                  <a:srgbClr val="5F5F5F"/>
                </a:solidFill>
                <a:latin typeface="Verdana" panose="020B0604030504040204" pitchFamily="34" charset="0"/>
              </a:rPr>
              <a:t>pdst</a:t>
            </a:r>
            <a:r>
              <a:rPr lang="pl-PL" altLang="pl-PL" sz="1000" i="1" dirty="0">
                <a:solidFill>
                  <a:srgbClr val="5F5F5F"/>
                </a:solidFill>
                <a:latin typeface="Verdana" panose="020B0604030504040204" pitchFamily="34" charset="0"/>
              </a:rPr>
              <a:t>. Pozycji ciała</a:t>
            </a:r>
            <a:endParaRPr lang="de-CH" altLang="pl-PL" sz="1000" i="1" dirty="0">
              <a:solidFill>
                <a:srgbClr val="5F5F5F"/>
              </a:solidFill>
              <a:latin typeface="Verdana" panose="020B0604030504040204" pitchFamily="34" charset="0"/>
            </a:endParaRPr>
          </a:p>
        </p:txBody>
      </p:sp>
      <p:sp>
        <p:nvSpPr>
          <p:cNvPr id="64522" name="Text Box 12">
            <a:extLst>
              <a:ext uri="{FF2B5EF4-FFF2-40B4-BE49-F238E27FC236}">
                <a16:creationId xmlns:a16="http://schemas.microsoft.com/office/drawing/2014/main" id="{8CE2F5BC-5E3D-4AF4-B96F-728E7559A283}"/>
              </a:ext>
            </a:extLst>
          </p:cNvPr>
          <p:cNvSpPr txBox="1">
            <a:spLocks noChangeArrowheads="1"/>
          </p:cNvSpPr>
          <p:nvPr/>
        </p:nvSpPr>
        <p:spPr bwMode="auto">
          <a:xfrm>
            <a:off x="1844676" y="2573338"/>
            <a:ext cx="2747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dirty="0">
                <a:solidFill>
                  <a:srgbClr val="5F5F5F"/>
                </a:solidFill>
                <a:latin typeface="Verdana" panose="020B0604030504040204" pitchFamily="34" charset="0"/>
              </a:rPr>
              <a:t>d4153  </a:t>
            </a:r>
            <a:r>
              <a:rPr lang="pl-PL" altLang="pl-PL" sz="1000" i="1" dirty="0">
                <a:solidFill>
                  <a:srgbClr val="5F5F5F"/>
                </a:solidFill>
                <a:latin typeface="Verdana" panose="020B0604030504040204" pitchFamily="34" charset="0"/>
              </a:rPr>
              <a:t>Utrzymanie pozycji ciała </a:t>
            </a:r>
            <a:endParaRPr lang="de-CH" altLang="pl-PL" sz="1000" i="1" dirty="0">
              <a:solidFill>
                <a:srgbClr val="5F5F5F"/>
              </a:solidFill>
              <a:latin typeface="Verdana" panose="020B0604030504040204" pitchFamily="34" charset="0"/>
            </a:endParaRPr>
          </a:p>
        </p:txBody>
      </p:sp>
      <p:sp>
        <p:nvSpPr>
          <p:cNvPr id="64523" name="Text Box 13">
            <a:extLst>
              <a:ext uri="{FF2B5EF4-FFF2-40B4-BE49-F238E27FC236}">
                <a16:creationId xmlns:a16="http://schemas.microsoft.com/office/drawing/2014/main" id="{45A689A3-25D7-40D1-9B5F-82447337145A}"/>
              </a:ext>
            </a:extLst>
          </p:cNvPr>
          <p:cNvSpPr txBox="1">
            <a:spLocks noChangeArrowheads="1"/>
          </p:cNvSpPr>
          <p:nvPr/>
        </p:nvSpPr>
        <p:spPr bwMode="auto">
          <a:xfrm>
            <a:off x="1862139" y="2792413"/>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d420 </a:t>
            </a:r>
            <a:r>
              <a:rPr lang="pl-PL" altLang="pl-PL" sz="1000" i="1">
                <a:solidFill>
                  <a:srgbClr val="5F5F5F"/>
                </a:solidFill>
                <a:latin typeface="Verdana" panose="020B0604030504040204" pitchFamily="34" charset="0"/>
              </a:rPr>
              <a:t>Przemieszczanie się</a:t>
            </a:r>
            <a:endParaRPr lang="de-CH" altLang="pl-PL" sz="1000" i="1">
              <a:solidFill>
                <a:srgbClr val="5F5F5F"/>
              </a:solidFill>
              <a:latin typeface="Verdana" panose="020B0604030504040204" pitchFamily="34" charset="0"/>
            </a:endParaRPr>
          </a:p>
        </p:txBody>
      </p:sp>
      <p:sp>
        <p:nvSpPr>
          <p:cNvPr id="64524" name="Text Box 15">
            <a:extLst>
              <a:ext uri="{FF2B5EF4-FFF2-40B4-BE49-F238E27FC236}">
                <a16:creationId xmlns:a16="http://schemas.microsoft.com/office/drawing/2014/main" id="{6A1B0A1E-31FB-4009-B3C6-1F66F5D0DFE9}"/>
              </a:ext>
            </a:extLst>
          </p:cNvPr>
          <p:cNvSpPr txBox="1">
            <a:spLocks noChangeArrowheads="1"/>
          </p:cNvSpPr>
          <p:nvPr/>
        </p:nvSpPr>
        <p:spPr bwMode="auto">
          <a:xfrm>
            <a:off x="1882776" y="3216275"/>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dirty="0">
                <a:solidFill>
                  <a:srgbClr val="5F5F5F"/>
                </a:solidFill>
                <a:latin typeface="Verdana" panose="020B0604030504040204" pitchFamily="34" charset="0"/>
              </a:rPr>
              <a:t>d475  </a:t>
            </a:r>
            <a:r>
              <a:rPr lang="pl-PL" altLang="pl-PL" sz="1000" i="1" dirty="0">
                <a:solidFill>
                  <a:srgbClr val="5F5F5F"/>
                </a:solidFill>
                <a:latin typeface="Verdana" panose="020B0604030504040204" pitchFamily="34" charset="0"/>
              </a:rPr>
              <a:t>Prowadzenie samochodu</a:t>
            </a:r>
            <a:endParaRPr lang="de-CH" altLang="pl-PL" sz="1000" i="1" dirty="0">
              <a:solidFill>
                <a:srgbClr val="5F5F5F"/>
              </a:solidFill>
              <a:latin typeface="Verdana" panose="020B0604030504040204" pitchFamily="34" charset="0"/>
            </a:endParaRPr>
          </a:p>
        </p:txBody>
      </p:sp>
      <p:sp>
        <p:nvSpPr>
          <p:cNvPr id="64525" name="Text Box 16">
            <a:extLst>
              <a:ext uri="{FF2B5EF4-FFF2-40B4-BE49-F238E27FC236}">
                <a16:creationId xmlns:a16="http://schemas.microsoft.com/office/drawing/2014/main" id="{68C708D5-B783-4C88-AB9B-2E18A7EBCB00}"/>
              </a:ext>
            </a:extLst>
          </p:cNvPr>
          <p:cNvSpPr txBox="1">
            <a:spLocks noChangeArrowheads="1"/>
          </p:cNvSpPr>
          <p:nvPr/>
        </p:nvSpPr>
        <p:spPr bwMode="auto">
          <a:xfrm>
            <a:off x="1882776" y="3432175"/>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dirty="0">
                <a:solidFill>
                  <a:srgbClr val="5F5F5F"/>
                </a:solidFill>
                <a:latin typeface="Verdana" panose="020B0604030504040204" pitchFamily="34" charset="0"/>
              </a:rPr>
              <a:t>d510  </a:t>
            </a:r>
            <a:r>
              <a:rPr lang="pl-PL" altLang="pl-PL" sz="1000" i="1" dirty="0">
                <a:solidFill>
                  <a:srgbClr val="5F5F5F"/>
                </a:solidFill>
                <a:latin typeface="Verdana" panose="020B0604030504040204" pitchFamily="34" charset="0"/>
              </a:rPr>
              <a:t>Mycie  się</a:t>
            </a:r>
            <a:endParaRPr lang="de-CH" altLang="pl-PL" sz="1000" i="1" dirty="0">
              <a:solidFill>
                <a:srgbClr val="5F5F5F"/>
              </a:solidFill>
              <a:latin typeface="Verdana" panose="020B0604030504040204" pitchFamily="34" charset="0"/>
            </a:endParaRPr>
          </a:p>
        </p:txBody>
      </p:sp>
      <p:sp>
        <p:nvSpPr>
          <p:cNvPr id="64526" name="Text Box 17">
            <a:extLst>
              <a:ext uri="{FF2B5EF4-FFF2-40B4-BE49-F238E27FC236}">
                <a16:creationId xmlns:a16="http://schemas.microsoft.com/office/drawing/2014/main" id="{E306CC55-E68B-414C-A40C-C8013D8EC8BD}"/>
              </a:ext>
            </a:extLst>
          </p:cNvPr>
          <p:cNvSpPr txBox="1">
            <a:spLocks noChangeArrowheads="1"/>
          </p:cNvSpPr>
          <p:nvPr/>
        </p:nvSpPr>
        <p:spPr bwMode="auto">
          <a:xfrm>
            <a:off x="1882776" y="3636963"/>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dirty="0">
                <a:solidFill>
                  <a:srgbClr val="5F5F5F"/>
                </a:solidFill>
                <a:latin typeface="Verdana" panose="020B0604030504040204" pitchFamily="34" charset="0"/>
              </a:rPr>
              <a:t>d520  </a:t>
            </a:r>
            <a:r>
              <a:rPr lang="pl-PL" altLang="pl-PL" sz="1000" i="1" dirty="0">
                <a:solidFill>
                  <a:srgbClr val="5F5F5F"/>
                </a:solidFill>
                <a:latin typeface="Verdana" panose="020B0604030504040204" pitchFamily="34" charset="0"/>
              </a:rPr>
              <a:t>Pielęgnacja części ciała</a:t>
            </a:r>
            <a:endParaRPr lang="de-CH" altLang="pl-PL" sz="1000" i="1" dirty="0">
              <a:solidFill>
                <a:srgbClr val="5F5F5F"/>
              </a:solidFill>
              <a:latin typeface="Verdana" panose="020B0604030504040204" pitchFamily="34" charset="0"/>
            </a:endParaRPr>
          </a:p>
        </p:txBody>
      </p:sp>
      <p:sp>
        <p:nvSpPr>
          <p:cNvPr id="64527" name="Text Box 19">
            <a:extLst>
              <a:ext uri="{FF2B5EF4-FFF2-40B4-BE49-F238E27FC236}">
                <a16:creationId xmlns:a16="http://schemas.microsoft.com/office/drawing/2014/main" id="{DD05B222-AB74-4CF8-A842-0DB880A44425}"/>
              </a:ext>
            </a:extLst>
          </p:cNvPr>
          <p:cNvSpPr txBox="1">
            <a:spLocks noChangeArrowheads="1"/>
          </p:cNvSpPr>
          <p:nvPr/>
        </p:nvSpPr>
        <p:spPr bwMode="auto">
          <a:xfrm>
            <a:off x="1871664" y="4068763"/>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dirty="0">
                <a:solidFill>
                  <a:srgbClr val="5F5F5F"/>
                </a:solidFill>
                <a:latin typeface="Verdana" panose="020B0604030504040204" pitchFamily="34" charset="0"/>
              </a:rPr>
              <a:t>d540  </a:t>
            </a:r>
            <a:r>
              <a:rPr lang="pl-PL" altLang="pl-PL" sz="1000" i="1" dirty="0">
                <a:solidFill>
                  <a:srgbClr val="5F5F5F"/>
                </a:solidFill>
                <a:latin typeface="Verdana" panose="020B0604030504040204" pitchFamily="34" charset="0"/>
              </a:rPr>
              <a:t>Ubieranie się</a:t>
            </a:r>
            <a:endParaRPr lang="de-CH" altLang="pl-PL" sz="1000" i="1" dirty="0">
              <a:solidFill>
                <a:srgbClr val="5F5F5F"/>
              </a:solidFill>
              <a:latin typeface="Verdana" panose="020B0604030504040204" pitchFamily="34" charset="0"/>
            </a:endParaRPr>
          </a:p>
        </p:txBody>
      </p:sp>
      <p:sp>
        <p:nvSpPr>
          <p:cNvPr id="64528" name="Text Box 20">
            <a:extLst>
              <a:ext uri="{FF2B5EF4-FFF2-40B4-BE49-F238E27FC236}">
                <a16:creationId xmlns:a16="http://schemas.microsoft.com/office/drawing/2014/main" id="{B517B8A7-D699-45D9-931C-427BF12E8B71}"/>
              </a:ext>
            </a:extLst>
          </p:cNvPr>
          <p:cNvSpPr txBox="1">
            <a:spLocks noChangeArrowheads="1"/>
          </p:cNvSpPr>
          <p:nvPr/>
        </p:nvSpPr>
        <p:spPr bwMode="auto">
          <a:xfrm>
            <a:off x="1874838" y="4468813"/>
            <a:ext cx="2819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d850  </a:t>
            </a:r>
            <a:r>
              <a:rPr lang="pl-PL" altLang="pl-PL" sz="1000" i="1">
                <a:solidFill>
                  <a:srgbClr val="5F5F5F"/>
                </a:solidFill>
                <a:latin typeface="Verdana" panose="020B0604030504040204" pitchFamily="34" charset="0"/>
              </a:rPr>
              <a:t>Praca zarobkowa</a:t>
            </a:r>
            <a:endParaRPr lang="de-CH" altLang="pl-PL" sz="1000" i="1">
              <a:solidFill>
                <a:srgbClr val="5F5F5F"/>
              </a:solidFill>
              <a:latin typeface="Verdana" panose="020B0604030504040204" pitchFamily="34" charset="0"/>
            </a:endParaRPr>
          </a:p>
        </p:txBody>
      </p:sp>
      <p:sp>
        <p:nvSpPr>
          <p:cNvPr id="64529" name="Text Box 21">
            <a:extLst>
              <a:ext uri="{FF2B5EF4-FFF2-40B4-BE49-F238E27FC236}">
                <a16:creationId xmlns:a16="http://schemas.microsoft.com/office/drawing/2014/main" id="{F5DCFE90-63E9-4F73-A809-3C6C943CF006}"/>
              </a:ext>
            </a:extLst>
          </p:cNvPr>
          <p:cNvSpPr txBox="1">
            <a:spLocks noChangeArrowheads="1"/>
          </p:cNvSpPr>
          <p:nvPr/>
        </p:nvSpPr>
        <p:spPr bwMode="auto">
          <a:xfrm>
            <a:off x="1870075" y="4913313"/>
            <a:ext cx="3270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e115 Prod</a:t>
            </a:r>
            <a:r>
              <a:rPr lang="pl-PL" altLang="pl-PL" sz="1000" i="1">
                <a:solidFill>
                  <a:srgbClr val="5F5F5F"/>
                </a:solidFill>
                <a:latin typeface="Verdana" panose="020B0604030504040204" pitchFamily="34" charset="0"/>
              </a:rPr>
              <a:t>.i</a:t>
            </a:r>
            <a:r>
              <a:rPr lang="de-CH" altLang="pl-PL" sz="1000" i="1">
                <a:solidFill>
                  <a:srgbClr val="5F5F5F"/>
                </a:solidFill>
                <a:latin typeface="Verdana" panose="020B0604030504040204" pitchFamily="34" charset="0"/>
              </a:rPr>
              <a:t> techn.</a:t>
            </a:r>
            <a:r>
              <a:rPr lang="pl-PL" altLang="pl-PL" sz="1000" i="1">
                <a:solidFill>
                  <a:srgbClr val="5F5F5F"/>
                </a:solidFill>
                <a:latin typeface="Verdana" panose="020B0604030504040204" pitchFamily="34" charset="0"/>
              </a:rPr>
              <a:t>do codziennego użytku</a:t>
            </a:r>
            <a:endParaRPr lang="de-CH" altLang="pl-PL" sz="1000" i="1">
              <a:solidFill>
                <a:srgbClr val="5F5F5F"/>
              </a:solidFill>
              <a:latin typeface="Verdana" panose="020B0604030504040204" pitchFamily="34" charset="0"/>
            </a:endParaRPr>
          </a:p>
        </p:txBody>
      </p:sp>
      <p:sp>
        <p:nvSpPr>
          <p:cNvPr id="64530" name="Text Box 22">
            <a:extLst>
              <a:ext uri="{FF2B5EF4-FFF2-40B4-BE49-F238E27FC236}">
                <a16:creationId xmlns:a16="http://schemas.microsoft.com/office/drawing/2014/main" id="{EA2AE47A-4F9B-48A7-A1CD-783B7BD4EA3A}"/>
              </a:ext>
            </a:extLst>
          </p:cNvPr>
          <p:cNvSpPr txBox="1">
            <a:spLocks noChangeArrowheads="1"/>
          </p:cNvSpPr>
          <p:nvPr/>
        </p:nvSpPr>
        <p:spPr bwMode="auto">
          <a:xfrm>
            <a:off x="1862139" y="5118100"/>
            <a:ext cx="28908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e120 Prod</a:t>
            </a:r>
            <a:r>
              <a:rPr lang="pl-PL" altLang="pl-PL" sz="1000" i="1">
                <a:solidFill>
                  <a:srgbClr val="5F5F5F"/>
                </a:solidFill>
                <a:latin typeface="Verdana" panose="020B0604030504040204" pitchFamily="34" charset="0"/>
              </a:rPr>
              <a:t>.i </a:t>
            </a:r>
            <a:r>
              <a:rPr lang="de-CH" altLang="pl-PL" sz="1000" i="1">
                <a:solidFill>
                  <a:srgbClr val="5F5F5F"/>
                </a:solidFill>
                <a:latin typeface="Verdana" panose="020B0604030504040204" pitchFamily="34" charset="0"/>
              </a:rPr>
              <a:t>techn.</a:t>
            </a:r>
            <a:r>
              <a:rPr lang="pl-PL" altLang="pl-PL" sz="1000" i="1">
                <a:solidFill>
                  <a:srgbClr val="5F5F5F"/>
                </a:solidFill>
                <a:latin typeface="Verdana" panose="020B0604030504040204" pitchFamily="34" charset="0"/>
              </a:rPr>
              <a:t>wspomagające mobilność</a:t>
            </a:r>
            <a:endParaRPr lang="de-CH" altLang="pl-PL" sz="1000" i="1">
              <a:solidFill>
                <a:srgbClr val="5F5F5F"/>
              </a:solidFill>
              <a:latin typeface="Verdana" panose="020B0604030504040204" pitchFamily="34" charset="0"/>
            </a:endParaRPr>
          </a:p>
        </p:txBody>
      </p:sp>
      <p:sp>
        <p:nvSpPr>
          <p:cNvPr id="64531" name="Text Box 23">
            <a:extLst>
              <a:ext uri="{FF2B5EF4-FFF2-40B4-BE49-F238E27FC236}">
                <a16:creationId xmlns:a16="http://schemas.microsoft.com/office/drawing/2014/main" id="{B2555E71-EAF7-4BFF-A4B7-71DA841478F1}"/>
              </a:ext>
            </a:extLst>
          </p:cNvPr>
          <p:cNvSpPr txBox="1">
            <a:spLocks noChangeArrowheads="1"/>
          </p:cNvSpPr>
          <p:nvPr/>
        </p:nvSpPr>
        <p:spPr bwMode="auto">
          <a:xfrm>
            <a:off x="1881188" y="5359400"/>
            <a:ext cx="30337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e155 </a:t>
            </a:r>
            <a:r>
              <a:rPr lang="pl-PL" altLang="pl-PL" sz="1000" i="1">
                <a:solidFill>
                  <a:srgbClr val="5F5F5F"/>
                </a:solidFill>
                <a:latin typeface="Verdana" panose="020B0604030504040204" pitchFamily="34" charset="0"/>
              </a:rPr>
              <a:t>Projekt, budowa obiektów</a:t>
            </a:r>
            <a:endParaRPr lang="de-CH" altLang="pl-PL" sz="1000" i="1">
              <a:solidFill>
                <a:srgbClr val="5F5F5F"/>
              </a:solidFill>
              <a:latin typeface="Verdana" panose="020B0604030504040204" pitchFamily="34" charset="0"/>
            </a:endParaRPr>
          </a:p>
        </p:txBody>
      </p:sp>
      <p:sp>
        <p:nvSpPr>
          <p:cNvPr id="64532" name="Text Box 24">
            <a:extLst>
              <a:ext uri="{FF2B5EF4-FFF2-40B4-BE49-F238E27FC236}">
                <a16:creationId xmlns:a16="http://schemas.microsoft.com/office/drawing/2014/main" id="{74E522CE-9980-423E-8393-7E1229A832C3}"/>
              </a:ext>
            </a:extLst>
          </p:cNvPr>
          <p:cNvSpPr txBox="1">
            <a:spLocks noChangeArrowheads="1"/>
          </p:cNvSpPr>
          <p:nvPr/>
        </p:nvSpPr>
        <p:spPr bwMode="auto">
          <a:xfrm>
            <a:off x="1919289" y="6013450"/>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pf       </a:t>
            </a:r>
            <a:r>
              <a:rPr lang="pl-PL" altLang="pl-PL" sz="1000" i="1">
                <a:solidFill>
                  <a:srgbClr val="5F5F5F"/>
                </a:solidFill>
                <a:latin typeface="Verdana" panose="020B0604030504040204" pitchFamily="34" charset="0"/>
              </a:rPr>
              <a:t>Radzenie sobie z chorobą</a:t>
            </a:r>
            <a:endParaRPr lang="de-CH" altLang="pl-PL" sz="1000" i="1">
              <a:solidFill>
                <a:srgbClr val="5F5F5F"/>
              </a:solidFill>
              <a:latin typeface="Verdana" panose="020B0604030504040204" pitchFamily="34" charset="0"/>
            </a:endParaRPr>
          </a:p>
        </p:txBody>
      </p:sp>
      <p:sp>
        <p:nvSpPr>
          <p:cNvPr id="64533" name="Text Box 25">
            <a:extLst>
              <a:ext uri="{FF2B5EF4-FFF2-40B4-BE49-F238E27FC236}">
                <a16:creationId xmlns:a16="http://schemas.microsoft.com/office/drawing/2014/main" id="{C67257F3-E3F8-40EA-9768-B677E7F3D76A}"/>
              </a:ext>
            </a:extLst>
          </p:cNvPr>
          <p:cNvSpPr txBox="1">
            <a:spLocks noChangeArrowheads="1"/>
          </p:cNvSpPr>
          <p:nvPr/>
        </p:nvSpPr>
        <p:spPr bwMode="auto">
          <a:xfrm>
            <a:off x="1919289" y="6229350"/>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pf       </a:t>
            </a:r>
            <a:r>
              <a:rPr lang="pl-PL" altLang="pl-PL" sz="1000" i="1">
                <a:solidFill>
                  <a:srgbClr val="5F5F5F"/>
                </a:solidFill>
                <a:latin typeface="Verdana" panose="020B0604030504040204" pitchFamily="34" charset="0"/>
              </a:rPr>
              <a:t>Akceptacja emocji </a:t>
            </a:r>
            <a:endParaRPr lang="de-CH" altLang="pl-PL" sz="1000" i="1">
              <a:solidFill>
                <a:srgbClr val="5F5F5F"/>
              </a:solidFill>
              <a:latin typeface="Verdana" panose="020B0604030504040204" pitchFamily="34" charset="0"/>
            </a:endParaRPr>
          </a:p>
        </p:txBody>
      </p:sp>
      <p:sp>
        <p:nvSpPr>
          <p:cNvPr id="64534" name="Text Box 26">
            <a:extLst>
              <a:ext uri="{FF2B5EF4-FFF2-40B4-BE49-F238E27FC236}">
                <a16:creationId xmlns:a16="http://schemas.microsoft.com/office/drawing/2014/main" id="{FD9990B1-DFDB-44CA-856B-BE6C0B0D41B1}"/>
              </a:ext>
            </a:extLst>
          </p:cNvPr>
          <p:cNvSpPr txBox="1">
            <a:spLocks noChangeArrowheads="1"/>
          </p:cNvSpPr>
          <p:nvPr/>
        </p:nvSpPr>
        <p:spPr bwMode="auto">
          <a:xfrm>
            <a:off x="1919289" y="6445250"/>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pf       </a:t>
            </a:r>
            <a:r>
              <a:rPr lang="pl-PL" altLang="pl-PL" sz="1000" i="1">
                <a:solidFill>
                  <a:srgbClr val="5F5F5F"/>
                </a:solidFill>
                <a:latin typeface="Verdana" panose="020B0604030504040204" pitchFamily="34" charset="0"/>
              </a:rPr>
              <a:t>Umiejętności osobiste</a:t>
            </a:r>
            <a:endParaRPr lang="de-CH" altLang="pl-PL" sz="1000" i="1">
              <a:solidFill>
                <a:srgbClr val="5F5F5F"/>
              </a:solidFill>
              <a:latin typeface="Verdana" panose="020B0604030504040204" pitchFamily="34" charset="0"/>
            </a:endParaRPr>
          </a:p>
        </p:txBody>
      </p:sp>
      <p:sp>
        <p:nvSpPr>
          <p:cNvPr id="11290" name="Text Box 33">
            <a:extLst>
              <a:ext uri="{FF2B5EF4-FFF2-40B4-BE49-F238E27FC236}">
                <a16:creationId xmlns:a16="http://schemas.microsoft.com/office/drawing/2014/main" id="{2F51B105-16E3-4AC1-9729-98F3B5ACADFC}"/>
              </a:ext>
            </a:extLst>
          </p:cNvPr>
          <p:cNvSpPr txBox="1">
            <a:spLocks noChangeArrowheads="1"/>
          </p:cNvSpPr>
          <p:nvPr/>
        </p:nvSpPr>
        <p:spPr bwMode="auto">
          <a:xfrm>
            <a:off x="6024563" y="360364"/>
            <a:ext cx="273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Terapia manualna</a:t>
            </a:r>
            <a:endParaRPr lang="de-CH" altLang="pl-PL" sz="1000" i="1">
              <a:solidFill>
                <a:srgbClr val="5F5F5F"/>
              </a:solidFill>
              <a:latin typeface="Verdana" panose="020B0604030504040204" pitchFamily="34" charset="0"/>
            </a:endParaRPr>
          </a:p>
        </p:txBody>
      </p:sp>
      <p:sp>
        <p:nvSpPr>
          <p:cNvPr id="11291" name="Text Box 35">
            <a:extLst>
              <a:ext uri="{FF2B5EF4-FFF2-40B4-BE49-F238E27FC236}">
                <a16:creationId xmlns:a16="http://schemas.microsoft.com/office/drawing/2014/main" id="{877127D9-08B9-41B1-9088-83C34CFC0C8C}"/>
              </a:ext>
            </a:extLst>
          </p:cNvPr>
          <p:cNvSpPr txBox="1">
            <a:spLocks noChangeArrowheads="1"/>
          </p:cNvSpPr>
          <p:nvPr/>
        </p:nvSpPr>
        <p:spPr bwMode="auto">
          <a:xfrm>
            <a:off x="5997576" y="777876"/>
            <a:ext cx="3095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Czynne i bierne ruchy stawów</a:t>
            </a:r>
            <a:endParaRPr lang="de-CH" altLang="pl-PL" sz="1000" i="1">
              <a:solidFill>
                <a:srgbClr val="5F5F5F"/>
              </a:solidFill>
              <a:latin typeface="Verdana" panose="020B0604030504040204" pitchFamily="34" charset="0"/>
            </a:endParaRPr>
          </a:p>
        </p:txBody>
      </p:sp>
      <p:sp>
        <p:nvSpPr>
          <p:cNvPr id="11292" name="Text Box 36">
            <a:extLst>
              <a:ext uri="{FF2B5EF4-FFF2-40B4-BE49-F238E27FC236}">
                <a16:creationId xmlns:a16="http://schemas.microsoft.com/office/drawing/2014/main" id="{3E0A60D6-2908-417B-9BBB-7F5EBB8F0948}"/>
              </a:ext>
            </a:extLst>
          </p:cNvPr>
          <p:cNvSpPr txBox="1">
            <a:spLocks noChangeArrowheads="1"/>
          </p:cNvSpPr>
          <p:nvPr/>
        </p:nvSpPr>
        <p:spPr bwMode="auto">
          <a:xfrm>
            <a:off x="6002339" y="993776"/>
            <a:ext cx="3095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dirty="0">
                <a:solidFill>
                  <a:srgbClr val="5F5F5F"/>
                </a:solidFill>
                <a:latin typeface="Verdana" panose="020B0604030504040204" pitchFamily="34" charset="0"/>
              </a:rPr>
              <a:t>Ćwiczenia siły mięśni z użyciem sprzętu</a:t>
            </a:r>
            <a:endParaRPr lang="de-CH" altLang="pl-PL" sz="1000" i="1" dirty="0">
              <a:solidFill>
                <a:srgbClr val="5F5F5F"/>
              </a:solidFill>
              <a:latin typeface="Verdana" panose="020B0604030504040204" pitchFamily="34" charset="0"/>
            </a:endParaRPr>
          </a:p>
        </p:txBody>
      </p:sp>
      <p:sp>
        <p:nvSpPr>
          <p:cNvPr id="11293" name="Text Box 37">
            <a:extLst>
              <a:ext uri="{FF2B5EF4-FFF2-40B4-BE49-F238E27FC236}">
                <a16:creationId xmlns:a16="http://schemas.microsoft.com/office/drawing/2014/main" id="{4AA4CAC0-2106-4828-B9AC-A6904A6CDDAF}"/>
              </a:ext>
            </a:extLst>
          </p:cNvPr>
          <p:cNvSpPr txBox="1">
            <a:spLocks noChangeArrowheads="1"/>
          </p:cNvSpPr>
          <p:nvPr/>
        </p:nvSpPr>
        <p:spPr bwMode="auto">
          <a:xfrm>
            <a:off x="5973763" y="1235076"/>
            <a:ext cx="3384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Ćwiczenia siły mięśni bez sprzętu</a:t>
            </a:r>
            <a:endParaRPr lang="de-CH" altLang="pl-PL" sz="1000" i="1">
              <a:solidFill>
                <a:srgbClr val="5F5F5F"/>
              </a:solidFill>
              <a:latin typeface="Verdana" panose="020B0604030504040204" pitchFamily="34" charset="0"/>
            </a:endParaRPr>
          </a:p>
        </p:txBody>
      </p:sp>
      <p:sp>
        <p:nvSpPr>
          <p:cNvPr id="11294" name="Text Box 38">
            <a:extLst>
              <a:ext uri="{FF2B5EF4-FFF2-40B4-BE49-F238E27FC236}">
                <a16:creationId xmlns:a16="http://schemas.microsoft.com/office/drawing/2014/main" id="{76C55FEE-B0EB-4130-9411-4F54FD0C97A1}"/>
              </a:ext>
            </a:extLst>
          </p:cNvPr>
          <p:cNvSpPr txBox="1">
            <a:spLocks noChangeArrowheads="1"/>
          </p:cNvSpPr>
          <p:nvPr/>
        </p:nvSpPr>
        <p:spPr bwMode="auto">
          <a:xfrm>
            <a:off x="5991226" y="1425576"/>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Lecz. farmakologiczne, hipoterapia, hydroterapia </a:t>
            </a:r>
            <a:r>
              <a:rPr lang="de-CH" altLang="pl-PL" sz="1000" i="1">
                <a:solidFill>
                  <a:srgbClr val="5F5F5F"/>
                </a:solidFill>
                <a:latin typeface="Verdana" panose="020B0604030504040204" pitchFamily="34" charset="0"/>
              </a:rPr>
              <a:t> </a:t>
            </a:r>
          </a:p>
        </p:txBody>
      </p:sp>
      <p:sp>
        <p:nvSpPr>
          <p:cNvPr id="11295" name="Text Box 39">
            <a:extLst>
              <a:ext uri="{FF2B5EF4-FFF2-40B4-BE49-F238E27FC236}">
                <a16:creationId xmlns:a16="http://schemas.microsoft.com/office/drawing/2014/main" id="{5CBCEE2C-7486-4D65-AAE7-E1D6464F8113}"/>
              </a:ext>
            </a:extLst>
          </p:cNvPr>
          <p:cNvSpPr txBox="1">
            <a:spLocks noChangeArrowheads="1"/>
          </p:cNvSpPr>
          <p:nvPr/>
        </p:nvSpPr>
        <p:spPr bwMode="auto">
          <a:xfrm>
            <a:off x="6002339" y="1641476"/>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Ćwiczenia reakcji ruchowych</a:t>
            </a:r>
            <a:endParaRPr lang="de-CH" altLang="pl-PL" sz="1000" i="1">
              <a:solidFill>
                <a:srgbClr val="5F5F5F"/>
              </a:solidFill>
              <a:latin typeface="Verdana" panose="020B0604030504040204" pitchFamily="34" charset="0"/>
            </a:endParaRPr>
          </a:p>
        </p:txBody>
      </p:sp>
      <p:sp>
        <p:nvSpPr>
          <p:cNvPr id="11296" name="Text Box 41">
            <a:extLst>
              <a:ext uri="{FF2B5EF4-FFF2-40B4-BE49-F238E27FC236}">
                <a16:creationId xmlns:a16="http://schemas.microsoft.com/office/drawing/2014/main" id="{3B916756-EDFA-4051-A642-EACBFFD53496}"/>
              </a:ext>
            </a:extLst>
          </p:cNvPr>
          <p:cNvSpPr txBox="1">
            <a:spLocks noChangeArrowheads="1"/>
          </p:cNvSpPr>
          <p:nvPr/>
        </p:nvSpPr>
        <p:spPr bwMode="auto">
          <a:xfrm>
            <a:off x="6024564" y="2290764"/>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Ćwicz.w wykonywaniu codziennych czynności</a:t>
            </a:r>
            <a:endParaRPr lang="de-CH" altLang="pl-PL" sz="1000" i="1">
              <a:solidFill>
                <a:srgbClr val="5F5F5F"/>
              </a:solidFill>
              <a:latin typeface="Verdana" panose="020B0604030504040204" pitchFamily="34" charset="0"/>
            </a:endParaRPr>
          </a:p>
        </p:txBody>
      </p:sp>
      <p:sp>
        <p:nvSpPr>
          <p:cNvPr id="11297" name="Text Box 42">
            <a:extLst>
              <a:ext uri="{FF2B5EF4-FFF2-40B4-BE49-F238E27FC236}">
                <a16:creationId xmlns:a16="http://schemas.microsoft.com/office/drawing/2014/main" id="{918AAB05-058D-4A16-8E70-43C5BCFA85CF}"/>
              </a:ext>
            </a:extLst>
          </p:cNvPr>
          <p:cNvSpPr txBox="1">
            <a:spLocks noChangeArrowheads="1"/>
          </p:cNvSpPr>
          <p:nvPr/>
        </p:nvSpPr>
        <p:spPr bwMode="auto">
          <a:xfrm>
            <a:off x="6024564" y="2506664"/>
            <a:ext cx="3527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Ćwicz.siły mięśni, reakcji ruchowych</a:t>
            </a:r>
            <a:endParaRPr lang="de-CH" altLang="pl-PL" sz="1000" i="1">
              <a:solidFill>
                <a:srgbClr val="5F5F5F"/>
              </a:solidFill>
              <a:latin typeface="Verdana" panose="020B0604030504040204" pitchFamily="34" charset="0"/>
            </a:endParaRPr>
          </a:p>
        </p:txBody>
      </p:sp>
      <p:sp>
        <p:nvSpPr>
          <p:cNvPr id="11298" name="Text Box 43">
            <a:extLst>
              <a:ext uri="{FF2B5EF4-FFF2-40B4-BE49-F238E27FC236}">
                <a16:creationId xmlns:a16="http://schemas.microsoft.com/office/drawing/2014/main" id="{B9E61AD0-808C-4B0B-AFAD-A46A412ADC68}"/>
              </a:ext>
            </a:extLst>
          </p:cNvPr>
          <p:cNvSpPr txBox="1">
            <a:spLocks noChangeArrowheads="1"/>
          </p:cNvSpPr>
          <p:nvPr/>
        </p:nvSpPr>
        <p:spPr bwMode="auto">
          <a:xfrm>
            <a:off x="6024564" y="2722564"/>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Ćwicz.w wykonywaniu codziennych czynności</a:t>
            </a:r>
            <a:endParaRPr lang="de-CH" altLang="pl-PL" sz="1000" i="1">
              <a:solidFill>
                <a:srgbClr val="5F5F5F"/>
              </a:solidFill>
              <a:latin typeface="Verdana" panose="020B0604030504040204" pitchFamily="34" charset="0"/>
            </a:endParaRPr>
          </a:p>
        </p:txBody>
      </p:sp>
      <p:sp>
        <p:nvSpPr>
          <p:cNvPr id="11299" name="Text Box 45">
            <a:extLst>
              <a:ext uri="{FF2B5EF4-FFF2-40B4-BE49-F238E27FC236}">
                <a16:creationId xmlns:a16="http://schemas.microsoft.com/office/drawing/2014/main" id="{918F830A-3067-4B84-A009-CC9D710D1692}"/>
              </a:ext>
            </a:extLst>
          </p:cNvPr>
          <p:cNvSpPr txBox="1">
            <a:spLocks noChangeArrowheads="1"/>
          </p:cNvSpPr>
          <p:nvPr/>
        </p:nvSpPr>
        <p:spPr bwMode="auto">
          <a:xfrm>
            <a:off x="6024564" y="3141664"/>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Nauka jazdy</a:t>
            </a:r>
            <a:endParaRPr lang="de-CH" altLang="pl-PL" sz="1000" i="1">
              <a:solidFill>
                <a:srgbClr val="5F5F5F"/>
              </a:solidFill>
              <a:latin typeface="Verdana" panose="020B0604030504040204" pitchFamily="34" charset="0"/>
            </a:endParaRPr>
          </a:p>
        </p:txBody>
      </p:sp>
      <p:sp>
        <p:nvSpPr>
          <p:cNvPr id="11300" name="Text Box 46">
            <a:extLst>
              <a:ext uri="{FF2B5EF4-FFF2-40B4-BE49-F238E27FC236}">
                <a16:creationId xmlns:a16="http://schemas.microsoft.com/office/drawing/2014/main" id="{8ACE5FBB-30FD-4648-9A51-B44FE802B1C8}"/>
              </a:ext>
            </a:extLst>
          </p:cNvPr>
          <p:cNvSpPr txBox="1">
            <a:spLocks noChangeArrowheads="1"/>
          </p:cNvSpPr>
          <p:nvPr/>
        </p:nvSpPr>
        <p:spPr bwMode="auto">
          <a:xfrm>
            <a:off x="6011864" y="3305176"/>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Ćwicz.w wykonywaniu codziennych czynności</a:t>
            </a:r>
            <a:endParaRPr lang="de-CH" altLang="pl-PL" sz="1000" i="1">
              <a:solidFill>
                <a:srgbClr val="5F5F5F"/>
              </a:solidFill>
              <a:latin typeface="Verdana" panose="020B0604030504040204" pitchFamily="34" charset="0"/>
            </a:endParaRPr>
          </a:p>
        </p:txBody>
      </p:sp>
      <p:sp>
        <p:nvSpPr>
          <p:cNvPr id="64546" name="Text Box 47">
            <a:extLst>
              <a:ext uri="{FF2B5EF4-FFF2-40B4-BE49-F238E27FC236}">
                <a16:creationId xmlns:a16="http://schemas.microsoft.com/office/drawing/2014/main" id="{1E090BFF-176A-411E-9391-6B81BC895728}"/>
              </a:ext>
            </a:extLst>
          </p:cNvPr>
          <p:cNvSpPr txBox="1">
            <a:spLocks noChangeArrowheads="1"/>
          </p:cNvSpPr>
          <p:nvPr/>
        </p:nvSpPr>
        <p:spPr bwMode="auto">
          <a:xfrm>
            <a:off x="1892301" y="4268788"/>
            <a:ext cx="244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d570 </a:t>
            </a:r>
            <a:r>
              <a:rPr lang="pl-PL" altLang="pl-PL" sz="1000" i="1">
                <a:solidFill>
                  <a:srgbClr val="5F5F5F"/>
                </a:solidFill>
                <a:latin typeface="Verdana" panose="020B0604030504040204" pitchFamily="34" charset="0"/>
              </a:rPr>
              <a:t>Dbanie o zdrowie</a:t>
            </a:r>
            <a:endParaRPr lang="de-CH" altLang="pl-PL" sz="1000" i="1">
              <a:solidFill>
                <a:srgbClr val="5F5F5F"/>
              </a:solidFill>
              <a:latin typeface="Verdana" panose="020B0604030504040204" pitchFamily="34" charset="0"/>
            </a:endParaRPr>
          </a:p>
        </p:txBody>
      </p:sp>
      <p:sp>
        <p:nvSpPr>
          <p:cNvPr id="11302" name="Text Box 48">
            <a:extLst>
              <a:ext uri="{FF2B5EF4-FFF2-40B4-BE49-F238E27FC236}">
                <a16:creationId xmlns:a16="http://schemas.microsoft.com/office/drawing/2014/main" id="{55EE1F25-F188-409E-BB58-5D7097F3A906}"/>
              </a:ext>
            </a:extLst>
          </p:cNvPr>
          <p:cNvSpPr txBox="1">
            <a:spLocks noChangeArrowheads="1"/>
          </p:cNvSpPr>
          <p:nvPr/>
        </p:nvSpPr>
        <p:spPr bwMode="auto">
          <a:xfrm>
            <a:off x="5951539" y="3573464"/>
            <a:ext cx="3743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Ćwicz.w wyk.codziennych czynności,doradztwo</a:t>
            </a:r>
            <a:endParaRPr lang="de-CH" altLang="pl-PL" sz="1000" i="1">
              <a:solidFill>
                <a:srgbClr val="5F5F5F"/>
              </a:solidFill>
              <a:latin typeface="Verdana" panose="020B0604030504040204" pitchFamily="34" charset="0"/>
            </a:endParaRPr>
          </a:p>
        </p:txBody>
      </p:sp>
      <p:sp>
        <p:nvSpPr>
          <p:cNvPr id="11303" name="Text Box 50">
            <a:extLst>
              <a:ext uri="{FF2B5EF4-FFF2-40B4-BE49-F238E27FC236}">
                <a16:creationId xmlns:a16="http://schemas.microsoft.com/office/drawing/2014/main" id="{9C81B4DE-7F73-4426-BB2F-F2A68DED25F6}"/>
              </a:ext>
            </a:extLst>
          </p:cNvPr>
          <p:cNvSpPr txBox="1">
            <a:spLocks noChangeArrowheads="1"/>
          </p:cNvSpPr>
          <p:nvPr/>
        </p:nvSpPr>
        <p:spPr bwMode="auto">
          <a:xfrm>
            <a:off x="5951539" y="3860801"/>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Ćwicz.w wyk.codziennych czynności</a:t>
            </a:r>
            <a:endParaRPr lang="de-CH" altLang="pl-PL" sz="1000" i="1">
              <a:solidFill>
                <a:srgbClr val="5F5F5F"/>
              </a:solidFill>
              <a:latin typeface="Verdana" panose="020B0604030504040204" pitchFamily="34" charset="0"/>
            </a:endParaRPr>
          </a:p>
        </p:txBody>
      </p:sp>
      <p:sp>
        <p:nvSpPr>
          <p:cNvPr id="11304" name="Text Box 51">
            <a:extLst>
              <a:ext uri="{FF2B5EF4-FFF2-40B4-BE49-F238E27FC236}">
                <a16:creationId xmlns:a16="http://schemas.microsoft.com/office/drawing/2014/main" id="{5D179235-CF55-4D27-8628-22ABE444CC9C}"/>
              </a:ext>
            </a:extLst>
          </p:cNvPr>
          <p:cNvSpPr txBox="1">
            <a:spLocks noChangeArrowheads="1"/>
          </p:cNvSpPr>
          <p:nvPr/>
        </p:nvSpPr>
        <p:spPr bwMode="auto">
          <a:xfrm>
            <a:off x="5951539" y="4076701"/>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i="1">
                <a:solidFill>
                  <a:srgbClr val="5F5F5F"/>
                </a:solidFill>
                <a:latin typeface="Verdana" panose="020B0604030504040204" pitchFamily="34" charset="0"/>
              </a:rPr>
              <a:t>Edu</a:t>
            </a:r>
            <a:r>
              <a:rPr lang="pl-PL" altLang="pl-PL" sz="1000" i="1">
                <a:solidFill>
                  <a:srgbClr val="5F5F5F"/>
                </a:solidFill>
                <a:latin typeface="Verdana" panose="020B0604030504040204" pitchFamily="34" charset="0"/>
              </a:rPr>
              <a:t>kacja, doradztwo</a:t>
            </a:r>
            <a:endParaRPr lang="de-CH" altLang="pl-PL" sz="1000" i="1">
              <a:solidFill>
                <a:srgbClr val="5F5F5F"/>
              </a:solidFill>
              <a:latin typeface="Verdana" panose="020B0604030504040204" pitchFamily="34" charset="0"/>
            </a:endParaRPr>
          </a:p>
        </p:txBody>
      </p:sp>
      <p:sp>
        <p:nvSpPr>
          <p:cNvPr id="11305" name="Text Box 52">
            <a:extLst>
              <a:ext uri="{FF2B5EF4-FFF2-40B4-BE49-F238E27FC236}">
                <a16:creationId xmlns:a16="http://schemas.microsoft.com/office/drawing/2014/main" id="{12ACD57E-E130-4B1B-A4F8-9C693A32D4DF}"/>
              </a:ext>
            </a:extLst>
          </p:cNvPr>
          <p:cNvSpPr txBox="1">
            <a:spLocks noChangeArrowheads="1"/>
          </p:cNvSpPr>
          <p:nvPr/>
        </p:nvSpPr>
        <p:spPr bwMode="auto">
          <a:xfrm>
            <a:off x="5951539" y="4221164"/>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Szkolenie zawodowe</a:t>
            </a:r>
            <a:endParaRPr lang="de-CH" altLang="pl-PL" sz="1000" i="1">
              <a:solidFill>
                <a:srgbClr val="5F5F5F"/>
              </a:solidFill>
              <a:latin typeface="Verdana" panose="020B0604030504040204" pitchFamily="34" charset="0"/>
            </a:endParaRPr>
          </a:p>
        </p:txBody>
      </p:sp>
      <p:sp>
        <p:nvSpPr>
          <p:cNvPr id="11306" name="Text Box 53">
            <a:extLst>
              <a:ext uri="{FF2B5EF4-FFF2-40B4-BE49-F238E27FC236}">
                <a16:creationId xmlns:a16="http://schemas.microsoft.com/office/drawing/2014/main" id="{210A2B38-0FE9-48C0-A8F0-BB8407A1F712}"/>
              </a:ext>
            </a:extLst>
          </p:cNvPr>
          <p:cNvSpPr txBox="1">
            <a:spLocks noChangeArrowheads="1"/>
          </p:cNvSpPr>
          <p:nvPr/>
        </p:nvSpPr>
        <p:spPr bwMode="auto">
          <a:xfrm>
            <a:off x="6024564" y="4868864"/>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Wybór i dostosowanie urządz.asystujących</a:t>
            </a:r>
            <a:endParaRPr lang="de-CH" altLang="pl-PL" sz="1000" i="1">
              <a:solidFill>
                <a:srgbClr val="5F5F5F"/>
              </a:solidFill>
              <a:latin typeface="Verdana" panose="020B0604030504040204" pitchFamily="34" charset="0"/>
            </a:endParaRPr>
          </a:p>
        </p:txBody>
      </p:sp>
      <p:sp>
        <p:nvSpPr>
          <p:cNvPr id="11307" name="Text Box 54">
            <a:extLst>
              <a:ext uri="{FF2B5EF4-FFF2-40B4-BE49-F238E27FC236}">
                <a16:creationId xmlns:a16="http://schemas.microsoft.com/office/drawing/2014/main" id="{8938F46D-D352-4F9F-BA1D-F64EFDEC6286}"/>
              </a:ext>
            </a:extLst>
          </p:cNvPr>
          <p:cNvSpPr txBox="1">
            <a:spLocks noChangeArrowheads="1"/>
          </p:cNvSpPr>
          <p:nvPr/>
        </p:nvSpPr>
        <p:spPr bwMode="auto">
          <a:xfrm>
            <a:off x="6024564" y="5084764"/>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Wybór i dostosowanie wózka inwalidzkiego</a:t>
            </a:r>
            <a:endParaRPr lang="de-CH" altLang="pl-PL" sz="1000" i="1">
              <a:solidFill>
                <a:srgbClr val="5F5F5F"/>
              </a:solidFill>
              <a:latin typeface="Verdana" panose="020B0604030504040204" pitchFamily="34" charset="0"/>
            </a:endParaRPr>
          </a:p>
        </p:txBody>
      </p:sp>
      <p:sp>
        <p:nvSpPr>
          <p:cNvPr id="11308" name="Text Box 55">
            <a:extLst>
              <a:ext uri="{FF2B5EF4-FFF2-40B4-BE49-F238E27FC236}">
                <a16:creationId xmlns:a16="http://schemas.microsoft.com/office/drawing/2014/main" id="{94FCB86A-2B19-43C9-9364-5E81DBC2BB04}"/>
              </a:ext>
            </a:extLst>
          </p:cNvPr>
          <p:cNvSpPr txBox="1">
            <a:spLocks noChangeArrowheads="1"/>
          </p:cNvSpPr>
          <p:nvPr/>
        </p:nvSpPr>
        <p:spPr bwMode="auto">
          <a:xfrm>
            <a:off x="6024563" y="5300664"/>
            <a:ext cx="3600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Określenie syt. mieszkaniowej (prywatny budynek)</a:t>
            </a:r>
            <a:endParaRPr lang="de-CH" altLang="pl-PL" sz="1000" i="1">
              <a:solidFill>
                <a:srgbClr val="5F5F5F"/>
              </a:solidFill>
              <a:latin typeface="Verdana" panose="020B0604030504040204" pitchFamily="34" charset="0"/>
            </a:endParaRPr>
          </a:p>
        </p:txBody>
      </p:sp>
      <p:sp>
        <p:nvSpPr>
          <p:cNvPr id="11309" name="Text Box 56">
            <a:extLst>
              <a:ext uri="{FF2B5EF4-FFF2-40B4-BE49-F238E27FC236}">
                <a16:creationId xmlns:a16="http://schemas.microsoft.com/office/drawing/2014/main" id="{DBD573FC-3227-4B83-B287-992A6A4384D9}"/>
              </a:ext>
            </a:extLst>
          </p:cNvPr>
          <p:cNvSpPr txBox="1">
            <a:spLocks noChangeArrowheads="1"/>
          </p:cNvSpPr>
          <p:nvPr/>
        </p:nvSpPr>
        <p:spPr bwMode="auto">
          <a:xfrm>
            <a:off x="6024564" y="5949951"/>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Inne rodz.terapii psych., opieka psych. </a:t>
            </a:r>
            <a:endParaRPr lang="de-CH" altLang="pl-PL" sz="1000" i="1">
              <a:solidFill>
                <a:srgbClr val="5F5F5F"/>
              </a:solidFill>
              <a:latin typeface="Verdana" panose="020B0604030504040204" pitchFamily="34" charset="0"/>
            </a:endParaRPr>
          </a:p>
        </p:txBody>
      </p:sp>
      <p:sp>
        <p:nvSpPr>
          <p:cNvPr id="11310" name="Text Box 57">
            <a:extLst>
              <a:ext uri="{FF2B5EF4-FFF2-40B4-BE49-F238E27FC236}">
                <a16:creationId xmlns:a16="http://schemas.microsoft.com/office/drawing/2014/main" id="{4A286F8A-EC68-4630-8B08-64632D2487CA}"/>
              </a:ext>
            </a:extLst>
          </p:cNvPr>
          <p:cNvSpPr txBox="1">
            <a:spLocks noChangeArrowheads="1"/>
          </p:cNvSpPr>
          <p:nvPr/>
        </p:nvSpPr>
        <p:spPr bwMode="auto">
          <a:xfrm>
            <a:off x="6024564" y="6165851"/>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Inne rodz. terapii</a:t>
            </a:r>
            <a:r>
              <a:rPr lang="de-CH" altLang="pl-PL" sz="1000" i="1">
                <a:solidFill>
                  <a:srgbClr val="5F5F5F"/>
                </a:solidFill>
                <a:latin typeface="Verdana" panose="020B0604030504040204" pitchFamily="34" charset="0"/>
              </a:rPr>
              <a:t> psych.</a:t>
            </a:r>
            <a:r>
              <a:rPr lang="pl-PL" altLang="pl-PL" sz="1000" i="1">
                <a:solidFill>
                  <a:srgbClr val="5F5F5F"/>
                </a:solidFill>
                <a:latin typeface="Verdana" panose="020B0604030504040204" pitchFamily="34" charset="0"/>
              </a:rPr>
              <a:t>, opieka psych.</a:t>
            </a:r>
            <a:r>
              <a:rPr lang="de-CH" altLang="pl-PL" sz="1000" i="1">
                <a:solidFill>
                  <a:srgbClr val="5F5F5F"/>
                </a:solidFill>
                <a:latin typeface="Verdana" panose="020B0604030504040204" pitchFamily="34" charset="0"/>
              </a:rPr>
              <a:t> </a:t>
            </a:r>
          </a:p>
        </p:txBody>
      </p:sp>
      <p:sp>
        <p:nvSpPr>
          <p:cNvPr id="11311" name="Text Box 58">
            <a:extLst>
              <a:ext uri="{FF2B5EF4-FFF2-40B4-BE49-F238E27FC236}">
                <a16:creationId xmlns:a16="http://schemas.microsoft.com/office/drawing/2014/main" id="{8C5AD383-0D44-4001-8954-2201CC0AACF2}"/>
              </a:ext>
            </a:extLst>
          </p:cNvPr>
          <p:cNvSpPr txBox="1">
            <a:spLocks noChangeArrowheads="1"/>
          </p:cNvSpPr>
          <p:nvPr/>
        </p:nvSpPr>
        <p:spPr bwMode="auto">
          <a:xfrm>
            <a:off x="6024564" y="6381751"/>
            <a:ext cx="3406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000" i="1">
                <a:solidFill>
                  <a:srgbClr val="5F5F5F"/>
                </a:solidFill>
                <a:latin typeface="Verdana" panose="020B0604030504040204" pitchFamily="34" charset="0"/>
              </a:rPr>
              <a:t>Inny rodz. terapii psych., opieka psych. </a:t>
            </a:r>
            <a:endParaRPr lang="de-CH" altLang="pl-PL" sz="1000" i="1">
              <a:solidFill>
                <a:srgbClr val="5F5F5F"/>
              </a:solidFill>
              <a:latin typeface="Verdana" panose="020B0604030504040204" pitchFamily="34" charset="0"/>
            </a:endParaRPr>
          </a:p>
        </p:txBody>
      </p:sp>
      <p:grpSp>
        <p:nvGrpSpPr>
          <p:cNvPr id="2" name="Gruppieren 93">
            <a:extLst>
              <a:ext uri="{FF2B5EF4-FFF2-40B4-BE49-F238E27FC236}">
                <a16:creationId xmlns:a16="http://schemas.microsoft.com/office/drawing/2014/main" id="{B5753B5E-C603-4310-B807-036C9993DFA2}"/>
              </a:ext>
            </a:extLst>
          </p:cNvPr>
          <p:cNvGrpSpPr>
            <a:grpSpLocks/>
          </p:cNvGrpSpPr>
          <p:nvPr/>
        </p:nvGrpSpPr>
        <p:grpSpPr bwMode="auto">
          <a:xfrm>
            <a:off x="4411664" y="355601"/>
            <a:ext cx="1684337" cy="6259513"/>
            <a:chOff x="2887663" y="355600"/>
            <a:chExt cx="1684337" cy="6260283"/>
          </a:xfrm>
        </p:grpSpPr>
        <p:sp>
          <p:nvSpPr>
            <p:cNvPr id="64568" name="Text Box 82">
              <a:extLst>
                <a:ext uri="{FF2B5EF4-FFF2-40B4-BE49-F238E27FC236}">
                  <a16:creationId xmlns:a16="http://schemas.microsoft.com/office/drawing/2014/main" id="{860CE3DF-1DCC-48D6-9A0E-0A748B2C9FB3}"/>
                </a:ext>
              </a:extLst>
            </p:cNvPr>
            <p:cNvSpPr txBox="1">
              <a:spLocks noChangeArrowheads="1"/>
            </p:cNvSpPr>
            <p:nvPr/>
          </p:nvSpPr>
          <p:spPr bwMode="auto">
            <a:xfrm>
              <a:off x="3530600" y="4221638"/>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grpSp>
          <p:nvGrpSpPr>
            <p:cNvPr id="64569" name="Gruppieren 92">
              <a:extLst>
                <a:ext uri="{FF2B5EF4-FFF2-40B4-BE49-F238E27FC236}">
                  <a16:creationId xmlns:a16="http://schemas.microsoft.com/office/drawing/2014/main" id="{4111A2A9-EC58-4C78-A5BA-809E53C80610}"/>
                </a:ext>
              </a:extLst>
            </p:cNvPr>
            <p:cNvGrpSpPr>
              <a:grpSpLocks/>
            </p:cNvGrpSpPr>
            <p:nvPr/>
          </p:nvGrpSpPr>
          <p:grpSpPr bwMode="auto">
            <a:xfrm>
              <a:off x="2887663" y="355600"/>
              <a:ext cx="1684337" cy="6260283"/>
              <a:chOff x="2887663" y="355600"/>
              <a:chExt cx="1684337" cy="6260283"/>
            </a:xfrm>
          </p:grpSpPr>
          <p:sp>
            <p:nvSpPr>
              <p:cNvPr id="64570" name="Text Box 80">
                <a:extLst>
                  <a:ext uri="{FF2B5EF4-FFF2-40B4-BE49-F238E27FC236}">
                    <a16:creationId xmlns:a16="http://schemas.microsoft.com/office/drawing/2014/main" id="{AC2A252A-CAF4-42CA-9D3F-36F2E9E2A5C1}"/>
                  </a:ext>
                </a:extLst>
              </p:cNvPr>
              <p:cNvSpPr txBox="1">
                <a:spLocks noChangeArrowheads="1"/>
              </p:cNvSpPr>
              <p:nvPr/>
            </p:nvSpPr>
            <p:spPr bwMode="auto">
              <a:xfrm>
                <a:off x="3132138" y="4221638"/>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grpSp>
            <p:nvGrpSpPr>
              <p:cNvPr id="64571" name="Gruppieren 91">
                <a:extLst>
                  <a:ext uri="{FF2B5EF4-FFF2-40B4-BE49-F238E27FC236}">
                    <a16:creationId xmlns:a16="http://schemas.microsoft.com/office/drawing/2014/main" id="{D789CEA9-AA2C-4429-B9FB-D8EA426174BE}"/>
                  </a:ext>
                </a:extLst>
              </p:cNvPr>
              <p:cNvGrpSpPr>
                <a:grpSpLocks/>
              </p:cNvGrpSpPr>
              <p:nvPr/>
            </p:nvGrpSpPr>
            <p:grpSpPr bwMode="auto">
              <a:xfrm>
                <a:off x="2887663" y="355600"/>
                <a:ext cx="1684337" cy="6260283"/>
                <a:chOff x="2887663" y="355600"/>
                <a:chExt cx="1684337" cy="6260283"/>
              </a:xfrm>
            </p:grpSpPr>
            <p:sp>
              <p:nvSpPr>
                <p:cNvPr id="64572" name="Text Box 71">
                  <a:extLst>
                    <a:ext uri="{FF2B5EF4-FFF2-40B4-BE49-F238E27FC236}">
                      <a16:creationId xmlns:a16="http://schemas.microsoft.com/office/drawing/2014/main" id="{C657CB18-4FB6-4D74-84A9-738F3C4E3CF6}"/>
                    </a:ext>
                  </a:extLst>
                </p:cNvPr>
                <p:cNvSpPr txBox="1">
                  <a:spLocks noChangeArrowheads="1"/>
                </p:cNvSpPr>
                <p:nvPr/>
              </p:nvSpPr>
              <p:spPr bwMode="auto">
                <a:xfrm>
                  <a:off x="3325813" y="2703802"/>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grpSp>
              <p:nvGrpSpPr>
                <p:cNvPr id="64573" name="Gruppieren 90">
                  <a:extLst>
                    <a:ext uri="{FF2B5EF4-FFF2-40B4-BE49-F238E27FC236}">
                      <a16:creationId xmlns:a16="http://schemas.microsoft.com/office/drawing/2014/main" id="{0B563804-CF8F-48D1-9784-361556A4AD7D}"/>
                    </a:ext>
                  </a:extLst>
                </p:cNvPr>
                <p:cNvGrpSpPr>
                  <a:grpSpLocks/>
                </p:cNvGrpSpPr>
                <p:nvPr/>
              </p:nvGrpSpPr>
              <p:grpSpPr bwMode="auto">
                <a:xfrm>
                  <a:off x="2887663" y="355600"/>
                  <a:ext cx="1684337" cy="6260283"/>
                  <a:chOff x="2887663" y="355600"/>
                  <a:chExt cx="1684337" cy="6260283"/>
                </a:xfrm>
              </p:grpSpPr>
              <p:sp>
                <p:nvSpPr>
                  <p:cNvPr id="64574" name="Text Box 65">
                    <a:extLst>
                      <a:ext uri="{FF2B5EF4-FFF2-40B4-BE49-F238E27FC236}">
                        <a16:creationId xmlns:a16="http://schemas.microsoft.com/office/drawing/2014/main" id="{B136B3C2-2AB1-4ED0-8210-107B690A8462}"/>
                      </a:ext>
                    </a:extLst>
                  </p:cNvPr>
                  <p:cNvSpPr txBox="1">
                    <a:spLocks noChangeArrowheads="1"/>
                  </p:cNvSpPr>
                  <p:nvPr/>
                </p:nvSpPr>
                <p:spPr bwMode="auto">
                  <a:xfrm>
                    <a:off x="3325813" y="2276711"/>
                    <a:ext cx="360362" cy="24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grpSp>
                <p:nvGrpSpPr>
                  <p:cNvPr id="64575" name="Gruppieren 89">
                    <a:extLst>
                      <a:ext uri="{FF2B5EF4-FFF2-40B4-BE49-F238E27FC236}">
                        <a16:creationId xmlns:a16="http://schemas.microsoft.com/office/drawing/2014/main" id="{C5A8AA60-86E0-4A80-8440-963DDEA8C3CD}"/>
                      </a:ext>
                    </a:extLst>
                  </p:cNvPr>
                  <p:cNvGrpSpPr>
                    <a:grpSpLocks/>
                  </p:cNvGrpSpPr>
                  <p:nvPr/>
                </p:nvGrpSpPr>
                <p:grpSpPr bwMode="auto">
                  <a:xfrm>
                    <a:off x="2887663" y="355600"/>
                    <a:ext cx="1684337" cy="6260283"/>
                    <a:chOff x="2887663" y="355600"/>
                    <a:chExt cx="1684337" cy="6260283"/>
                  </a:xfrm>
                </p:grpSpPr>
                <p:sp>
                  <p:nvSpPr>
                    <p:cNvPr id="64576" name="Text Box 27">
                      <a:extLst>
                        <a:ext uri="{FF2B5EF4-FFF2-40B4-BE49-F238E27FC236}">
                          <a16:creationId xmlns:a16="http://schemas.microsoft.com/office/drawing/2014/main" id="{54AA2961-E3E3-478E-B193-2E9CA32643A2}"/>
                        </a:ext>
                      </a:extLst>
                    </p:cNvPr>
                    <p:cNvSpPr txBox="1">
                      <a:spLocks noChangeArrowheads="1"/>
                    </p:cNvSpPr>
                    <p:nvPr/>
                  </p:nvSpPr>
                  <p:spPr bwMode="auto">
                    <a:xfrm>
                      <a:off x="3325813" y="355600"/>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77" name="Text Box 30">
                      <a:extLst>
                        <a:ext uri="{FF2B5EF4-FFF2-40B4-BE49-F238E27FC236}">
                          <a16:creationId xmlns:a16="http://schemas.microsoft.com/office/drawing/2014/main" id="{EC8A6F85-78F5-4848-BDAD-A4F723B68DC1}"/>
                        </a:ext>
                      </a:extLst>
                    </p:cNvPr>
                    <p:cNvSpPr txBox="1">
                      <a:spLocks noChangeArrowheads="1"/>
                    </p:cNvSpPr>
                    <p:nvPr/>
                  </p:nvSpPr>
                  <p:spPr bwMode="auto">
                    <a:xfrm>
                      <a:off x="3325813" y="776339"/>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78" name="Text Box 31">
                      <a:extLst>
                        <a:ext uri="{FF2B5EF4-FFF2-40B4-BE49-F238E27FC236}">
                          <a16:creationId xmlns:a16="http://schemas.microsoft.com/office/drawing/2014/main" id="{EA7E8FB0-BB3E-4460-9B2B-8C2F99C66653}"/>
                        </a:ext>
                      </a:extLst>
                    </p:cNvPr>
                    <p:cNvSpPr txBox="1">
                      <a:spLocks noChangeArrowheads="1"/>
                    </p:cNvSpPr>
                    <p:nvPr/>
                  </p:nvSpPr>
                  <p:spPr bwMode="auto">
                    <a:xfrm>
                      <a:off x="3530600" y="776339"/>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79" name="Text Box 59">
                      <a:extLst>
                        <a:ext uri="{FF2B5EF4-FFF2-40B4-BE49-F238E27FC236}">
                          <a16:creationId xmlns:a16="http://schemas.microsoft.com/office/drawing/2014/main" id="{90F4A8FD-DB81-47A1-918C-C5722D6B26B5}"/>
                        </a:ext>
                      </a:extLst>
                    </p:cNvPr>
                    <p:cNvSpPr txBox="1">
                      <a:spLocks noChangeArrowheads="1"/>
                    </p:cNvSpPr>
                    <p:nvPr/>
                  </p:nvSpPr>
                  <p:spPr bwMode="auto">
                    <a:xfrm>
                      <a:off x="3325813" y="992266"/>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0" name="Text Box 60">
                      <a:extLst>
                        <a:ext uri="{FF2B5EF4-FFF2-40B4-BE49-F238E27FC236}">
                          <a16:creationId xmlns:a16="http://schemas.microsoft.com/office/drawing/2014/main" id="{213165F2-3643-4C3E-93DE-083CD910BFB5}"/>
                        </a:ext>
                      </a:extLst>
                    </p:cNvPr>
                    <p:cNvSpPr txBox="1">
                      <a:spLocks noChangeArrowheads="1"/>
                    </p:cNvSpPr>
                    <p:nvPr/>
                  </p:nvSpPr>
                  <p:spPr bwMode="auto">
                    <a:xfrm>
                      <a:off x="3336925" y="1212956"/>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1" name="Text Box 61">
                      <a:extLst>
                        <a:ext uri="{FF2B5EF4-FFF2-40B4-BE49-F238E27FC236}">
                          <a16:creationId xmlns:a16="http://schemas.microsoft.com/office/drawing/2014/main" id="{D09A4F76-893C-4503-98B1-F549BF8E3B34}"/>
                        </a:ext>
                      </a:extLst>
                    </p:cNvPr>
                    <p:cNvSpPr txBox="1">
                      <a:spLocks noChangeArrowheads="1"/>
                    </p:cNvSpPr>
                    <p:nvPr/>
                  </p:nvSpPr>
                  <p:spPr bwMode="auto">
                    <a:xfrm>
                      <a:off x="2887663" y="1435233"/>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2" name="Text Box 62">
                      <a:extLst>
                        <a:ext uri="{FF2B5EF4-FFF2-40B4-BE49-F238E27FC236}">
                          <a16:creationId xmlns:a16="http://schemas.microsoft.com/office/drawing/2014/main" id="{FE122FF8-7B9C-4667-AAE4-AA7593D6627A}"/>
                        </a:ext>
                      </a:extLst>
                    </p:cNvPr>
                    <p:cNvSpPr txBox="1">
                      <a:spLocks noChangeArrowheads="1"/>
                    </p:cNvSpPr>
                    <p:nvPr/>
                  </p:nvSpPr>
                  <p:spPr bwMode="auto">
                    <a:xfrm>
                      <a:off x="3325813" y="1428882"/>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3" name="Text Box 63">
                      <a:extLst>
                        <a:ext uri="{FF2B5EF4-FFF2-40B4-BE49-F238E27FC236}">
                          <a16:creationId xmlns:a16="http://schemas.microsoft.com/office/drawing/2014/main" id="{0FCBE1EF-FD3E-4865-990C-B3D184A5B752}"/>
                        </a:ext>
                      </a:extLst>
                    </p:cNvPr>
                    <p:cNvSpPr txBox="1">
                      <a:spLocks noChangeArrowheads="1"/>
                    </p:cNvSpPr>
                    <p:nvPr/>
                  </p:nvSpPr>
                  <p:spPr bwMode="auto">
                    <a:xfrm>
                      <a:off x="3325813" y="1673387"/>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4" name="Text Box 66">
                      <a:extLst>
                        <a:ext uri="{FF2B5EF4-FFF2-40B4-BE49-F238E27FC236}">
                          <a16:creationId xmlns:a16="http://schemas.microsoft.com/office/drawing/2014/main" id="{57B54AD5-8E13-44A8-A642-79A6948FB83D}"/>
                        </a:ext>
                      </a:extLst>
                    </p:cNvPr>
                    <p:cNvSpPr txBox="1">
                      <a:spLocks noChangeArrowheads="1"/>
                    </p:cNvSpPr>
                    <p:nvPr/>
                  </p:nvSpPr>
                  <p:spPr bwMode="auto">
                    <a:xfrm>
                      <a:off x="3530600" y="2287825"/>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5" name="Text Box 67">
                      <a:extLst>
                        <a:ext uri="{FF2B5EF4-FFF2-40B4-BE49-F238E27FC236}">
                          <a16:creationId xmlns:a16="http://schemas.microsoft.com/office/drawing/2014/main" id="{B3335BAA-CAED-4AEE-9D67-5EACDC6B7C14}"/>
                        </a:ext>
                      </a:extLst>
                    </p:cNvPr>
                    <p:cNvSpPr txBox="1">
                      <a:spLocks noChangeArrowheads="1"/>
                    </p:cNvSpPr>
                    <p:nvPr/>
                  </p:nvSpPr>
                  <p:spPr bwMode="auto">
                    <a:xfrm>
                      <a:off x="3140075" y="2276711"/>
                      <a:ext cx="360363" cy="24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6" name="Text Box 68">
                      <a:extLst>
                        <a:ext uri="{FF2B5EF4-FFF2-40B4-BE49-F238E27FC236}">
                          <a16:creationId xmlns:a16="http://schemas.microsoft.com/office/drawing/2014/main" id="{8AAC66CE-A3E7-4957-B532-86B0633F8CB6}"/>
                        </a:ext>
                      </a:extLst>
                    </p:cNvPr>
                    <p:cNvSpPr txBox="1">
                      <a:spLocks noChangeArrowheads="1"/>
                    </p:cNvSpPr>
                    <p:nvPr/>
                  </p:nvSpPr>
                  <p:spPr bwMode="auto">
                    <a:xfrm>
                      <a:off x="3325813" y="2492638"/>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7" name="Text Box 69">
                      <a:extLst>
                        <a:ext uri="{FF2B5EF4-FFF2-40B4-BE49-F238E27FC236}">
                          <a16:creationId xmlns:a16="http://schemas.microsoft.com/office/drawing/2014/main" id="{BB4ACDA7-7101-4E07-B2E9-7C0C8B99E5B3}"/>
                        </a:ext>
                      </a:extLst>
                    </p:cNvPr>
                    <p:cNvSpPr txBox="1">
                      <a:spLocks noChangeArrowheads="1"/>
                    </p:cNvSpPr>
                    <p:nvPr/>
                  </p:nvSpPr>
                  <p:spPr bwMode="auto">
                    <a:xfrm>
                      <a:off x="3530600" y="2714915"/>
                      <a:ext cx="360363" cy="24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8" name="Text Box 70">
                      <a:extLst>
                        <a:ext uri="{FF2B5EF4-FFF2-40B4-BE49-F238E27FC236}">
                          <a16:creationId xmlns:a16="http://schemas.microsoft.com/office/drawing/2014/main" id="{358CAFC6-3C6F-4F35-9536-E0C821141250}"/>
                        </a:ext>
                      </a:extLst>
                    </p:cNvPr>
                    <p:cNvSpPr txBox="1">
                      <a:spLocks noChangeArrowheads="1"/>
                    </p:cNvSpPr>
                    <p:nvPr/>
                  </p:nvSpPr>
                  <p:spPr bwMode="auto">
                    <a:xfrm>
                      <a:off x="3132138" y="2703802"/>
                      <a:ext cx="2968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89" name="Text Box 73">
                      <a:extLst>
                        <a:ext uri="{FF2B5EF4-FFF2-40B4-BE49-F238E27FC236}">
                          <a16:creationId xmlns:a16="http://schemas.microsoft.com/office/drawing/2014/main" id="{25B902A9-0DE8-4005-9383-992E51DF59BC}"/>
                        </a:ext>
                      </a:extLst>
                    </p:cNvPr>
                    <p:cNvSpPr txBox="1">
                      <a:spLocks noChangeArrowheads="1"/>
                    </p:cNvSpPr>
                    <p:nvPr/>
                  </p:nvSpPr>
                  <p:spPr bwMode="auto">
                    <a:xfrm>
                      <a:off x="4211638" y="3142005"/>
                      <a:ext cx="360362" cy="24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0" name="Text Box 74">
                      <a:extLst>
                        <a:ext uri="{FF2B5EF4-FFF2-40B4-BE49-F238E27FC236}">
                          <a16:creationId xmlns:a16="http://schemas.microsoft.com/office/drawing/2014/main" id="{46C2A1C9-F69D-4F73-BBE5-768E719F7157}"/>
                        </a:ext>
                      </a:extLst>
                    </p:cNvPr>
                    <p:cNvSpPr txBox="1">
                      <a:spLocks noChangeArrowheads="1"/>
                    </p:cNvSpPr>
                    <p:nvPr/>
                  </p:nvSpPr>
                  <p:spPr bwMode="auto">
                    <a:xfrm>
                      <a:off x="3132138" y="3357932"/>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1" name="Text Box 75">
                      <a:extLst>
                        <a:ext uri="{FF2B5EF4-FFF2-40B4-BE49-F238E27FC236}">
                          <a16:creationId xmlns:a16="http://schemas.microsoft.com/office/drawing/2014/main" id="{B3916712-4D80-41AE-9664-1CA0E33D34C1}"/>
                        </a:ext>
                      </a:extLst>
                    </p:cNvPr>
                    <p:cNvSpPr txBox="1">
                      <a:spLocks noChangeArrowheads="1"/>
                    </p:cNvSpPr>
                    <p:nvPr/>
                  </p:nvSpPr>
                  <p:spPr bwMode="auto">
                    <a:xfrm>
                      <a:off x="3132138" y="3573859"/>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2" name="Text Box 77">
                      <a:extLst>
                        <a:ext uri="{FF2B5EF4-FFF2-40B4-BE49-F238E27FC236}">
                          <a16:creationId xmlns:a16="http://schemas.microsoft.com/office/drawing/2014/main" id="{91BBAD60-74D3-4FD3-9DE2-285D5DA4EF43}"/>
                        </a:ext>
                      </a:extLst>
                    </p:cNvPr>
                    <p:cNvSpPr txBox="1">
                      <a:spLocks noChangeArrowheads="1"/>
                    </p:cNvSpPr>
                    <p:nvPr/>
                  </p:nvSpPr>
                  <p:spPr bwMode="auto">
                    <a:xfrm>
                      <a:off x="3121025" y="4005712"/>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3" name="Text Box 78">
                      <a:extLst>
                        <a:ext uri="{FF2B5EF4-FFF2-40B4-BE49-F238E27FC236}">
                          <a16:creationId xmlns:a16="http://schemas.microsoft.com/office/drawing/2014/main" id="{702CCB1E-3135-4A42-A124-84783C4655BE}"/>
                        </a:ext>
                      </a:extLst>
                    </p:cNvPr>
                    <p:cNvSpPr txBox="1">
                      <a:spLocks noChangeArrowheads="1"/>
                    </p:cNvSpPr>
                    <p:nvPr/>
                  </p:nvSpPr>
                  <p:spPr bwMode="auto">
                    <a:xfrm>
                      <a:off x="3525838" y="4005712"/>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4" name="Text Box 79">
                      <a:extLst>
                        <a:ext uri="{FF2B5EF4-FFF2-40B4-BE49-F238E27FC236}">
                          <a16:creationId xmlns:a16="http://schemas.microsoft.com/office/drawing/2014/main" id="{F3C3A364-118D-4FF4-9FD2-14C782570FAB}"/>
                        </a:ext>
                      </a:extLst>
                    </p:cNvPr>
                    <p:cNvSpPr txBox="1">
                      <a:spLocks noChangeArrowheads="1"/>
                    </p:cNvSpPr>
                    <p:nvPr/>
                  </p:nvSpPr>
                  <p:spPr bwMode="auto">
                    <a:xfrm>
                      <a:off x="2905125" y="4221638"/>
                      <a:ext cx="3095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5" name="Text Box 81">
                      <a:extLst>
                        <a:ext uri="{FF2B5EF4-FFF2-40B4-BE49-F238E27FC236}">
                          <a16:creationId xmlns:a16="http://schemas.microsoft.com/office/drawing/2014/main" id="{B972BEFA-38A6-4B90-9E59-3159A0E8B568}"/>
                        </a:ext>
                      </a:extLst>
                    </p:cNvPr>
                    <p:cNvSpPr txBox="1">
                      <a:spLocks noChangeArrowheads="1"/>
                    </p:cNvSpPr>
                    <p:nvPr/>
                  </p:nvSpPr>
                  <p:spPr bwMode="auto">
                    <a:xfrm>
                      <a:off x="3330575" y="4221638"/>
                      <a:ext cx="32861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6" name="Text Box 83">
                      <a:extLst>
                        <a:ext uri="{FF2B5EF4-FFF2-40B4-BE49-F238E27FC236}">
                          <a16:creationId xmlns:a16="http://schemas.microsoft.com/office/drawing/2014/main" id="{055B959A-2A71-451B-BDA3-CB88CFE6F43A}"/>
                        </a:ext>
                      </a:extLst>
                    </p:cNvPr>
                    <p:cNvSpPr txBox="1">
                      <a:spLocks noChangeArrowheads="1"/>
                    </p:cNvSpPr>
                    <p:nvPr/>
                  </p:nvSpPr>
                  <p:spPr bwMode="auto">
                    <a:xfrm>
                      <a:off x="3746500" y="4221638"/>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7" name="Text Box 84">
                      <a:extLst>
                        <a:ext uri="{FF2B5EF4-FFF2-40B4-BE49-F238E27FC236}">
                          <a16:creationId xmlns:a16="http://schemas.microsoft.com/office/drawing/2014/main" id="{AA0704C9-4327-4B4D-BD11-A67173E15D49}"/>
                        </a:ext>
                      </a:extLst>
                    </p:cNvPr>
                    <p:cNvSpPr txBox="1">
                      <a:spLocks noChangeArrowheads="1"/>
                    </p:cNvSpPr>
                    <p:nvPr/>
                  </p:nvSpPr>
                  <p:spPr bwMode="auto">
                    <a:xfrm>
                      <a:off x="3946525" y="4221638"/>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8" name="Text Box 85">
                      <a:extLst>
                        <a:ext uri="{FF2B5EF4-FFF2-40B4-BE49-F238E27FC236}">
                          <a16:creationId xmlns:a16="http://schemas.microsoft.com/office/drawing/2014/main" id="{E4ED7CBF-4857-4B18-934A-4B15D8602572}"/>
                        </a:ext>
                      </a:extLst>
                    </p:cNvPr>
                    <p:cNvSpPr txBox="1">
                      <a:spLocks noChangeArrowheads="1"/>
                    </p:cNvSpPr>
                    <p:nvPr/>
                  </p:nvSpPr>
                  <p:spPr bwMode="auto">
                    <a:xfrm>
                      <a:off x="3946525" y="4426451"/>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599" name="Text Box 86">
                      <a:extLst>
                        <a:ext uri="{FF2B5EF4-FFF2-40B4-BE49-F238E27FC236}">
                          <a16:creationId xmlns:a16="http://schemas.microsoft.com/office/drawing/2014/main" id="{57D54683-0A1E-4B0E-9164-EE9404445F06}"/>
                        </a:ext>
                      </a:extLst>
                    </p:cNvPr>
                    <p:cNvSpPr txBox="1">
                      <a:spLocks noChangeArrowheads="1"/>
                    </p:cNvSpPr>
                    <p:nvPr/>
                  </p:nvSpPr>
                  <p:spPr bwMode="auto">
                    <a:xfrm>
                      <a:off x="3536950" y="4847190"/>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0" name="Text Box 87">
                      <a:extLst>
                        <a:ext uri="{FF2B5EF4-FFF2-40B4-BE49-F238E27FC236}">
                          <a16:creationId xmlns:a16="http://schemas.microsoft.com/office/drawing/2014/main" id="{65B37582-BDB7-4EC4-8A75-3A7FB124F05F}"/>
                        </a:ext>
                      </a:extLst>
                    </p:cNvPr>
                    <p:cNvSpPr txBox="1">
                      <a:spLocks noChangeArrowheads="1"/>
                    </p:cNvSpPr>
                    <p:nvPr/>
                  </p:nvSpPr>
                  <p:spPr bwMode="auto">
                    <a:xfrm>
                      <a:off x="3536950" y="5063117"/>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1" name="Text Box 88">
                      <a:extLst>
                        <a:ext uri="{FF2B5EF4-FFF2-40B4-BE49-F238E27FC236}">
                          <a16:creationId xmlns:a16="http://schemas.microsoft.com/office/drawing/2014/main" id="{1F48114F-9F99-4A91-B4E5-A17EE1363671}"/>
                        </a:ext>
                      </a:extLst>
                    </p:cNvPr>
                    <p:cNvSpPr txBox="1">
                      <a:spLocks noChangeArrowheads="1"/>
                    </p:cNvSpPr>
                    <p:nvPr/>
                  </p:nvSpPr>
                  <p:spPr bwMode="auto">
                    <a:xfrm>
                      <a:off x="4200525" y="5074231"/>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2" name="Text Box 89">
                      <a:extLst>
                        <a:ext uri="{FF2B5EF4-FFF2-40B4-BE49-F238E27FC236}">
                          <a16:creationId xmlns:a16="http://schemas.microsoft.com/office/drawing/2014/main" id="{A13FB81C-5DEE-40F4-8E1D-45304DEB092F}"/>
                        </a:ext>
                      </a:extLst>
                    </p:cNvPr>
                    <p:cNvSpPr txBox="1">
                      <a:spLocks noChangeArrowheads="1"/>
                    </p:cNvSpPr>
                    <p:nvPr/>
                  </p:nvSpPr>
                  <p:spPr bwMode="auto">
                    <a:xfrm>
                      <a:off x="3536950" y="5279044"/>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3" name="Text Box 90">
                      <a:extLst>
                        <a:ext uri="{FF2B5EF4-FFF2-40B4-BE49-F238E27FC236}">
                          <a16:creationId xmlns:a16="http://schemas.microsoft.com/office/drawing/2014/main" id="{BB578F1C-D0D9-46A7-8155-B74371A2A920}"/>
                        </a:ext>
                      </a:extLst>
                    </p:cNvPr>
                    <p:cNvSpPr txBox="1">
                      <a:spLocks noChangeArrowheads="1"/>
                    </p:cNvSpPr>
                    <p:nvPr/>
                  </p:nvSpPr>
                  <p:spPr bwMode="auto">
                    <a:xfrm>
                      <a:off x="4200525" y="5290157"/>
                      <a:ext cx="360363" cy="24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4" name="Text Box 91">
                      <a:extLst>
                        <a:ext uri="{FF2B5EF4-FFF2-40B4-BE49-F238E27FC236}">
                          <a16:creationId xmlns:a16="http://schemas.microsoft.com/office/drawing/2014/main" id="{79D8644B-8D65-44E0-8026-84D442CAD6A7}"/>
                        </a:ext>
                      </a:extLst>
                    </p:cNvPr>
                    <p:cNvSpPr txBox="1">
                      <a:spLocks noChangeArrowheads="1"/>
                    </p:cNvSpPr>
                    <p:nvPr/>
                  </p:nvSpPr>
                  <p:spPr bwMode="auto">
                    <a:xfrm>
                      <a:off x="3946525" y="5279044"/>
                      <a:ext cx="360363"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5" name="Text Box 92">
                      <a:extLst>
                        <a:ext uri="{FF2B5EF4-FFF2-40B4-BE49-F238E27FC236}">
                          <a16:creationId xmlns:a16="http://schemas.microsoft.com/office/drawing/2014/main" id="{E2147286-3E58-4FC7-B434-4847D6C1BA7B}"/>
                        </a:ext>
                      </a:extLst>
                    </p:cNvPr>
                    <p:cNvSpPr txBox="1">
                      <a:spLocks noChangeArrowheads="1"/>
                    </p:cNvSpPr>
                    <p:nvPr/>
                  </p:nvSpPr>
                  <p:spPr bwMode="auto">
                    <a:xfrm>
                      <a:off x="3757613" y="5939525"/>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6" name="Text Box 93">
                      <a:extLst>
                        <a:ext uri="{FF2B5EF4-FFF2-40B4-BE49-F238E27FC236}">
                          <a16:creationId xmlns:a16="http://schemas.microsoft.com/office/drawing/2014/main" id="{416B38E8-55C3-4C1E-8008-3735DFA766B3}"/>
                        </a:ext>
                      </a:extLst>
                    </p:cNvPr>
                    <p:cNvSpPr txBox="1">
                      <a:spLocks noChangeArrowheads="1"/>
                    </p:cNvSpPr>
                    <p:nvPr/>
                  </p:nvSpPr>
                  <p:spPr bwMode="auto">
                    <a:xfrm>
                      <a:off x="3757613" y="6144338"/>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sp>
                  <p:nvSpPr>
                    <p:cNvPr id="64607" name="Text Box 94">
                      <a:extLst>
                        <a:ext uri="{FF2B5EF4-FFF2-40B4-BE49-F238E27FC236}">
                          <a16:creationId xmlns:a16="http://schemas.microsoft.com/office/drawing/2014/main" id="{F61F965F-1AF4-4F11-B675-175BEC8243AF}"/>
                        </a:ext>
                      </a:extLst>
                    </p:cNvPr>
                    <p:cNvSpPr txBox="1">
                      <a:spLocks noChangeArrowheads="1"/>
                    </p:cNvSpPr>
                    <p:nvPr/>
                  </p:nvSpPr>
                  <p:spPr bwMode="auto">
                    <a:xfrm>
                      <a:off x="3757613" y="6371378"/>
                      <a:ext cx="360362" cy="2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de-CH" altLang="pl-PL" sz="1000" b="1">
                          <a:solidFill>
                            <a:srgbClr val="C00000"/>
                          </a:solidFill>
                          <a:latin typeface="Verdana" panose="020B0604030504040204" pitchFamily="34" charset="0"/>
                        </a:rPr>
                        <a:t>X</a:t>
                      </a:r>
                    </a:p>
                  </p:txBody>
                </p:sp>
              </p:grpSp>
            </p:grpSp>
          </p:grpSp>
        </p:grpSp>
      </p:grpSp>
      <p:grpSp>
        <p:nvGrpSpPr>
          <p:cNvPr id="64558" name="Group 94">
            <a:extLst>
              <a:ext uri="{FF2B5EF4-FFF2-40B4-BE49-F238E27FC236}">
                <a16:creationId xmlns:a16="http://schemas.microsoft.com/office/drawing/2014/main" id="{D56BF357-6970-4CDA-9693-887D39B01368}"/>
              </a:ext>
            </a:extLst>
          </p:cNvPr>
          <p:cNvGrpSpPr>
            <a:grpSpLocks/>
          </p:cNvGrpSpPr>
          <p:nvPr/>
        </p:nvGrpSpPr>
        <p:grpSpPr bwMode="auto">
          <a:xfrm>
            <a:off x="9472614" y="420688"/>
            <a:ext cx="871537" cy="6159500"/>
            <a:chOff x="5007" y="245"/>
            <a:chExt cx="549" cy="3880"/>
          </a:xfrm>
        </p:grpSpPr>
        <p:sp>
          <p:nvSpPr>
            <p:cNvPr id="64560" name="Text Box 33">
              <a:extLst>
                <a:ext uri="{FF2B5EF4-FFF2-40B4-BE49-F238E27FC236}">
                  <a16:creationId xmlns:a16="http://schemas.microsoft.com/office/drawing/2014/main" id="{E381A25A-D4E3-4154-A01E-AF8943452E20}"/>
                </a:ext>
              </a:extLst>
            </p:cNvPr>
            <p:cNvSpPr txBox="1">
              <a:spLocks noChangeArrowheads="1"/>
            </p:cNvSpPr>
            <p:nvPr/>
          </p:nvSpPr>
          <p:spPr bwMode="auto">
            <a:xfrm>
              <a:off x="5007" y="245"/>
              <a:ext cx="272"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endParaRPr lang="de-CH" altLang="pl-PL" sz="1000" b="1">
                <a:solidFill>
                  <a:srgbClr val="5F5F5F"/>
                </a:solidFill>
                <a:latin typeface="Verdana" panose="020B0604030504040204" pitchFamily="34" charset="0"/>
              </a:endParaRPr>
            </a:p>
            <a:p>
              <a:pPr>
                <a:lnSpc>
                  <a:spcPct val="60000"/>
                </a:lnSpc>
                <a:spcBef>
                  <a:spcPts val="800"/>
                </a:spcBef>
                <a:buNone/>
              </a:pPr>
              <a:r>
                <a:rPr lang="de-CH" altLang="pl-PL" sz="1000" b="1">
                  <a:solidFill>
                    <a:srgbClr val="5F5F5F"/>
                  </a:solidFill>
                  <a:latin typeface="Verdana" panose="020B0604030504040204" pitchFamily="34" charset="0"/>
                </a:rPr>
                <a:t>0</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r>
                <a:rPr lang="de-CH" altLang="pl-PL" sz="1000" b="1">
                  <a:solidFill>
                    <a:srgbClr val="5F5F5F"/>
                  </a:solidFill>
                  <a:latin typeface="Verdana" panose="020B0604030504040204" pitchFamily="34" charset="0"/>
                </a:rPr>
                <a:t>3</a:t>
              </a:r>
            </a:p>
            <a:p>
              <a:pPr>
                <a:lnSpc>
                  <a:spcPct val="60000"/>
                </a:lnSpc>
                <a:spcBef>
                  <a:spcPts val="800"/>
                </a:spcBef>
                <a:buNone/>
              </a:pPr>
              <a:endParaRPr lang="de-CH" altLang="pl-PL" sz="1000" b="1">
                <a:solidFill>
                  <a:srgbClr val="5F5F5F"/>
                </a:solidFill>
                <a:latin typeface="Verdana" panose="020B0604030504040204" pitchFamily="34" charset="0"/>
              </a:endParaRPr>
            </a:p>
          </p:txBody>
        </p:sp>
        <p:sp>
          <p:nvSpPr>
            <p:cNvPr id="64561" name="Text Box 34">
              <a:extLst>
                <a:ext uri="{FF2B5EF4-FFF2-40B4-BE49-F238E27FC236}">
                  <a16:creationId xmlns:a16="http://schemas.microsoft.com/office/drawing/2014/main" id="{7665E27A-76F4-436C-95EA-8A2CA2F915D2}"/>
                </a:ext>
              </a:extLst>
            </p:cNvPr>
            <p:cNvSpPr txBox="1">
              <a:spLocks noChangeArrowheads="1"/>
            </p:cNvSpPr>
            <p:nvPr/>
          </p:nvSpPr>
          <p:spPr bwMode="auto">
            <a:xfrm>
              <a:off x="5012" y="1480"/>
              <a:ext cx="272"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60000"/>
                </a:lnSpc>
                <a:spcBef>
                  <a:spcPts val="800"/>
                </a:spcBef>
                <a:buNone/>
              </a:pPr>
              <a:r>
                <a:rPr lang="de-CH" altLang="pl-PL" sz="1000" b="1">
                  <a:solidFill>
                    <a:srgbClr val="5F5F5F"/>
                  </a:solidFill>
                  <a:latin typeface="Verdana" panose="020B0604030504040204" pitchFamily="34" charset="0"/>
                </a:rPr>
                <a:t>3</a:t>
              </a:r>
            </a:p>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endParaRPr lang="de-CH" altLang="pl-PL" sz="1000" b="1">
                <a:solidFill>
                  <a:srgbClr val="5F5F5F"/>
                </a:solidFill>
                <a:latin typeface="Verdana" panose="020B0604030504040204" pitchFamily="34" charset="0"/>
              </a:endParaRPr>
            </a:p>
            <a:p>
              <a:pPr>
                <a:lnSpc>
                  <a:spcPct val="60000"/>
                </a:lnSpc>
                <a:spcBef>
                  <a:spcPts val="800"/>
                </a:spcBef>
                <a:buNone/>
              </a:pPr>
              <a:r>
                <a:rPr lang="de-CH" altLang="pl-PL" sz="1000" b="1">
                  <a:solidFill>
                    <a:srgbClr val="5F5F5F"/>
                  </a:solidFill>
                  <a:latin typeface="Verdana" panose="020B0604030504040204" pitchFamily="34" charset="0"/>
                </a:rPr>
                <a:t>4</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endParaRPr lang="de-CH" altLang="pl-PL" sz="1000" b="1">
                <a:solidFill>
                  <a:srgbClr val="5F5F5F"/>
                </a:solidFill>
                <a:latin typeface="Verdana" panose="020B0604030504040204" pitchFamily="34" charset="0"/>
              </a:endParaRPr>
            </a:p>
            <a:p>
              <a:pPr>
                <a:lnSpc>
                  <a:spcPct val="60000"/>
                </a:lnSpc>
                <a:spcBef>
                  <a:spcPts val="800"/>
                </a:spcBef>
                <a:buNone/>
              </a:pPr>
              <a:r>
                <a:rPr lang="de-CH" altLang="pl-PL" sz="1000" b="1">
                  <a:solidFill>
                    <a:srgbClr val="5F5F5F"/>
                  </a:solidFill>
                  <a:latin typeface="Verdana" panose="020B0604030504040204" pitchFamily="34" charset="0"/>
                </a:rPr>
                <a:t>3</a:t>
              </a:r>
            </a:p>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r>
                <a:rPr lang="de-CH" altLang="pl-PL" sz="1000" b="1">
                  <a:solidFill>
                    <a:srgbClr val="5F5F5F"/>
                  </a:solidFill>
                  <a:latin typeface="Verdana" panose="020B0604030504040204" pitchFamily="34" charset="0"/>
                </a:rPr>
                <a:t>4</a:t>
              </a:r>
            </a:p>
            <a:p>
              <a:pPr>
                <a:lnSpc>
                  <a:spcPct val="60000"/>
                </a:lnSpc>
                <a:spcBef>
                  <a:spcPts val="800"/>
                </a:spcBef>
                <a:buNone/>
              </a:pPr>
              <a:endParaRPr lang="de-CH" altLang="pl-PL" sz="1000" b="1">
                <a:solidFill>
                  <a:srgbClr val="5F5F5F"/>
                </a:solidFill>
                <a:latin typeface="Verdana" panose="020B0604030504040204" pitchFamily="34" charset="0"/>
              </a:endParaRPr>
            </a:p>
          </p:txBody>
        </p:sp>
        <p:sp>
          <p:nvSpPr>
            <p:cNvPr id="64562" name="Text Box 37">
              <a:extLst>
                <a:ext uri="{FF2B5EF4-FFF2-40B4-BE49-F238E27FC236}">
                  <a16:creationId xmlns:a16="http://schemas.microsoft.com/office/drawing/2014/main" id="{6F695585-05B4-4B8F-B1E4-4871E4A03C02}"/>
                </a:ext>
              </a:extLst>
            </p:cNvPr>
            <p:cNvSpPr txBox="1">
              <a:spLocks noChangeArrowheads="1"/>
            </p:cNvSpPr>
            <p:nvPr/>
          </p:nvSpPr>
          <p:spPr bwMode="auto">
            <a:xfrm>
              <a:off x="5012" y="3104"/>
              <a:ext cx="27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60000"/>
                </a:lnSpc>
                <a:spcBef>
                  <a:spcPct val="50000"/>
                </a:spcBef>
                <a:buFontTx/>
                <a:buNone/>
              </a:pPr>
              <a:r>
                <a:rPr lang="de-CH" altLang="pl-PL" sz="1000" b="1">
                  <a:solidFill>
                    <a:srgbClr val="5F5F5F"/>
                  </a:solidFill>
                  <a:latin typeface="Verdana" panose="020B0604030504040204" pitchFamily="34" charset="0"/>
                </a:rPr>
                <a:t>+3</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+2</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4</a:t>
              </a:r>
            </a:p>
          </p:txBody>
        </p:sp>
        <p:sp>
          <p:nvSpPr>
            <p:cNvPr id="64563" name="Text Box 38">
              <a:extLst>
                <a:ext uri="{FF2B5EF4-FFF2-40B4-BE49-F238E27FC236}">
                  <a16:creationId xmlns:a16="http://schemas.microsoft.com/office/drawing/2014/main" id="{330B8039-283C-4C4F-8983-88A652B78E6D}"/>
                </a:ext>
              </a:extLst>
            </p:cNvPr>
            <p:cNvSpPr txBox="1">
              <a:spLocks noChangeArrowheads="1"/>
            </p:cNvSpPr>
            <p:nvPr/>
          </p:nvSpPr>
          <p:spPr bwMode="auto">
            <a:xfrm>
              <a:off x="5012" y="3793"/>
              <a:ext cx="27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60000"/>
                </a:lnSpc>
                <a:spcBef>
                  <a:spcPct val="50000"/>
                </a:spcBef>
                <a:buFontTx/>
                <a:buNone/>
              </a:pPr>
              <a:r>
                <a:rPr lang="de-CH" altLang="pl-PL" sz="1000" b="1">
                  <a:solidFill>
                    <a:srgbClr val="5F5F5F"/>
                  </a:solidFill>
                  <a:latin typeface="Verdana" panose="020B0604030504040204" pitchFamily="34" charset="0"/>
                </a:rPr>
                <a:t>+</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a:t>
              </a:r>
            </a:p>
          </p:txBody>
        </p:sp>
        <p:sp>
          <p:nvSpPr>
            <p:cNvPr id="64564" name="Text Box 39">
              <a:extLst>
                <a:ext uri="{FF2B5EF4-FFF2-40B4-BE49-F238E27FC236}">
                  <a16:creationId xmlns:a16="http://schemas.microsoft.com/office/drawing/2014/main" id="{96D5CC37-5BFF-4F8F-A176-171D1927B8F4}"/>
                </a:ext>
              </a:extLst>
            </p:cNvPr>
            <p:cNvSpPr txBox="1">
              <a:spLocks noChangeArrowheads="1"/>
            </p:cNvSpPr>
            <p:nvPr/>
          </p:nvSpPr>
          <p:spPr bwMode="auto">
            <a:xfrm>
              <a:off x="5284" y="245"/>
              <a:ext cx="272"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60000"/>
                </a:lnSpc>
                <a:spcBef>
                  <a:spcPts val="800"/>
                </a:spcBef>
                <a:buNone/>
              </a:pPr>
              <a:r>
                <a:rPr lang="de-CH" altLang="pl-PL" sz="1000" b="1">
                  <a:solidFill>
                    <a:srgbClr val="5F5F5F"/>
                  </a:solidFill>
                  <a:latin typeface="Verdana" panose="020B0604030504040204" pitchFamily="34" charset="0"/>
                </a:rPr>
                <a:t>0</a:t>
              </a:r>
            </a:p>
            <a:p>
              <a:pPr>
                <a:lnSpc>
                  <a:spcPct val="60000"/>
                </a:lnSpc>
                <a:spcBef>
                  <a:spcPts val="800"/>
                </a:spcBef>
                <a:buNone/>
              </a:pPr>
              <a:endParaRPr lang="de-CH" altLang="pl-PL" sz="1000" b="1">
                <a:solidFill>
                  <a:srgbClr val="5F5F5F"/>
                </a:solidFill>
                <a:latin typeface="Verdana" panose="020B0604030504040204" pitchFamily="34" charset="0"/>
              </a:endParaRPr>
            </a:p>
            <a:p>
              <a:pPr>
                <a:lnSpc>
                  <a:spcPct val="60000"/>
                </a:lnSpc>
                <a:spcBef>
                  <a:spcPts val="800"/>
                </a:spcBef>
                <a:buNone/>
              </a:pPr>
              <a:r>
                <a:rPr lang="de-CH" altLang="pl-PL" sz="1000" b="1">
                  <a:solidFill>
                    <a:srgbClr val="5F5F5F"/>
                  </a:solidFill>
                  <a:latin typeface="Verdana" panose="020B0604030504040204" pitchFamily="34" charset="0"/>
                </a:rPr>
                <a:t>0</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r>
                <a:rPr lang="de-CH" altLang="pl-PL" sz="1000" b="1">
                  <a:solidFill>
                    <a:srgbClr val="5F5F5F"/>
                  </a:solidFill>
                  <a:latin typeface="Verdana" panose="020B0604030504040204" pitchFamily="34" charset="0"/>
                </a:rPr>
                <a:t>0</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endParaRPr lang="de-CH" altLang="pl-PL" sz="1000" b="1">
                <a:solidFill>
                  <a:srgbClr val="5F5F5F"/>
                </a:solidFill>
                <a:latin typeface="Verdana" panose="020B0604030504040204" pitchFamily="34" charset="0"/>
              </a:endParaRPr>
            </a:p>
          </p:txBody>
        </p:sp>
        <p:sp>
          <p:nvSpPr>
            <p:cNvPr id="64565" name="Text Box 40">
              <a:extLst>
                <a:ext uri="{FF2B5EF4-FFF2-40B4-BE49-F238E27FC236}">
                  <a16:creationId xmlns:a16="http://schemas.microsoft.com/office/drawing/2014/main" id="{E5082C1A-90D6-4F2A-9866-C9E9A5206E5E}"/>
                </a:ext>
              </a:extLst>
            </p:cNvPr>
            <p:cNvSpPr txBox="1">
              <a:spLocks noChangeArrowheads="1"/>
            </p:cNvSpPr>
            <p:nvPr/>
          </p:nvSpPr>
          <p:spPr bwMode="auto">
            <a:xfrm>
              <a:off x="5284" y="1480"/>
              <a:ext cx="272"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endParaRPr lang="de-CH" altLang="pl-PL" sz="1000" b="1">
                <a:solidFill>
                  <a:srgbClr val="5F5F5F"/>
                </a:solidFill>
                <a:latin typeface="Verdana" panose="020B0604030504040204" pitchFamily="34" charset="0"/>
              </a:endParaRPr>
            </a:p>
            <a:p>
              <a:pPr>
                <a:lnSpc>
                  <a:spcPct val="60000"/>
                </a:lnSpc>
                <a:spcBef>
                  <a:spcPts val="800"/>
                </a:spcBef>
                <a:buNone/>
              </a:pPr>
              <a:r>
                <a:rPr lang="de-CH" altLang="pl-PL" sz="1000" b="1">
                  <a:solidFill>
                    <a:srgbClr val="5F5F5F"/>
                  </a:solidFill>
                  <a:latin typeface="Verdana" panose="020B0604030504040204" pitchFamily="34" charset="0"/>
                </a:rPr>
                <a:t>2</a:t>
              </a:r>
            </a:p>
            <a:p>
              <a:pPr>
                <a:lnSpc>
                  <a:spcPct val="60000"/>
                </a:lnSpc>
                <a:spcBef>
                  <a:spcPts val="800"/>
                </a:spcBef>
                <a:buNone/>
              </a:pPr>
              <a:r>
                <a:rPr lang="de-CH" altLang="pl-PL" sz="1000" b="1">
                  <a:solidFill>
                    <a:srgbClr val="5F5F5F"/>
                  </a:solidFill>
                  <a:latin typeface="Verdana" panose="020B0604030504040204" pitchFamily="34" charset="0"/>
                </a:rPr>
                <a:t>0</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endParaRPr lang="de-CH" altLang="pl-PL" sz="1000" b="1">
                <a:solidFill>
                  <a:srgbClr val="5F5F5F"/>
                </a:solidFill>
                <a:latin typeface="Verdana" panose="020B0604030504040204" pitchFamily="34" charset="0"/>
              </a:endParaRPr>
            </a:p>
            <a:p>
              <a:pPr>
                <a:lnSpc>
                  <a:spcPct val="60000"/>
                </a:lnSpc>
                <a:spcBef>
                  <a:spcPts val="800"/>
                </a:spcBef>
                <a:buNone/>
              </a:pPr>
              <a:r>
                <a:rPr lang="de-CH" altLang="pl-PL" sz="1000" b="1">
                  <a:solidFill>
                    <a:srgbClr val="5F5F5F"/>
                  </a:solidFill>
                  <a:latin typeface="Verdana" panose="020B0604030504040204" pitchFamily="34" charset="0"/>
                </a:rPr>
                <a:t>0</a:t>
              </a:r>
            </a:p>
            <a:p>
              <a:pPr>
                <a:lnSpc>
                  <a:spcPct val="60000"/>
                </a:lnSpc>
                <a:spcBef>
                  <a:spcPts val="800"/>
                </a:spcBef>
                <a:buNone/>
              </a:pPr>
              <a:r>
                <a:rPr lang="de-CH" altLang="pl-PL" sz="1000" b="1">
                  <a:solidFill>
                    <a:srgbClr val="5F5F5F"/>
                  </a:solidFill>
                  <a:latin typeface="Verdana" panose="020B0604030504040204" pitchFamily="34" charset="0"/>
                </a:rPr>
                <a:t>1</a:t>
              </a:r>
            </a:p>
            <a:p>
              <a:pPr>
                <a:lnSpc>
                  <a:spcPct val="60000"/>
                </a:lnSpc>
                <a:spcBef>
                  <a:spcPts val="800"/>
                </a:spcBef>
                <a:buNone/>
              </a:pPr>
              <a:r>
                <a:rPr lang="de-CH" altLang="pl-PL" sz="1000" b="1">
                  <a:solidFill>
                    <a:srgbClr val="5F5F5F"/>
                  </a:solidFill>
                  <a:latin typeface="Verdana" panose="020B0604030504040204" pitchFamily="34" charset="0"/>
                </a:rPr>
                <a:t>3</a:t>
              </a:r>
            </a:p>
            <a:p>
              <a:pPr>
                <a:lnSpc>
                  <a:spcPct val="60000"/>
                </a:lnSpc>
                <a:spcBef>
                  <a:spcPts val="800"/>
                </a:spcBef>
                <a:buNone/>
              </a:pPr>
              <a:endParaRPr lang="de-CH" altLang="pl-PL" sz="1000" b="1">
                <a:solidFill>
                  <a:srgbClr val="5F5F5F"/>
                </a:solidFill>
                <a:latin typeface="Verdana" panose="020B0604030504040204" pitchFamily="34" charset="0"/>
              </a:endParaRPr>
            </a:p>
          </p:txBody>
        </p:sp>
        <p:sp>
          <p:nvSpPr>
            <p:cNvPr id="64566" name="Text Box 41">
              <a:extLst>
                <a:ext uri="{FF2B5EF4-FFF2-40B4-BE49-F238E27FC236}">
                  <a16:creationId xmlns:a16="http://schemas.microsoft.com/office/drawing/2014/main" id="{CD51D373-3686-4157-88BB-43244C62D5C7}"/>
                </a:ext>
              </a:extLst>
            </p:cNvPr>
            <p:cNvSpPr txBox="1">
              <a:spLocks noChangeArrowheads="1"/>
            </p:cNvSpPr>
            <p:nvPr/>
          </p:nvSpPr>
          <p:spPr bwMode="auto">
            <a:xfrm>
              <a:off x="5284" y="3113"/>
              <a:ext cx="27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60000"/>
                </a:lnSpc>
                <a:spcBef>
                  <a:spcPct val="50000"/>
                </a:spcBef>
                <a:buFontTx/>
                <a:buNone/>
              </a:pPr>
              <a:r>
                <a:rPr lang="de-CH" altLang="pl-PL" sz="1000" b="1">
                  <a:solidFill>
                    <a:srgbClr val="5F5F5F"/>
                  </a:solidFill>
                  <a:latin typeface="Verdana" panose="020B0604030504040204" pitchFamily="34" charset="0"/>
                </a:rPr>
                <a:t>+4</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+4</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2</a:t>
              </a:r>
            </a:p>
          </p:txBody>
        </p:sp>
        <p:sp>
          <p:nvSpPr>
            <p:cNvPr id="64567" name="Text Box 42">
              <a:extLst>
                <a:ext uri="{FF2B5EF4-FFF2-40B4-BE49-F238E27FC236}">
                  <a16:creationId xmlns:a16="http://schemas.microsoft.com/office/drawing/2014/main" id="{7FCB2DFF-46CF-4A00-8A68-B7B5EA8A0336}"/>
                </a:ext>
              </a:extLst>
            </p:cNvPr>
            <p:cNvSpPr txBox="1">
              <a:spLocks noChangeArrowheads="1"/>
            </p:cNvSpPr>
            <p:nvPr/>
          </p:nvSpPr>
          <p:spPr bwMode="auto">
            <a:xfrm>
              <a:off x="5284" y="3793"/>
              <a:ext cx="27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60000"/>
                </a:lnSpc>
                <a:spcBef>
                  <a:spcPct val="50000"/>
                </a:spcBef>
                <a:buFontTx/>
                <a:buNone/>
              </a:pPr>
              <a:r>
                <a:rPr lang="de-CH" altLang="pl-PL" sz="1000" b="1">
                  <a:solidFill>
                    <a:srgbClr val="5F5F5F"/>
                  </a:solidFill>
                  <a:latin typeface="Verdana" panose="020B0604030504040204" pitchFamily="34" charset="0"/>
                </a:rPr>
                <a:t>+</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0</a:t>
              </a:r>
            </a:p>
            <a:p>
              <a:pPr eaLnBrk="1" hangingPunct="1">
                <a:lnSpc>
                  <a:spcPct val="60000"/>
                </a:lnSpc>
                <a:spcBef>
                  <a:spcPct val="50000"/>
                </a:spcBef>
                <a:buFontTx/>
                <a:buNone/>
              </a:pPr>
              <a:r>
                <a:rPr lang="de-CH" altLang="pl-PL" sz="1000" b="1">
                  <a:solidFill>
                    <a:srgbClr val="5F5F5F"/>
                  </a:solidFill>
                  <a:latin typeface="Verdana" panose="020B0604030504040204" pitchFamily="34" charset="0"/>
                </a:rPr>
                <a:t>0</a:t>
              </a:r>
            </a:p>
          </p:txBody>
        </p:sp>
      </p:grpSp>
      <p:sp>
        <p:nvSpPr>
          <p:cNvPr id="3" name="Symbol zastępczy numeru slajdu 2">
            <a:extLst>
              <a:ext uri="{FF2B5EF4-FFF2-40B4-BE49-F238E27FC236}">
                <a16:creationId xmlns:a16="http://schemas.microsoft.com/office/drawing/2014/main" id="{DB5A5260-67F4-4A76-B0AD-03BA9F4626DA}"/>
              </a:ext>
            </a:extLst>
          </p:cNvPr>
          <p:cNvSpPr>
            <a:spLocks noGrp="1"/>
          </p:cNvSpPr>
          <p:nvPr>
            <p:ph type="sldNum" sz="quarter" idx="12"/>
          </p:nvPr>
        </p:nvSpPr>
        <p:spPr/>
        <p:txBody>
          <a:bodyPr/>
          <a:lstStyle/>
          <a:p>
            <a:pPr>
              <a:defRPr/>
            </a:pPr>
            <a:fld id="{C87EADF4-F2A1-4F2C-B74F-8DA8ECDD59D7}" type="slidenum">
              <a:rPr lang="de-DE"/>
              <a:pPr>
                <a:defRPr/>
              </a:pPr>
              <a:t>42</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0"/>
                                        </p:tgtEl>
                                        <p:attrNameLst>
                                          <p:attrName>style.visibility</p:attrName>
                                        </p:attrNameLst>
                                      </p:cBhvr>
                                      <p:to>
                                        <p:strVal val="visible"/>
                                      </p:to>
                                    </p:set>
                                    <p:animEffect transition="in" filter="wipe(left)">
                                      <p:cBhvr>
                                        <p:cTn id="12" dur="1000"/>
                                        <p:tgtEl>
                                          <p:spTgt spid="1129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wipe(left)">
                                      <p:cBhvr>
                                        <p:cTn id="15" dur="1000"/>
                                        <p:tgtEl>
                                          <p:spTgt spid="1129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92"/>
                                        </p:tgtEl>
                                        <p:attrNameLst>
                                          <p:attrName>style.visibility</p:attrName>
                                        </p:attrNameLst>
                                      </p:cBhvr>
                                      <p:to>
                                        <p:strVal val="visible"/>
                                      </p:to>
                                    </p:set>
                                    <p:animEffect transition="in" filter="wipe(left)">
                                      <p:cBhvr>
                                        <p:cTn id="18" dur="1000"/>
                                        <p:tgtEl>
                                          <p:spTgt spid="1129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93"/>
                                        </p:tgtEl>
                                        <p:attrNameLst>
                                          <p:attrName>style.visibility</p:attrName>
                                        </p:attrNameLst>
                                      </p:cBhvr>
                                      <p:to>
                                        <p:strVal val="visible"/>
                                      </p:to>
                                    </p:set>
                                    <p:animEffect transition="in" filter="wipe(left)">
                                      <p:cBhvr>
                                        <p:cTn id="21" dur="1000"/>
                                        <p:tgtEl>
                                          <p:spTgt spid="1129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94"/>
                                        </p:tgtEl>
                                        <p:attrNameLst>
                                          <p:attrName>style.visibility</p:attrName>
                                        </p:attrNameLst>
                                      </p:cBhvr>
                                      <p:to>
                                        <p:strVal val="visible"/>
                                      </p:to>
                                    </p:set>
                                    <p:animEffect transition="in" filter="wipe(left)">
                                      <p:cBhvr>
                                        <p:cTn id="24" dur="1000"/>
                                        <p:tgtEl>
                                          <p:spTgt spid="1129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95"/>
                                        </p:tgtEl>
                                        <p:attrNameLst>
                                          <p:attrName>style.visibility</p:attrName>
                                        </p:attrNameLst>
                                      </p:cBhvr>
                                      <p:to>
                                        <p:strVal val="visible"/>
                                      </p:to>
                                    </p:set>
                                    <p:animEffect transition="in" filter="wipe(left)">
                                      <p:cBhvr>
                                        <p:cTn id="27" dur="1000"/>
                                        <p:tgtEl>
                                          <p:spTgt spid="1129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296"/>
                                        </p:tgtEl>
                                        <p:attrNameLst>
                                          <p:attrName>style.visibility</p:attrName>
                                        </p:attrNameLst>
                                      </p:cBhvr>
                                      <p:to>
                                        <p:strVal val="visible"/>
                                      </p:to>
                                    </p:set>
                                    <p:animEffect transition="in" filter="wipe(left)">
                                      <p:cBhvr>
                                        <p:cTn id="30" dur="1000"/>
                                        <p:tgtEl>
                                          <p:spTgt spid="1129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297"/>
                                        </p:tgtEl>
                                        <p:attrNameLst>
                                          <p:attrName>style.visibility</p:attrName>
                                        </p:attrNameLst>
                                      </p:cBhvr>
                                      <p:to>
                                        <p:strVal val="visible"/>
                                      </p:to>
                                    </p:set>
                                    <p:animEffect transition="in" filter="wipe(left)">
                                      <p:cBhvr>
                                        <p:cTn id="33" dur="1000"/>
                                        <p:tgtEl>
                                          <p:spTgt spid="1129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298"/>
                                        </p:tgtEl>
                                        <p:attrNameLst>
                                          <p:attrName>style.visibility</p:attrName>
                                        </p:attrNameLst>
                                      </p:cBhvr>
                                      <p:to>
                                        <p:strVal val="visible"/>
                                      </p:to>
                                    </p:set>
                                    <p:animEffect transition="in" filter="wipe(left)">
                                      <p:cBhvr>
                                        <p:cTn id="36" dur="1000"/>
                                        <p:tgtEl>
                                          <p:spTgt spid="1129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299"/>
                                        </p:tgtEl>
                                        <p:attrNameLst>
                                          <p:attrName>style.visibility</p:attrName>
                                        </p:attrNameLst>
                                      </p:cBhvr>
                                      <p:to>
                                        <p:strVal val="visible"/>
                                      </p:to>
                                    </p:set>
                                    <p:animEffect transition="in" filter="wipe(left)">
                                      <p:cBhvr>
                                        <p:cTn id="39" dur="1000"/>
                                        <p:tgtEl>
                                          <p:spTgt spid="1129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300"/>
                                        </p:tgtEl>
                                        <p:attrNameLst>
                                          <p:attrName>style.visibility</p:attrName>
                                        </p:attrNameLst>
                                      </p:cBhvr>
                                      <p:to>
                                        <p:strVal val="visible"/>
                                      </p:to>
                                    </p:set>
                                    <p:animEffect transition="in" filter="wipe(left)">
                                      <p:cBhvr>
                                        <p:cTn id="42" dur="1000"/>
                                        <p:tgtEl>
                                          <p:spTgt spid="1130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302"/>
                                        </p:tgtEl>
                                        <p:attrNameLst>
                                          <p:attrName>style.visibility</p:attrName>
                                        </p:attrNameLst>
                                      </p:cBhvr>
                                      <p:to>
                                        <p:strVal val="visible"/>
                                      </p:to>
                                    </p:set>
                                    <p:animEffect transition="in" filter="wipe(left)">
                                      <p:cBhvr>
                                        <p:cTn id="45" dur="1000"/>
                                        <p:tgtEl>
                                          <p:spTgt spid="1130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303"/>
                                        </p:tgtEl>
                                        <p:attrNameLst>
                                          <p:attrName>style.visibility</p:attrName>
                                        </p:attrNameLst>
                                      </p:cBhvr>
                                      <p:to>
                                        <p:strVal val="visible"/>
                                      </p:to>
                                    </p:set>
                                    <p:animEffect transition="in" filter="wipe(left)">
                                      <p:cBhvr>
                                        <p:cTn id="48" dur="1000"/>
                                        <p:tgtEl>
                                          <p:spTgt spid="1130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304"/>
                                        </p:tgtEl>
                                        <p:attrNameLst>
                                          <p:attrName>style.visibility</p:attrName>
                                        </p:attrNameLst>
                                      </p:cBhvr>
                                      <p:to>
                                        <p:strVal val="visible"/>
                                      </p:to>
                                    </p:set>
                                    <p:animEffect transition="in" filter="wipe(left)">
                                      <p:cBhvr>
                                        <p:cTn id="51" dur="1000"/>
                                        <p:tgtEl>
                                          <p:spTgt spid="1130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305"/>
                                        </p:tgtEl>
                                        <p:attrNameLst>
                                          <p:attrName>style.visibility</p:attrName>
                                        </p:attrNameLst>
                                      </p:cBhvr>
                                      <p:to>
                                        <p:strVal val="visible"/>
                                      </p:to>
                                    </p:set>
                                    <p:animEffect transition="in" filter="wipe(left)">
                                      <p:cBhvr>
                                        <p:cTn id="54" dur="1000"/>
                                        <p:tgtEl>
                                          <p:spTgt spid="1130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306"/>
                                        </p:tgtEl>
                                        <p:attrNameLst>
                                          <p:attrName>style.visibility</p:attrName>
                                        </p:attrNameLst>
                                      </p:cBhvr>
                                      <p:to>
                                        <p:strVal val="visible"/>
                                      </p:to>
                                    </p:set>
                                    <p:animEffect transition="in" filter="wipe(left)">
                                      <p:cBhvr>
                                        <p:cTn id="57" dur="1000"/>
                                        <p:tgtEl>
                                          <p:spTgt spid="1130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1307"/>
                                        </p:tgtEl>
                                        <p:attrNameLst>
                                          <p:attrName>style.visibility</p:attrName>
                                        </p:attrNameLst>
                                      </p:cBhvr>
                                      <p:to>
                                        <p:strVal val="visible"/>
                                      </p:to>
                                    </p:set>
                                    <p:animEffect transition="in" filter="wipe(left)">
                                      <p:cBhvr>
                                        <p:cTn id="60" dur="1000"/>
                                        <p:tgtEl>
                                          <p:spTgt spid="1130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1308"/>
                                        </p:tgtEl>
                                        <p:attrNameLst>
                                          <p:attrName>style.visibility</p:attrName>
                                        </p:attrNameLst>
                                      </p:cBhvr>
                                      <p:to>
                                        <p:strVal val="visible"/>
                                      </p:to>
                                    </p:set>
                                    <p:animEffect transition="in" filter="wipe(left)">
                                      <p:cBhvr>
                                        <p:cTn id="63" dur="1000"/>
                                        <p:tgtEl>
                                          <p:spTgt spid="1130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1309"/>
                                        </p:tgtEl>
                                        <p:attrNameLst>
                                          <p:attrName>style.visibility</p:attrName>
                                        </p:attrNameLst>
                                      </p:cBhvr>
                                      <p:to>
                                        <p:strVal val="visible"/>
                                      </p:to>
                                    </p:set>
                                    <p:animEffect transition="in" filter="wipe(left)">
                                      <p:cBhvr>
                                        <p:cTn id="66" dur="1000"/>
                                        <p:tgtEl>
                                          <p:spTgt spid="1130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1310"/>
                                        </p:tgtEl>
                                        <p:attrNameLst>
                                          <p:attrName>style.visibility</p:attrName>
                                        </p:attrNameLst>
                                      </p:cBhvr>
                                      <p:to>
                                        <p:strVal val="visible"/>
                                      </p:to>
                                    </p:set>
                                    <p:animEffect transition="in" filter="wipe(left)">
                                      <p:cBhvr>
                                        <p:cTn id="69" dur="1000"/>
                                        <p:tgtEl>
                                          <p:spTgt spid="1131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311"/>
                                        </p:tgtEl>
                                        <p:attrNameLst>
                                          <p:attrName>style.visibility</p:attrName>
                                        </p:attrNameLst>
                                      </p:cBhvr>
                                      <p:to>
                                        <p:strVal val="visible"/>
                                      </p:to>
                                    </p:set>
                                    <p:animEffect transition="in" filter="wipe(left)">
                                      <p:cBhvr>
                                        <p:cTn id="72" dur="1000"/>
                                        <p:tgtEl>
                                          <p:spTgt spid="11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p:bldP spid="11291" grpId="0"/>
      <p:bldP spid="11292" grpId="0"/>
      <p:bldP spid="11293" grpId="0"/>
      <p:bldP spid="11294" grpId="0"/>
      <p:bldP spid="11295" grpId="0"/>
      <p:bldP spid="11296" grpId="0"/>
      <p:bldP spid="11297" grpId="0"/>
      <p:bldP spid="11298" grpId="0"/>
      <p:bldP spid="11299" grpId="0"/>
      <p:bldP spid="11300" grpId="0"/>
      <p:bldP spid="11302" grpId="0"/>
      <p:bldP spid="11303" grpId="0"/>
      <p:bldP spid="11304" grpId="0"/>
      <p:bldP spid="11305" grpId="0"/>
      <p:bldP spid="11306" grpId="0"/>
      <p:bldP spid="11307" grpId="0"/>
      <p:bldP spid="11308" grpId="0"/>
      <p:bldP spid="11309" grpId="0"/>
      <p:bldP spid="11310" grpId="0"/>
      <p:bldP spid="113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BCF1B875-1D46-47E5-BCF2-15990C8B63C2}"/>
              </a:ext>
            </a:extLst>
          </p:cNvPr>
          <p:cNvSpPr txBox="1">
            <a:spLocks noChangeArrowheads="1"/>
          </p:cNvSpPr>
          <p:nvPr/>
        </p:nvSpPr>
        <p:spPr bwMode="auto">
          <a:xfrm>
            <a:off x="4882684" y="2033588"/>
            <a:ext cx="2418697" cy="395022"/>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5F5F5F"/>
                </a:solidFill>
                <a:latin typeface="Verdana" panose="020B0604030504040204" pitchFamily="34" charset="0"/>
              </a:rPr>
              <a:t>Ocena Wstępna</a:t>
            </a:r>
            <a:endParaRPr lang="de-DE" altLang="pl-PL" sz="2000">
              <a:solidFill>
                <a:srgbClr val="5F5F5F"/>
              </a:solidFill>
              <a:latin typeface="Verdana" panose="020B0604030504040204" pitchFamily="34" charset="0"/>
            </a:endParaRPr>
          </a:p>
        </p:txBody>
      </p:sp>
      <p:sp>
        <p:nvSpPr>
          <p:cNvPr id="66563" name="Arc 3">
            <a:extLst>
              <a:ext uri="{FF2B5EF4-FFF2-40B4-BE49-F238E27FC236}">
                <a16:creationId xmlns:a16="http://schemas.microsoft.com/office/drawing/2014/main" id="{803FA793-96E5-431E-A6D2-7F20B79AB744}"/>
              </a:ext>
            </a:extLst>
          </p:cNvPr>
          <p:cNvSpPr>
            <a:spLocks/>
          </p:cNvSpPr>
          <p:nvPr/>
        </p:nvSpPr>
        <p:spPr bwMode="auto">
          <a:xfrm rot="16200000">
            <a:off x="3702845" y="2178845"/>
            <a:ext cx="1285875" cy="135731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nvGrpSpPr>
          <p:cNvPr id="66564" name="Group 4">
            <a:extLst>
              <a:ext uri="{FF2B5EF4-FFF2-40B4-BE49-F238E27FC236}">
                <a16:creationId xmlns:a16="http://schemas.microsoft.com/office/drawing/2014/main" id="{D18C11C8-1BBD-4E3B-BB99-CA36CF5C9253}"/>
              </a:ext>
            </a:extLst>
          </p:cNvPr>
          <p:cNvGrpSpPr>
            <a:grpSpLocks/>
          </p:cNvGrpSpPr>
          <p:nvPr/>
        </p:nvGrpSpPr>
        <p:grpSpPr bwMode="auto">
          <a:xfrm>
            <a:off x="7096125" y="2220913"/>
            <a:ext cx="3430588" cy="1746866"/>
            <a:chOff x="3651" y="1253"/>
            <a:chExt cx="2161" cy="1193"/>
          </a:xfrm>
        </p:grpSpPr>
        <p:sp>
          <p:nvSpPr>
            <p:cNvPr id="66584" name="Text Box 5">
              <a:extLst>
                <a:ext uri="{FF2B5EF4-FFF2-40B4-BE49-F238E27FC236}">
                  <a16:creationId xmlns:a16="http://schemas.microsoft.com/office/drawing/2014/main" id="{C373E734-22BC-4D17-BF45-E1B08AF0EA8F}"/>
                </a:ext>
              </a:extLst>
            </p:cNvPr>
            <p:cNvSpPr txBox="1">
              <a:spLocks noChangeArrowheads="1"/>
            </p:cNvSpPr>
            <p:nvPr/>
          </p:nvSpPr>
          <p:spPr bwMode="auto">
            <a:xfrm>
              <a:off x="3831" y="2176"/>
              <a:ext cx="1981" cy="270"/>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none"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5F5F5F"/>
                  </a:solidFill>
                  <a:latin typeface="Verdana" panose="020B0604030504040204" pitchFamily="34" charset="0"/>
                </a:rPr>
                <a:t>Podział Obowiązków</a:t>
              </a:r>
              <a:endParaRPr lang="de-DE" altLang="pl-PL" sz="2000">
                <a:solidFill>
                  <a:srgbClr val="5F5F5F"/>
                </a:solidFill>
                <a:latin typeface="Verdana" panose="020B0604030504040204" pitchFamily="34" charset="0"/>
              </a:endParaRPr>
            </a:p>
          </p:txBody>
        </p:sp>
        <p:sp>
          <p:nvSpPr>
            <p:cNvPr id="66585" name="Arc 6">
              <a:extLst>
                <a:ext uri="{FF2B5EF4-FFF2-40B4-BE49-F238E27FC236}">
                  <a16:creationId xmlns:a16="http://schemas.microsoft.com/office/drawing/2014/main" id="{CBD672FD-6411-48E5-8457-3B1C0671C643}"/>
                </a:ext>
              </a:extLst>
            </p:cNvPr>
            <p:cNvSpPr>
              <a:spLocks/>
            </p:cNvSpPr>
            <p:nvPr/>
          </p:nvSpPr>
          <p:spPr bwMode="auto">
            <a:xfrm>
              <a:off x="3651" y="1253"/>
              <a:ext cx="810" cy="87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grpSp>
        <p:nvGrpSpPr>
          <p:cNvPr id="66565" name="Group 7">
            <a:extLst>
              <a:ext uri="{FF2B5EF4-FFF2-40B4-BE49-F238E27FC236}">
                <a16:creationId xmlns:a16="http://schemas.microsoft.com/office/drawing/2014/main" id="{D4BF36B6-814F-416B-9126-F6F04F406897}"/>
              </a:ext>
            </a:extLst>
          </p:cNvPr>
          <p:cNvGrpSpPr>
            <a:grpSpLocks/>
          </p:cNvGrpSpPr>
          <p:nvPr/>
        </p:nvGrpSpPr>
        <p:grpSpPr bwMode="auto">
          <a:xfrm>
            <a:off x="5024438" y="4068764"/>
            <a:ext cx="3429000" cy="1538287"/>
            <a:chOff x="2237" y="2789"/>
            <a:chExt cx="2365" cy="1059"/>
          </a:xfrm>
        </p:grpSpPr>
        <p:sp>
          <p:nvSpPr>
            <p:cNvPr id="66582" name="Text Box 8">
              <a:extLst>
                <a:ext uri="{FF2B5EF4-FFF2-40B4-BE49-F238E27FC236}">
                  <a16:creationId xmlns:a16="http://schemas.microsoft.com/office/drawing/2014/main" id="{0F2A3F6D-2078-4B5B-9AF2-8FCA2A61070F}"/>
                </a:ext>
              </a:extLst>
            </p:cNvPr>
            <p:cNvSpPr txBox="1">
              <a:spLocks noChangeArrowheads="1"/>
            </p:cNvSpPr>
            <p:nvPr/>
          </p:nvSpPr>
          <p:spPr bwMode="auto">
            <a:xfrm>
              <a:off x="2237" y="3571"/>
              <a:ext cx="1434" cy="277"/>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pl-PL" sz="2000" b="1">
                  <a:solidFill>
                    <a:srgbClr val="5F5F5F"/>
                  </a:solidFill>
                  <a:latin typeface="Verdana" panose="020B0604030504040204" pitchFamily="34" charset="0"/>
                </a:rPr>
                <a:t>Inter</a:t>
              </a:r>
              <a:r>
                <a:rPr lang="pl-PL" altLang="pl-PL" sz="2000" b="1">
                  <a:solidFill>
                    <a:srgbClr val="5F5F5F"/>
                  </a:solidFill>
                  <a:latin typeface="Verdana" panose="020B0604030504040204" pitchFamily="34" charset="0"/>
                </a:rPr>
                <a:t>wencja</a:t>
              </a:r>
              <a:endParaRPr lang="de-DE" altLang="pl-PL" sz="2000">
                <a:solidFill>
                  <a:srgbClr val="5F5F5F"/>
                </a:solidFill>
                <a:latin typeface="Verdana" panose="020B0604030504040204" pitchFamily="34" charset="0"/>
              </a:endParaRPr>
            </a:p>
          </p:txBody>
        </p:sp>
        <p:sp>
          <p:nvSpPr>
            <p:cNvPr id="66583" name="Arc 9">
              <a:extLst>
                <a:ext uri="{FF2B5EF4-FFF2-40B4-BE49-F238E27FC236}">
                  <a16:creationId xmlns:a16="http://schemas.microsoft.com/office/drawing/2014/main" id="{E85F6B47-EB3A-45D4-94F1-096AC4F1F57B}"/>
                </a:ext>
              </a:extLst>
            </p:cNvPr>
            <p:cNvSpPr>
              <a:spLocks/>
            </p:cNvSpPr>
            <p:nvPr/>
          </p:nvSpPr>
          <p:spPr bwMode="auto">
            <a:xfrm rot="5400000">
              <a:off x="3669" y="2786"/>
              <a:ext cx="930" cy="9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grpSp>
        <p:nvGrpSpPr>
          <p:cNvPr id="66566" name="Group 10">
            <a:extLst>
              <a:ext uri="{FF2B5EF4-FFF2-40B4-BE49-F238E27FC236}">
                <a16:creationId xmlns:a16="http://schemas.microsoft.com/office/drawing/2014/main" id="{10AB462A-DF7F-431A-88CC-B46A0CDF8A91}"/>
              </a:ext>
            </a:extLst>
          </p:cNvPr>
          <p:cNvGrpSpPr>
            <a:grpSpLocks/>
          </p:cNvGrpSpPr>
          <p:nvPr/>
        </p:nvGrpSpPr>
        <p:grpSpPr bwMode="auto">
          <a:xfrm>
            <a:off x="2901950" y="3606801"/>
            <a:ext cx="2095500" cy="1736725"/>
            <a:chOff x="617" y="2335"/>
            <a:chExt cx="1320" cy="1343"/>
          </a:xfrm>
        </p:grpSpPr>
        <p:sp>
          <p:nvSpPr>
            <p:cNvPr id="66580" name="Text Box 11">
              <a:extLst>
                <a:ext uri="{FF2B5EF4-FFF2-40B4-BE49-F238E27FC236}">
                  <a16:creationId xmlns:a16="http://schemas.microsoft.com/office/drawing/2014/main" id="{34BFAFE2-694A-4EE2-BCF9-6294701B9BAC}"/>
                </a:ext>
              </a:extLst>
            </p:cNvPr>
            <p:cNvSpPr txBox="1">
              <a:spLocks noChangeArrowheads="1"/>
            </p:cNvSpPr>
            <p:nvPr/>
          </p:nvSpPr>
          <p:spPr bwMode="auto">
            <a:xfrm>
              <a:off x="617" y="2335"/>
              <a:ext cx="1030" cy="312"/>
            </a:xfrm>
            <a:prstGeom prst="rect">
              <a:avLst/>
            </a:prstGeom>
            <a:noFill/>
            <a:ln w="12700">
              <a:solidFill>
                <a:srgbClr val="5F5F5F"/>
              </a:solidFill>
              <a:miter lim="800000"/>
              <a:headEnd/>
              <a:tailEnd/>
            </a:ln>
            <a:extLst>
              <a:ext uri="{909E8E84-426E-40DD-AFC4-6F175D3DCCD1}">
                <a14:hiddenFill xmlns:a14="http://schemas.microsoft.com/office/drawing/2010/main">
                  <a:solidFill>
                    <a:srgbClr val="FFFFFF"/>
                  </a:solidFill>
                </a14:hiddenFill>
              </a:ext>
            </a:extLst>
          </p:spPr>
          <p:txBody>
            <a:bodyPr wrap="none" lIns="86402" tIns="43201" rIns="86402" bIns="43201">
              <a:spAutoFit/>
            </a:bodyPr>
            <a:lstStyle>
              <a:lvl1pPr defTabSz="7207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7207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72072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7207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7207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5F5F5F"/>
                  </a:solidFill>
                  <a:latin typeface="Verdana" panose="020B0604030504040204" pitchFamily="34" charset="0"/>
                </a:rPr>
                <a:t>Ewaluacja</a:t>
              </a:r>
              <a:endParaRPr lang="de-DE" altLang="pl-PL" sz="2000">
                <a:solidFill>
                  <a:srgbClr val="5F5F5F"/>
                </a:solidFill>
                <a:latin typeface="Verdana" panose="020B0604030504040204" pitchFamily="34" charset="0"/>
              </a:endParaRPr>
            </a:p>
          </p:txBody>
        </p:sp>
        <p:sp>
          <p:nvSpPr>
            <p:cNvPr id="66581" name="Arc 12">
              <a:extLst>
                <a:ext uri="{FF2B5EF4-FFF2-40B4-BE49-F238E27FC236}">
                  <a16:creationId xmlns:a16="http://schemas.microsoft.com/office/drawing/2014/main" id="{CE78DCFC-9C3A-420C-A213-2CAEAD865C18}"/>
                </a:ext>
              </a:extLst>
            </p:cNvPr>
            <p:cNvSpPr>
              <a:spLocks/>
            </p:cNvSpPr>
            <p:nvPr/>
          </p:nvSpPr>
          <p:spPr bwMode="auto">
            <a:xfrm rot="10800000">
              <a:off x="1099" y="2695"/>
              <a:ext cx="838" cy="9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5F5F5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l-PL"/>
            </a:p>
          </p:txBody>
        </p:sp>
      </p:grpSp>
      <p:sp>
        <p:nvSpPr>
          <p:cNvPr id="66567" name="Text Box 13">
            <a:extLst>
              <a:ext uri="{FF2B5EF4-FFF2-40B4-BE49-F238E27FC236}">
                <a16:creationId xmlns:a16="http://schemas.microsoft.com/office/drawing/2014/main" id="{84805F70-028A-4EDA-BE37-9E91CB0CE37D}"/>
              </a:ext>
            </a:extLst>
          </p:cNvPr>
          <p:cNvSpPr txBox="1">
            <a:spLocks noChangeArrowheads="1"/>
          </p:cNvSpPr>
          <p:nvPr/>
        </p:nvSpPr>
        <p:spPr bwMode="auto">
          <a:xfrm>
            <a:off x="4656138" y="3573463"/>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pl-PL" sz="2400" b="1">
                <a:solidFill>
                  <a:srgbClr val="5F5F5F"/>
                </a:solidFill>
                <a:latin typeface="Verdana" panose="020B0604030504040204" pitchFamily="34" charset="0"/>
              </a:rPr>
              <a:t>Rehab-Cycle</a:t>
            </a:r>
          </a:p>
        </p:txBody>
      </p:sp>
      <p:sp>
        <p:nvSpPr>
          <p:cNvPr id="379920" name="Text Box 15">
            <a:extLst>
              <a:ext uri="{FF2B5EF4-FFF2-40B4-BE49-F238E27FC236}">
                <a16:creationId xmlns:a16="http://schemas.microsoft.com/office/drawing/2014/main" id="{A0A154DE-CF10-4E36-830B-3ECFD6C8213F}"/>
              </a:ext>
            </a:extLst>
          </p:cNvPr>
          <p:cNvSpPr txBox="1">
            <a:spLocks noChangeArrowheads="1"/>
          </p:cNvSpPr>
          <p:nvPr/>
        </p:nvSpPr>
        <p:spPr bwMode="auto">
          <a:xfrm>
            <a:off x="7524751" y="1285876"/>
            <a:ext cx="2233613" cy="925513"/>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Profil Kategorialny I</a:t>
            </a:r>
            <a:r>
              <a:rPr lang="en-US" b="1">
                <a:solidFill>
                  <a:srgbClr val="FFFFFF"/>
                </a:solidFill>
                <a:latin typeface="Verdana" pitchFamily="34" charset="0"/>
                <a:cs typeface="Arial" charset="0"/>
              </a:rPr>
              <a:t>CF</a:t>
            </a:r>
          </a:p>
        </p:txBody>
      </p:sp>
      <p:sp>
        <p:nvSpPr>
          <p:cNvPr id="140305" name="Text Box 17">
            <a:extLst>
              <a:ext uri="{FF2B5EF4-FFF2-40B4-BE49-F238E27FC236}">
                <a16:creationId xmlns:a16="http://schemas.microsoft.com/office/drawing/2014/main" id="{FD0F2FB8-904C-4BD3-8D72-1615AC558AB3}"/>
              </a:ext>
            </a:extLst>
          </p:cNvPr>
          <p:cNvSpPr txBox="1">
            <a:spLocks noChangeArrowheads="1"/>
          </p:cNvSpPr>
          <p:nvPr/>
        </p:nvSpPr>
        <p:spPr bwMode="auto">
          <a:xfrm>
            <a:off x="2595564" y="1143001"/>
            <a:ext cx="2484437" cy="650875"/>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Arkusz Oceny Wstępnej </a:t>
            </a:r>
            <a:r>
              <a:rPr lang="en-US" b="1">
                <a:solidFill>
                  <a:srgbClr val="FFFFFF"/>
                </a:solidFill>
                <a:latin typeface="Verdana" pitchFamily="34" charset="0"/>
                <a:cs typeface="Arial" charset="0"/>
              </a:rPr>
              <a:t>ICF </a:t>
            </a:r>
          </a:p>
        </p:txBody>
      </p:sp>
      <p:sp>
        <p:nvSpPr>
          <p:cNvPr id="379922" name="Text Box 19">
            <a:extLst>
              <a:ext uri="{FF2B5EF4-FFF2-40B4-BE49-F238E27FC236}">
                <a16:creationId xmlns:a16="http://schemas.microsoft.com/office/drawing/2014/main" id="{46E73493-682F-468F-AAB5-7863DA6FB8E4}"/>
              </a:ext>
            </a:extLst>
          </p:cNvPr>
          <p:cNvSpPr txBox="1">
            <a:spLocks noChangeArrowheads="1"/>
          </p:cNvSpPr>
          <p:nvPr/>
        </p:nvSpPr>
        <p:spPr bwMode="auto">
          <a:xfrm>
            <a:off x="7967663" y="5357814"/>
            <a:ext cx="2374900" cy="650875"/>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Tabela Interwencji I</a:t>
            </a:r>
            <a:r>
              <a:rPr lang="en-US" b="1">
                <a:solidFill>
                  <a:srgbClr val="FFFFFF"/>
                </a:solidFill>
                <a:latin typeface="Verdana" pitchFamily="34" charset="0"/>
                <a:cs typeface="Arial" charset="0"/>
              </a:rPr>
              <a:t>CF</a:t>
            </a:r>
          </a:p>
        </p:txBody>
      </p:sp>
      <p:sp>
        <p:nvSpPr>
          <p:cNvPr id="379923" name="Text Box 22">
            <a:extLst>
              <a:ext uri="{FF2B5EF4-FFF2-40B4-BE49-F238E27FC236}">
                <a16:creationId xmlns:a16="http://schemas.microsoft.com/office/drawing/2014/main" id="{1821E43D-DDA8-4115-8681-407A6505D63C}"/>
              </a:ext>
            </a:extLst>
          </p:cNvPr>
          <p:cNvSpPr txBox="1">
            <a:spLocks noChangeArrowheads="1"/>
          </p:cNvSpPr>
          <p:nvPr/>
        </p:nvSpPr>
        <p:spPr bwMode="auto">
          <a:xfrm>
            <a:off x="1792289" y="4930776"/>
            <a:ext cx="2160587" cy="650875"/>
          </a:xfrm>
          <a:prstGeom prst="rect">
            <a:avLst/>
          </a:prstGeom>
          <a:solidFill>
            <a:schemeClr val="bg1">
              <a:lumMod val="50000"/>
            </a:schemeClr>
          </a:solidFill>
          <a:ln w="9525">
            <a:solidFill>
              <a:srgbClr val="5F5F5F"/>
            </a:solidFill>
            <a:miter lim="800000"/>
            <a:headEnd/>
            <a:tailEnd/>
          </a:ln>
        </p:spPr>
        <p:txBody>
          <a:bodyPr>
            <a:spAutoFit/>
          </a:bodyPr>
          <a:lstStyle/>
          <a:p>
            <a:pPr algn="ctr" eaLnBrk="1" hangingPunct="1">
              <a:spcBef>
                <a:spcPct val="50000"/>
              </a:spcBef>
              <a:defRPr/>
            </a:pPr>
            <a:r>
              <a:rPr lang="pl-PL" b="1">
                <a:solidFill>
                  <a:srgbClr val="FFFFFF"/>
                </a:solidFill>
                <a:latin typeface="Verdana" pitchFamily="34" charset="0"/>
                <a:cs typeface="Arial" charset="0"/>
              </a:rPr>
              <a:t>Karta Ewaluacji </a:t>
            </a:r>
            <a:r>
              <a:rPr lang="en-US" b="1">
                <a:solidFill>
                  <a:srgbClr val="FFFFFF"/>
                </a:solidFill>
                <a:latin typeface="Verdana" pitchFamily="34" charset="0"/>
                <a:cs typeface="Arial" charset="0"/>
              </a:rPr>
              <a:t>ICF</a:t>
            </a:r>
          </a:p>
        </p:txBody>
      </p:sp>
      <p:sp>
        <p:nvSpPr>
          <p:cNvPr id="66572" name="Line 16">
            <a:extLst>
              <a:ext uri="{FF2B5EF4-FFF2-40B4-BE49-F238E27FC236}">
                <a16:creationId xmlns:a16="http://schemas.microsoft.com/office/drawing/2014/main" id="{5D8F4FF5-8DF4-49F3-8C3E-32438212648C}"/>
              </a:ext>
            </a:extLst>
          </p:cNvPr>
          <p:cNvSpPr>
            <a:spLocks noChangeShapeType="1"/>
          </p:cNvSpPr>
          <p:nvPr/>
        </p:nvSpPr>
        <p:spPr bwMode="auto">
          <a:xfrm>
            <a:off x="5095875" y="1643063"/>
            <a:ext cx="641350" cy="3429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6573" name="Line 18">
            <a:extLst>
              <a:ext uri="{FF2B5EF4-FFF2-40B4-BE49-F238E27FC236}">
                <a16:creationId xmlns:a16="http://schemas.microsoft.com/office/drawing/2014/main" id="{55679F94-EF0E-495E-8960-13B6CCCA638A}"/>
              </a:ext>
            </a:extLst>
          </p:cNvPr>
          <p:cNvSpPr>
            <a:spLocks noChangeShapeType="1"/>
          </p:cNvSpPr>
          <p:nvPr/>
        </p:nvSpPr>
        <p:spPr bwMode="auto">
          <a:xfrm flipH="1">
            <a:off x="6667500" y="1571625"/>
            <a:ext cx="863600" cy="431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6574" name="Line 20">
            <a:extLst>
              <a:ext uri="{FF2B5EF4-FFF2-40B4-BE49-F238E27FC236}">
                <a16:creationId xmlns:a16="http://schemas.microsoft.com/office/drawing/2014/main" id="{102E816B-338F-46AA-B468-0203A16F70F9}"/>
              </a:ext>
            </a:extLst>
          </p:cNvPr>
          <p:cNvSpPr>
            <a:spLocks noChangeShapeType="1"/>
          </p:cNvSpPr>
          <p:nvPr/>
        </p:nvSpPr>
        <p:spPr bwMode="auto">
          <a:xfrm flipH="1" flipV="1">
            <a:off x="6670675" y="5659439"/>
            <a:ext cx="1282700" cy="19843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6575" name="Line 21">
            <a:extLst>
              <a:ext uri="{FF2B5EF4-FFF2-40B4-BE49-F238E27FC236}">
                <a16:creationId xmlns:a16="http://schemas.microsoft.com/office/drawing/2014/main" id="{E7AC5F35-23C5-41C5-B80D-AA75200CF108}"/>
              </a:ext>
            </a:extLst>
          </p:cNvPr>
          <p:cNvSpPr>
            <a:spLocks noChangeShapeType="1"/>
          </p:cNvSpPr>
          <p:nvPr/>
        </p:nvSpPr>
        <p:spPr bwMode="auto">
          <a:xfrm flipH="1" flipV="1">
            <a:off x="8596313" y="4000501"/>
            <a:ext cx="500062" cy="128587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6576" name="Line 23">
            <a:extLst>
              <a:ext uri="{FF2B5EF4-FFF2-40B4-BE49-F238E27FC236}">
                <a16:creationId xmlns:a16="http://schemas.microsoft.com/office/drawing/2014/main" id="{CB81F864-6311-465F-B155-DA9C5EE1E6A6}"/>
              </a:ext>
            </a:extLst>
          </p:cNvPr>
          <p:cNvSpPr>
            <a:spLocks noChangeShapeType="1"/>
          </p:cNvSpPr>
          <p:nvPr/>
        </p:nvSpPr>
        <p:spPr bwMode="auto">
          <a:xfrm flipV="1">
            <a:off x="2927351" y="4071939"/>
            <a:ext cx="525463" cy="79692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6577" name="Rectangle 3">
            <a:extLst>
              <a:ext uri="{FF2B5EF4-FFF2-40B4-BE49-F238E27FC236}">
                <a16:creationId xmlns:a16="http://schemas.microsoft.com/office/drawing/2014/main" id="{B36C0E9F-3B26-4413-8DE8-05232BB88169}"/>
              </a:ext>
            </a:extLst>
          </p:cNvPr>
          <p:cNvSpPr txBox="1">
            <a:spLocks noChangeArrowheads="1"/>
          </p:cNvSpPr>
          <p:nvPr/>
        </p:nvSpPr>
        <p:spPr bwMode="auto">
          <a:xfrm>
            <a:off x="1738314" y="285751"/>
            <a:ext cx="8715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pl-PL" altLang="pl-PL" sz="2400" b="1">
                <a:solidFill>
                  <a:srgbClr val="FFFFFF"/>
                </a:solidFill>
                <a:latin typeface="Verdana" panose="020B0604030504040204" pitchFamily="34" charset="0"/>
              </a:rPr>
              <a:t>Wykorzystanie ICF w zarządzaniu rehabilitacją</a:t>
            </a:r>
            <a:endParaRPr lang="de-CH" altLang="pl-PL" sz="2400" b="1">
              <a:solidFill>
                <a:srgbClr val="FFFFFF"/>
              </a:solidFill>
              <a:latin typeface="Verdana" panose="020B0604030504040204" pitchFamily="34" charset="0"/>
            </a:endParaRPr>
          </a:p>
        </p:txBody>
      </p:sp>
      <p:sp>
        <p:nvSpPr>
          <p:cNvPr id="2" name="Symbol zastępczy numeru slajdu 1">
            <a:extLst>
              <a:ext uri="{FF2B5EF4-FFF2-40B4-BE49-F238E27FC236}">
                <a16:creationId xmlns:a16="http://schemas.microsoft.com/office/drawing/2014/main" id="{BCEF04A3-1D15-4B25-903F-054C07DCAB7F}"/>
              </a:ext>
            </a:extLst>
          </p:cNvPr>
          <p:cNvSpPr>
            <a:spLocks noGrp="1"/>
          </p:cNvSpPr>
          <p:nvPr>
            <p:ph type="sldNum" sz="quarter" idx="12"/>
          </p:nvPr>
        </p:nvSpPr>
        <p:spPr/>
        <p:txBody>
          <a:bodyPr/>
          <a:lstStyle/>
          <a:p>
            <a:pPr>
              <a:defRPr/>
            </a:pPr>
            <a:fld id="{AE5BA2BE-DD2D-48F0-A7E8-2A5376D83264}" type="slidenum">
              <a:rPr lang="de-DE"/>
              <a:pPr>
                <a:defRPr/>
              </a:pPr>
              <a:t>43</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79923"/>
                                        </p:tgtEl>
                                        <p:attrNameLst>
                                          <p:attrName>fillcolor</p:attrName>
                                        </p:attrNameLst>
                                      </p:cBhvr>
                                      <p:to>
                                        <a:srgbClr val="CC3300"/>
                                      </p:to>
                                    </p:animClr>
                                    <p:set>
                                      <p:cBhvr>
                                        <p:cTn id="7" dur="2000" fill="hold"/>
                                        <p:tgtEl>
                                          <p:spTgt spid="379923"/>
                                        </p:tgtEl>
                                        <p:attrNameLst>
                                          <p:attrName>fill.type</p:attrName>
                                        </p:attrNameLst>
                                      </p:cBhvr>
                                      <p:to>
                                        <p:strVal val="solid"/>
                                      </p:to>
                                    </p:set>
                                    <p:set>
                                      <p:cBhvr>
                                        <p:cTn id="8" dur="2000" fill="hold"/>
                                        <p:tgtEl>
                                          <p:spTgt spid="3799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a:extLst>
              <a:ext uri="{FF2B5EF4-FFF2-40B4-BE49-F238E27FC236}">
                <a16:creationId xmlns:a16="http://schemas.microsoft.com/office/drawing/2014/main" id="{8FFB1F1A-84D3-40D1-B8A4-98D3A627B0DA}"/>
              </a:ext>
            </a:extLst>
          </p:cNvPr>
          <p:cNvGraphicFramePr>
            <a:graphicFrameLocks noGrp="1" noChangeAspect="1"/>
          </p:cNvGraphicFramePr>
          <p:nvPr>
            <p:ph/>
          </p:nvPr>
        </p:nvGraphicFramePr>
        <p:xfrm>
          <a:off x="2133601" y="828675"/>
          <a:ext cx="8437563" cy="5410200"/>
        </p:xfrm>
        <a:graphic>
          <a:graphicData uri="http://schemas.openxmlformats.org/presentationml/2006/ole">
            <mc:AlternateContent xmlns:mc="http://schemas.openxmlformats.org/markup-compatibility/2006">
              <mc:Choice xmlns:v="urn:schemas-microsoft-com:vml" Requires="v">
                <p:oleObj spid="_x0000_s7179" name="Dokument" r:id="rId3" imgW="9177677" imgH="5884385" progId="Word.Document.8">
                  <p:embed/>
                </p:oleObj>
              </mc:Choice>
              <mc:Fallback>
                <p:oleObj name="Dokument" r:id="rId3" imgW="9177677" imgH="5884385" progId="Word.Document.8">
                  <p:embed/>
                  <p:pic>
                    <p:nvPicPr>
                      <p:cNvPr id="67586" name="Object 2">
                        <a:extLst>
                          <a:ext uri="{FF2B5EF4-FFF2-40B4-BE49-F238E27FC236}">
                            <a16:creationId xmlns:a16="http://schemas.microsoft.com/office/drawing/2014/main" id="{8FFB1F1A-84D3-40D1-B8A4-98D3A627B0DA}"/>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r="17645"/>
                      <a:stretch>
                        <a:fillRect/>
                      </a:stretch>
                    </p:blipFill>
                    <p:spPr bwMode="auto">
                      <a:xfrm>
                        <a:off x="2133601" y="828675"/>
                        <a:ext cx="8437563"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ymbol zastępczy numeru slajdu 1">
            <a:extLst>
              <a:ext uri="{FF2B5EF4-FFF2-40B4-BE49-F238E27FC236}">
                <a16:creationId xmlns:a16="http://schemas.microsoft.com/office/drawing/2014/main" id="{04FEC391-F6B8-4E52-B50D-A44248774F79}"/>
              </a:ext>
            </a:extLst>
          </p:cNvPr>
          <p:cNvSpPr>
            <a:spLocks noGrp="1"/>
          </p:cNvSpPr>
          <p:nvPr>
            <p:ph type="sldNum" sz="quarter" idx="10"/>
          </p:nvPr>
        </p:nvSpPr>
        <p:spPr/>
        <p:txBody>
          <a:bodyPr/>
          <a:lstStyle/>
          <a:p>
            <a:pPr>
              <a:defRPr/>
            </a:pPr>
            <a:fld id="{2608FF43-C54E-4DF2-9D8C-EE2EE5CED35A}" type="slidenum">
              <a:rPr lang="de-CH" smtClean="0"/>
              <a:pPr>
                <a:defRPr/>
              </a:pPr>
              <a:t>44</a:t>
            </a:fld>
            <a:endParaRPr lang="de-CH"/>
          </a:p>
        </p:txBody>
      </p:sp>
      <p:sp>
        <p:nvSpPr>
          <p:cNvPr id="353318" name="Rectangle 38">
            <a:extLst>
              <a:ext uri="{FF2B5EF4-FFF2-40B4-BE49-F238E27FC236}">
                <a16:creationId xmlns:a16="http://schemas.microsoft.com/office/drawing/2014/main" id="{C66695FB-3F6D-4A98-9BD4-1387B71B092F}"/>
              </a:ext>
            </a:extLst>
          </p:cNvPr>
          <p:cNvSpPr>
            <a:spLocks noChangeArrowheads="1"/>
          </p:cNvSpPr>
          <p:nvPr/>
        </p:nvSpPr>
        <p:spPr bwMode="auto">
          <a:xfrm>
            <a:off x="8256588" y="765175"/>
            <a:ext cx="2411412" cy="5976938"/>
          </a:xfrm>
          <a:prstGeom prst="rect">
            <a:avLst/>
          </a:prstGeom>
          <a:solidFill>
            <a:schemeClr val="bg1"/>
          </a:solidFill>
          <a:ln w="9525">
            <a:solidFill>
              <a:srgbClr val="F8F8F8"/>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de-CH" altLang="pl-PL" sz="2400">
              <a:solidFill>
                <a:srgbClr val="000000"/>
              </a:solidFill>
              <a:latin typeface="Times New Roman" panose="02020603050405020304" pitchFamily="18" charset="0"/>
            </a:endParaRPr>
          </a:p>
        </p:txBody>
      </p:sp>
      <p:sp>
        <p:nvSpPr>
          <p:cNvPr id="353283" name="Text Box 3">
            <a:extLst>
              <a:ext uri="{FF2B5EF4-FFF2-40B4-BE49-F238E27FC236}">
                <a16:creationId xmlns:a16="http://schemas.microsoft.com/office/drawing/2014/main" id="{ACDC42F9-A0BC-4853-B260-E49287D71AD6}"/>
              </a:ext>
            </a:extLst>
          </p:cNvPr>
          <p:cNvSpPr txBox="1">
            <a:spLocks noChangeArrowheads="1"/>
          </p:cNvSpPr>
          <p:nvPr/>
        </p:nvSpPr>
        <p:spPr bwMode="auto">
          <a:xfrm>
            <a:off x="8401050" y="2636838"/>
            <a:ext cx="22669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pl-PL" altLang="pl-PL" sz="1800" b="1">
                <a:solidFill>
                  <a:srgbClr val="5F5F5F"/>
                </a:solidFill>
                <a:latin typeface="Verdana" panose="020B0604030504040204" pitchFamily="34" charset="0"/>
              </a:rPr>
              <a:t>Karta Ewaluacji ICF opisuje zmiany stanu funkcjonowania pacjenta</a:t>
            </a:r>
            <a:endParaRPr lang="de-CH" altLang="pl-PL" sz="1800" b="1">
              <a:solidFill>
                <a:srgbClr val="5F5F5F"/>
              </a:solidFill>
              <a:latin typeface="Verdana" panose="020B0604030504040204" pitchFamily="34" charset="0"/>
            </a:endParaRPr>
          </a:p>
        </p:txBody>
      </p:sp>
      <p:sp>
        <p:nvSpPr>
          <p:cNvPr id="67590" name="Rectangle 3">
            <a:extLst>
              <a:ext uri="{FF2B5EF4-FFF2-40B4-BE49-F238E27FC236}">
                <a16:creationId xmlns:a16="http://schemas.microsoft.com/office/drawing/2014/main" id="{6CE25770-D45A-4F84-8FAA-368A0A84FD00}"/>
              </a:ext>
            </a:extLst>
          </p:cNvPr>
          <p:cNvSpPr txBox="1">
            <a:spLocks noChangeArrowheads="1"/>
          </p:cNvSpPr>
          <p:nvPr/>
        </p:nvSpPr>
        <p:spPr bwMode="auto">
          <a:xfrm>
            <a:off x="1738314" y="285751"/>
            <a:ext cx="87153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pl-PL" altLang="pl-PL" sz="2400" b="1">
                <a:solidFill>
                  <a:srgbClr val="FFFFFF"/>
                </a:solidFill>
                <a:latin typeface="Verdana" panose="020B0604030504040204" pitchFamily="34" charset="0"/>
              </a:rPr>
              <a:t>Wykorzystanie ICF w zarządzaniu rehabilitacją</a:t>
            </a:r>
            <a:endParaRPr lang="de-CH" altLang="pl-PL" sz="2400" b="1">
              <a:solidFill>
                <a:srgbClr val="FFFFFF"/>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3283"/>
                                        </p:tgtEl>
                                        <p:attrNameLst>
                                          <p:attrName>style.visibility</p:attrName>
                                        </p:attrNameLst>
                                      </p:cBhvr>
                                      <p:to>
                                        <p:strVal val="visible"/>
                                      </p:to>
                                    </p:set>
                                    <p:animEffect transition="in" filter="fade">
                                      <p:cBhvr>
                                        <p:cTn id="7" dur="1000"/>
                                        <p:tgtEl>
                                          <p:spTgt spid="353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2000"/>
                                        <p:tgtEl>
                                          <p:spTgt spid="353318"/>
                                        </p:tgtEl>
                                      </p:cBhvr>
                                    </p:animEffect>
                                    <p:set>
                                      <p:cBhvr>
                                        <p:cTn id="12" dur="1" fill="hold">
                                          <p:stCondLst>
                                            <p:cond delay="1999"/>
                                          </p:stCondLst>
                                        </p:cTn>
                                        <p:tgtEl>
                                          <p:spTgt spid="353318"/>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2000"/>
                                        <p:tgtEl>
                                          <p:spTgt spid="353283"/>
                                        </p:tgtEl>
                                      </p:cBhvr>
                                    </p:animEffect>
                                    <p:set>
                                      <p:cBhvr>
                                        <p:cTn id="15" dur="1" fill="hold">
                                          <p:stCondLst>
                                            <p:cond delay="1999"/>
                                          </p:stCondLst>
                                        </p:cTn>
                                        <p:tgtEl>
                                          <p:spTgt spid="353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318" grpId="0" animBg="1"/>
      <p:bldP spid="353283" grpId="0"/>
      <p:bldP spid="353283"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1D975C90-F6EF-47DE-9D53-61334283E5E5}"/>
              </a:ext>
            </a:extLst>
          </p:cNvPr>
          <p:cNvSpPr>
            <a:spLocks noGrp="1"/>
          </p:cNvSpPr>
          <p:nvPr>
            <p:ph type="sldNum" sz="quarter" idx="12"/>
          </p:nvPr>
        </p:nvSpPr>
        <p:spPr/>
        <p:txBody>
          <a:bodyPr/>
          <a:lstStyle/>
          <a:p>
            <a:pPr>
              <a:defRPr/>
            </a:pPr>
            <a:fld id="{700A9D98-B248-49EA-A81E-5817766BDCA6}" type="slidenum">
              <a:rPr lang="de-CH" smtClean="0"/>
              <a:pPr>
                <a:defRPr/>
              </a:pPr>
              <a:t>45</a:t>
            </a:fld>
            <a:endParaRPr lang="de-CH"/>
          </a:p>
        </p:txBody>
      </p:sp>
      <p:sp>
        <p:nvSpPr>
          <p:cNvPr id="5" name="Owal 4">
            <a:extLst>
              <a:ext uri="{FF2B5EF4-FFF2-40B4-BE49-F238E27FC236}">
                <a16:creationId xmlns:a16="http://schemas.microsoft.com/office/drawing/2014/main" id="{7BE8D299-C811-4567-A9C7-E7EC096A4DC3}"/>
              </a:ext>
            </a:extLst>
          </p:cNvPr>
          <p:cNvSpPr/>
          <p:nvPr/>
        </p:nvSpPr>
        <p:spPr>
          <a:xfrm>
            <a:off x="2105526" y="1612232"/>
            <a:ext cx="8157411" cy="3549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6000" dirty="0"/>
              <a:t>KONIEC</a:t>
            </a:r>
          </a:p>
        </p:txBody>
      </p:sp>
    </p:spTree>
    <p:extLst>
      <p:ext uri="{BB962C8B-B14F-4D97-AF65-F5344CB8AC3E}">
        <p14:creationId xmlns:p14="http://schemas.microsoft.com/office/powerpoint/2010/main" val="364429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sz="half" idx="1"/>
          </p:nvPr>
        </p:nvSpPr>
        <p:spPr>
          <a:xfrm>
            <a:off x="1809750" y="1908374"/>
            <a:ext cx="8643938" cy="944563"/>
          </a:xfrm>
        </p:spPr>
        <p:txBody>
          <a:bodyPr>
            <a:normAutofit fontScale="62500" lnSpcReduction="20000"/>
          </a:bodyPr>
          <a:lstStyle/>
          <a:p>
            <a:pPr marL="0" indent="0">
              <a:buNone/>
              <a:defRPr/>
            </a:pPr>
            <a:r>
              <a:rPr lang="pl-PL" dirty="0"/>
              <a:t>	Poziom i charakter funkcjonowania oraz niepełnosprawności</a:t>
            </a:r>
            <a:r>
              <a:rPr lang="en-GB" dirty="0"/>
              <a:t> </a:t>
            </a:r>
            <a:r>
              <a:rPr lang="pl-PL" dirty="0"/>
              <a:t>może </a:t>
            </a:r>
            <a:r>
              <a:rPr lang="pl-PL" b="1" dirty="0">
                <a:solidFill>
                  <a:srgbClr val="C00000"/>
                </a:solidFill>
              </a:rPr>
              <a:t>z czasem zmieniać się u tej samej osoby, chociaż przypadłośc pozostaje niezmienna</a:t>
            </a:r>
            <a:endParaRPr lang="de-CH" b="1" dirty="0">
              <a:solidFill>
                <a:srgbClr val="C00000"/>
              </a:solidFill>
            </a:endParaRPr>
          </a:p>
          <a:p>
            <a:pPr marL="457200" indent="-457200">
              <a:buNone/>
              <a:defRPr/>
            </a:pPr>
            <a:r>
              <a:rPr lang="en-GB" b="1" dirty="0">
                <a:solidFill>
                  <a:srgbClr val="5F5F5F"/>
                </a:solidFill>
              </a:rPr>
              <a:t> </a:t>
            </a:r>
            <a:endParaRPr lang="de-CH" b="1" dirty="0">
              <a:solidFill>
                <a:srgbClr val="5F5F5F"/>
              </a:solidFill>
            </a:endParaRPr>
          </a:p>
          <a:p>
            <a:pPr marL="0" indent="0">
              <a:buNone/>
              <a:defRPr/>
            </a:pPr>
            <a:endParaRPr lang="de-CH" dirty="0">
              <a:solidFill>
                <a:srgbClr val="008000"/>
              </a:solidFill>
            </a:endParaRPr>
          </a:p>
        </p:txBody>
      </p:sp>
      <p:sp>
        <p:nvSpPr>
          <p:cNvPr id="24" name="Inhaltsplatzhalter 2"/>
          <p:cNvSpPr>
            <a:spLocks noGrp="1"/>
          </p:cNvSpPr>
          <p:nvPr>
            <p:ph sz="quarter" idx="2"/>
          </p:nvPr>
        </p:nvSpPr>
        <p:spPr>
          <a:xfrm>
            <a:off x="1809751" y="981076"/>
            <a:ext cx="8501063" cy="733425"/>
          </a:xfrm>
          <a:solidFill>
            <a:schemeClr val="bg2">
              <a:lumMod val="20000"/>
              <a:lumOff val="80000"/>
            </a:schemeClr>
          </a:solidFill>
        </p:spPr>
        <p:txBody>
          <a:bodyPr>
            <a:normAutofit fontScale="85000" lnSpcReduction="10000"/>
          </a:bodyPr>
          <a:lstStyle/>
          <a:p>
            <a:pPr marL="0" indent="0">
              <a:buNone/>
              <a:defRPr/>
            </a:pPr>
            <a:r>
              <a:rPr lang="de-CH" b="1" spc="-100" dirty="0">
                <a:solidFill>
                  <a:srgbClr val="5F5F5F"/>
                </a:solidFill>
                <a:latin typeface="+mj-lt"/>
              </a:rPr>
              <a:t>2. </a:t>
            </a:r>
            <a:r>
              <a:rPr lang="pl-PL" b="1" spc="-100" dirty="0">
                <a:solidFill>
                  <a:srgbClr val="5F5F5F"/>
                </a:solidFill>
              </a:rPr>
              <a:t>Sama </a:t>
            </a:r>
            <a:r>
              <a:rPr lang="pl-PL" spc="-100" dirty="0">
                <a:solidFill>
                  <a:srgbClr val="5F5F5F"/>
                </a:solidFill>
              </a:rPr>
              <a:t>d</a:t>
            </a:r>
            <a:r>
              <a:rPr lang="de-CH" spc="-100" dirty="0">
                <a:solidFill>
                  <a:srgbClr val="5F5F5F"/>
                </a:solidFill>
              </a:rPr>
              <a:t>iagno</a:t>
            </a:r>
            <a:r>
              <a:rPr lang="pl-PL" spc="-100" dirty="0">
                <a:solidFill>
                  <a:srgbClr val="5F5F5F"/>
                </a:solidFill>
              </a:rPr>
              <a:t>za</a:t>
            </a:r>
            <a:r>
              <a:rPr lang="de-CH" spc="-100" dirty="0">
                <a:solidFill>
                  <a:srgbClr val="5F5F5F"/>
                </a:solidFill>
              </a:rPr>
              <a:t> (ICD)</a:t>
            </a:r>
            <a:r>
              <a:rPr lang="de-CH" b="1" spc="-100" dirty="0">
                <a:solidFill>
                  <a:srgbClr val="5F5F5F"/>
                </a:solidFill>
              </a:rPr>
              <a:t> </a:t>
            </a:r>
            <a:r>
              <a:rPr lang="de-CH" b="1" spc="-100" dirty="0">
                <a:solidFill>
                  <a:srgbClr val="C00000"/>
                </a:solidFill>
              </a:rPr>
              <a:t>n</a:t>
            </a:r>
            <a:r>
              <a:rPr lang="pl-PL" b="1" spc="-100" dirty="0">
                <a:solidFill>
                  <a:srgbClr val="C00000"/>
                </a:solidFill>
              </a:rPr>
              <a:t>ie zapewnia wystarczającej ilości informacji</a:t>
            </a:r>
            <a:r>
              <a:rPr lang="de-CH" b="1" spc="-100" dirty="0">
                <a:solidFill>
                  <a:srgbClr val="C00000"/>
                </a:solidFill>
              </a:rPr>
              <a:t> </a:t>
            </a:r>
            <a:r>
              <a:rPr lang="pl-PL" spc="-100" dirty="0">
                <a:solidFill>
                  <a:srgbClr val="5F5F5F"/>
                </a:solidFill>
              </a:rPr>
              <a:t>na temat faktycznych doświadczeń osób z problemami  zdrowotnymi</a:t>
            </a:r>
            <a:r>
              <a:rPr lang="de-CH" spc="-100" dirty="0">
                <a:solidFill>
                  <a:srgbClr val="5F5F5F"/>
                </a:solidFill>
                <a:latin typeface="+mj-lt"/>
              </a:rPr>
              <a:t>:</a:t>
            </a:r>
          </a:p>
        </p:txBody>
      </p:sp>
      <p:sp>
        <p:nvSpPr>
          <p:cNvPr id="41987" name="Foliennummernplatzhalter 5"/>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Lst>
              <a:defRPr sz="2400">
                <a:solidFill>
                  <a:schemeClr val="bg1"/>
                </a:solidFill>
                <a:latin typeface="Times New Roman" pitchFamily="18" charset="0"/>
                <a:ea typeface="MS Gothic" pitchFamily="49" charset="-128"/>
              </a:defRPr>
            </a:lvl1pPr>
            <a:lvl2pPr marL="742950" indent="-285750">
              <a:tabLst>
                <a:tab pos="723900" algn="l"/>
                <a:tab pos="1447800" algn="l"/>
              </a:tabLst>
              <a:defRPr sz="2400">
                <a:solidFill>
                  <a:schemeClr val="bg1"/>
                </a:solidFill>
                <a:latin typeface="Times New Roman" pitchFamily="18" charset="0"/>
                <a:ea typeface="MS Gothic" pitchFamily="49" charset="-128"/>
              </a:defRPr>
            </a:lvl2pPr>
            <a:lvl3pPr marL="1143000" indent="-228600">
              <a:tabLst>
                <a:tab pos="723900" algn="l"/>
                <a:tab pos="1447800" algn="l"/>
              </a:tabLst>
              <a:defRPr sz="2400">
                <a:solidFill>
                  <a:schemeClr val="bg1"/>
                </a:solidFill>
                <a:latin typeface="Times New Roman" pitchFamily="18" charset="0"/>
                <a:ea typeface="MS Gothic" pitchFamily="49" charset="-128"/>
              </a:defRPr>
            </a:lvl3pPr>
            <a:lvl4pPr marL="1600200" indent="-228600">
              <a:tabLst>
                <a:tab pos="723900" algn="l"/>
                <a:tab pos="1447800" algn="l"/>
              </a:tabLst>
              <a:defRPr sz="2400">
                <a:solidFill>
                  <a:schemeClr val="bg1"/>
                </a:solidFill>
                <a:latin typeface="Times New Roman" pitchFamily="18" charset="0"/>
                <a:ea typeface="MS Gothic" pitchFamily="49" charset="-128"/>
              </a:defRPr>
            </a:lvl4pPr>
            <a:lvl5pPr marL="2057400" indent="-228600">
              <a:tabLst>
                <a:tab pos="723900" algn="l"/>
                <a:tab pos="14478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9pPr>
          </a:lstStyle>
          <a:p>
            <a:fld id="{05CA217D-2257-4B0E-9AEA-2204C3EC34D4}" type="slidenum">
              <a:rPr lang="de-CH" altLang="pl-PL" sz="1200">
                <a:solidFill>
                  <a:srgbClr val="4D4D4D"/>
                </a:solidFill>
                <a:latin typeface="Verdana" pitchFamily="34" charset="0"/>
                <a:ea typeface="Arial Unicode MS" pitchFamily="34" charset="-128"/>
              </a:rPr>
              <a:pPr/>
              <a:t>5</a:t>
            </a:fld>
            <a:endParaRPr lang="de-CH" altLang="pl-PL" sz="1200">
              <a:solidFill>
                <a:srgbClr val="4D4D4D"/>
              </a:solidFill>
              <a:latin typeface="Verdana" pitchFamily="34" charset="0"/>
              <a:ea typeface="Arial Unicode MS" pitchFamily="34" charset="-128"/>
            </a:endParaRPr>
          </a:p>
        </p:txBody>
      </p:sp>
      <p:pic>
        <p:nvPicPr>
          <p:cNvPr id="41988" name="Picture 7" descr="Dig_Behring10_Good vision_PV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120" y="4631903"/>
            <a:ext cx="178593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9" descr="61mature-catar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427" y="4631903"/>
            <a:ext cx="177641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0"/>
          <p:cNvSpPr>
            <a:spLocks noChangeArrowheads="1"/>
          </p:cNvSpPr>
          <p:nvPr/>
        </p:nvSpPr>
        <p:spPr bwMode="auto">
          <a:xfrm rot="-5400000">
            <a:off x="5590382" y="324644"/>
            <a:ext cx="868362" cy="7429500"/>
          </a:xfrm>
          <a:prstGeom prst="upDownArrow">
            <a:avLst>
              <a:gd name="adj1" fmla="val 31176"/>
              <a:gd name="adj2" fmla="val 28717"/>
            </a:avLst>
          </a:prstGeom>
          <a:gradFill rotWithShape="1">
            <a:gsLst>
              <a:gs pos="0">
                <a:srgbClr val="C0C0C0"/>
              </a:gs>
              <a:gs pos="100000">
                <a:srgbClr val="595959"/>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endParaRPr lang="de-CH" altLang="pl-PL" dirty="0">
              <a:solidFill>
                <a:srgbClr val="000000"/>
              </a:solidFill>
            </a:endParaRPr>
          </a:p>
        </p:txBody>
      </p:sp>
      <p:grpSp>
        <p:nvGrpSpPr>
          <p:cNvPr id="2" name="Group 15"/>
          <p:cNvGrpSpPr>
            <a:grpSpLocks/>
          </p:cNvGrpSpPr>
          <p:nvPr/>
        </p:nvGrpSpPr>
        <p:grpSpPr bwMode="auto">
          <a:xfrm>
            <a:off x="5448301" y="2925764"/>
            <a:ext cx="1439863" cy="1952625"/>
            <a:chOff x="3071" y="2110"/>
            <a:chExt cx="907" cy="1229"/>
          </a:xfrm>
        </p:grpSpPr>
        <p:sp>
          <p:nvSpPr>
            <p:cNvPr id="42003" name="Text Box 16"/>
            <p:cNvSpPr txBox="1">
              <a:spLocks noChangeArrowheads="1"/>
            </p:cNvSpPr>
            <p:nvPr/>
          </p:nvSpPr>
          <p:spPr bwMode="auto">
            <a:xfrm>
              <a:off x="3071" y="2110"/>
              <a:ext cx="907"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r>
                <a:rPr lang="pl-PL" altLang="pl-PL" sz="1200">
                  <a:solidFill>
                    <a:srgbClr val="5F5F5F"/>
                  </a:solidFill>
                  <a:latin typeface="Verdana" pitchFamily="34" charset="0"/>
                </a:rPr>
                <a:t>Ciężkie upośledzenie wzroku</a:t>
              </a:r>
              <a:r>
                <a:rPr lang="en-GB" altLang="pl-PL" sz="1200">
                  <a:solidFill>
                    <a:srgbClr val="5F5F5F"/>
                  </a:solidFill>
                  <a:latin typeface="Verdana" pitchFamily="34" charset="0"/>
                </a:rPr>
                <a:t>:</a:t>
              </a:r>
            </a:p>
            <a:p>
              <a:r>
                <a:rPr lang="pl-PL" altLang="pl-PL" sz="1200" i="1">
                  <a:solidFill>
                    <a:srgbClr val="5F5F5F"/>
                  </a:solidFill>
                  <a:latin typeface="Verdana" pitchFamily="34" charset="0"/>
                </a:rPr>
                <a:t>Wymaga operacji</a:t>
              </a:r>
              <a:r>
                <a:rPr lang="en-GB" altLang="pl-PL" sz="1200" i="1">
                  <a:solidFill>
                    <a:srgbClr val="5F5F5F"/>
                  </a:solidFill>
                  <a:latin typeface="Verdana" pitchFamily="34" charset="0"/>
                </a:rPr>
                <a:t> </a:t>
              </a:r>
              <a:endParaRPr lang="en-US" altLang="pl-PL" sz="1200" i="1">
                <a:solidFill>
                  <a:srgbClr val="5F5F5F"/>
                </a:solidFill>
                <a:latin typeface="Verdana" pitchFamily="34" charset="0"/>
              </a:endParaRPr>
            </a:p>
          </p:txBody>
        </p:sp>
        <p:sp>
          <p:nvSpPr>
            <p:cNvPr id="42004" name="Line 17"/>
            <p:cNvSpPr>
              <a:spLocks noChangeShapeType="1"/>
            </p:cNvSpPr>
            <p:nvPr/>
          </p:nvSpPr>
          <p:spPr bwMode="auto">
            <a:xfrm rot="5400000" flipV="1">
              <a:off x="3228" y="2853"/>
              <a:ext cx="58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2005" name="Text Box 18"/>
            <p:cNvSpPr txBox="1">
              <a:spLocks noChangeArrowheads="1"/>
            </p:cNvSpPr>
            <p:nvPr/>
          </p:nvSpPr>
          <p:spPr bwMode="auto">
            <a:xfrm>
              <a:off x="3341" y="3145"/>
              <a:ext cx="1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endParaRPr lang="pl-PL" altLang="pl-PL" sz="1400">
                <a:solidFill>
                  <a:srgbClr val="5F5F5F"/>
                </a:solidFill>
                <a:latin typeface="Verdana" pitchFamily="34" charset="0"/>
              </a:endParaRPr>
            </a:p>
          </p:txBody>
        </p:sp>
      </p:grpSp>
      <p:grpSp>
        <p:nvGrpSpPr>
          <p:cNvPr id="3" name="Group 19"/>
          <p:cNvGrpSpPr>
            <a:grpSpLocks/>
          </p:cNvGrpSpPr>
          <p:nvPr/>
        </p:nvGrpSpPr>
        <p:grpSpPr bwMode="auto">
          <a:xfrm>
            <a:off x="7319963" y="2854325"/>
            <a:ext cx="2214562" cy="2095500"/>
            <a:chOff x="4185" y="2154"/>
            <a:chExt cx="1395" cy="1320"/>
          </a:xfrm>
        </p:grpSpPr>
        <p:sp>
          <p:nvSpPr>
            <p:cNvPr id="42000" name="Text Box 20"/>
            <p:cNvSpPr txBox="1">
              <a:spLocks noChangeArrowheads="1"/>
            </p:cNvSpPr>
            <p:nvPr/>
          </p:nvSpPr>
          <p:spPr bwMode="auto">
            <a:xfrm>
              <a:off x="4185" y="2154"/>
              <a:ext cx="139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r>
                <a:rPr lang="en-GB" altLang="pl-PL" sz="1200">
                  <a:solidFill>
                    <a:srgbClr val="5F5F5F"/>
                  </a:solidFill>
                  <a:latin typeface="Verdana" pitchFamily="34" charset="0"/>
                </a:rPr>
                <a:t>C</a:t>
              </a:r>
              <a:r>
                <a:rPr lang="pl-PL" altLang="pl-PL" sz="1200">
                  <a:solidFill>
                    <a:srgbClr val="5F5F5F"/>
                  </a:solidFill>
                  <a:latin typeface="Verdana" pitchFamily="34" charset="0"/>
                </a:rPr>
                <a:t>ałkowite upośledzenie wzroku</a:t>
              </a:r>
              <a:r>
                <a:rPr lang="en-GB" altLang="pl-PL" sz="1200">
                  <a:solidFill>
                    <a:srgbClr val="5F5F5F"/>
                  </a:solidFill>
                  <a:latin typeface="Verdana" pitchFamily="34" charset="0"/>
                </a:rPr>
                <a:t>: </a:t>
              </a:r>
            </a:p>
            <a:p>
              <a:r>
                <a:rPr lang="pl-PL" altLang="pl-PL" sz="1200" i="1">
                  <a:solidFill>
                    <a:srgbClr val="5F5F5F"/>
                  </a:solidFill>
                  <a:latin typeface="Verdana" pitchFamily="34" charset="0"/>
                </a:rPr>
                <a:t>Wymaga opieki</a:t>
              </a:r>
              <a:r>
                <a:rPr lang="en-GB" altLang="pl-PL" sz="1200" i="1">
                  <a:solidFill>
                    <a:srgbClr val="5F5F5F"/>
                  </a:solidFill>
                  <a:latin typeface="Verdana" pitchFamily="34" charset="0"/>
                </a:rPr>
                <a:t> – </a:t>
              </a:r>
            </a:p>
            <a:p>
              <a:r>
                <a:rPr lang="pl-PL" altLang="pl-PL" sz="1200" i="1">
                  <a:solidFill>
                    <a:srgbClr val="5F5F5F"/>
                  </a:solidFill>
                  <a:latin typeface="Verdana" pitchFamily="34" charset="0"/>
                </a:rPr>
                <a:t>Renta, urządzenia pomocnicze</a:t>
              </a:r>
              <a:r>
                <a:rPr lang="en-GB" altLang="pl-PL" sz="1200" i="1">
                  <a:solidFill>
                    <a:srgbClr val="5F5F5F"/>
                  </a:solidFill>
                  <a:latin typeface="Verdana" pitchFamily="34" charset="0"/>
                </a:rPr>
                <a:t>,</a:t>
              </a:r>
              <a:endParaRPr lang="en-US" altLang="pl-PL" sz="1200">
                <a:solidFill>
                  <a:srgbClr val="5F5F5F"/>
                </a:solidFill>
                <a:latin typeface="Verdana" pitchFamily="34" charset="0"/>
              </a:endParaRPr>
            </a:p>
          </p:txBody>
        </p:sp>
        <p:sp>
          <p:nvSpPr>
            <p:cNvPr id="42001" name="Line 21"/>
            <p:cNvSpPr>
              <a:spLocks noChangeShapeType="1"/>
            </p:cNvSpPr>
            <p:nvPr/>
          </p:nvSpPr>
          <p:spPr bwMode="auto">
            <a:xfrm rot="5400000">
              <a:off x="4522" y="2990"/>
              <a:ext cx="587"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42002" name="Text Box 22"/>
            <p:cNvSpPr txBox="1">
              <a:spLocks noChangeArrowheads="1"/>
            </p:cNvSpPr>
            <p:nvPr/>
          </p:nvSpPr>
          <p:spPr bwMode="auto">
            <a:xfrm>
              <a:off x="4590" y="3282"/>
              <a:ext cx="4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endParaRPr lang="pl-PL" altLang="pl-PL" sz="1400">
                <a:solidFill>
                  <a:srgbClr val="5F5F5F"/>
                </a:solidFill>
                <a:latin typeface="Verdana" pitchFamily="34" charset="0"/>
              </a:endParaRPr>
            </a:p>
          </p:txBody>
        </p:sp>
      </p:grpSp>
      <p:grpSp>
        <p:nvGrpSpPr>
          <p:cNvPr id="4" name="Gruppieren 22"/>
          <p:cNvGrpSpPr>
            <a:grpSpLocks/>
          </p:cNvGrpSpPr>
          <p:nvPr/>
        </p:nvGrpSpPr>
        <p:grpSpPr bwMode="auto">
          <a:xfrm>
            <a:off x="3024188" y="2963864"/>
            <a:ext cx="2571750" cy="1876425"/>
            <a:chOff x="1500188" y="3000375"/>
            <a:chExt cx="2571750" cy="1876425"/>
          </a:xfrm>
        </p:grpSpPr>
        <p:grpSp>
          <p:nvGrpSpPr>
            <p:cNvPr id="41996" name="Group 11"/>
            <p:cNvGrpSpPr>
              <a:grpSpLocks/>
            </p:cNvGrpSpPr>
            <p:nvPr/>
          </p:nvGrpSpPr>
          <p:grpSpPr bwMode="auto">
            <a:xfrm>
              <a:off x="1500188" y="3000375"/>
              <a:ext cx="2571750" cy="1876425"/>
              <a:chOff x="1485" y="2214"/>
              <a:chExt cx="1620" cy="1182"/>
            </a:xfrm>
          </p:grpSpPr>
          <p:sp>
            <p:nvSpPr>
              <p:cNvPr id="41998" name="Text Box 12"/>
              <p:cNvSpPr txBox="1">
                <a:spLocks noChangeArrowheads="1"/>
              </p:cNvSpPr>
              <p:nvPr/>
            </p:nvSpPr>
            <p:spPr bwMode="auto">
              <a:xfrm>
                <a:off x="1485" y="2214"/>
                <a:ext cx="162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r>
                  <a:rPr lang="pl-PL" altLang="pl-PL" sz="1200" dirty="0">
                    <a:solidFill>
                      <a:srgbClr val="5F5F5F"/>
                    </a:solidFill>
                    <a:latin typeface="Verdana" pitchFamily="34" charset="0"/>
                  </a:rPr>
                  <a:t>Łagodne/umiarkowane upośledzenie wzroku</a:t>
                </a:r>
                <a:r>
                  <a:rPr lang="en-GB" altLang="pl-PL" sz="1200" dirty="0">
                    <a:solidFill>
                      <a:srgbClr val="5F5F5F"/>
                    </a:solidFill>
                    <a:latin typeface="Verdana" pitchFamily="34" charset="0"/>
                  </a:rPr>
                  <a:t>:</a:t>
                </a:r>
              </a:p>
              <a:p>
                <a:r>
                  <a:rPr lang="pl-PL" altLang="pl-PL" sz="1200" i="1" dirty="0">
                    <a:solidFill>
                      <a:srgbClr val="5F5F5F"/>
                    </a:solidFill>
                    <a:latin typeface="Verdana" pitchFamily="34" charset="0"/>
                  </a:rPr>
                  <a:t>Potrzebuje okularów</a:t>
                </a:r>
                <a:r>
                  <a:rPr lang="en-GB" altLang="pl-PL" sz="1200" i="1" dirty="0">
                    <a:solidFill>
                      <a:srgbClr val="5F5F5F"/>
                    </a:solidFill>
                    <a:latin typeface="Verdana" pitchFamily="34" charset="0"/>
                  </a:rPr>
                  <a:t>, </a:t>
                </a:r>
                <a:r>
                  <a:rPr lang="pl-PL" altLang="pl-PL" sz="1200" i="1" dirty="0">
                    <a:solidFill>
                      <a:srgbClr val="5F5F5F"/>
                    </a:solidFill>
                    <a:latin typeface="Verdana" pitchFamily="34" charset="0"/>
                  </a:rPr>
                  <a:t>soczewek</a:t>
                </a:r>
                <a:r>
                  <a:rPr lang="en-GB" altLang="pl-PL" sz="1200" i="1" dirty="0">
                    <a:solidFill>
                      <a:srgbClr val="5F5F5F"/>
                    </a:solidFill>
                    <a:latin typeface="Verdana" pitchFamily="34" charset="0"/>
                  </a:rPr>
                  <a:t>…</a:t>
                </a:r>
                <a:endParaRPr lang="en-US" altLang="pl-PL" sz="1200" i="1" dirty="0">
                  <a:solidFill>
                    <a:srgbClr val="5F5F5F"/>
                  </a:solidFill>
                  <a:latin typeface="Verdana" pitchFamily="34" charset="0"/>
                </a:endParaRPr>
              </a:p>
            </p:txBody>
          </p:sp>
          <p:sp>
            <p:nvSpPr>
              <p:cNvPr id="41999" name="Text Box 14"/>
              <p:cNvSpPr txBox="1">
                <a:spLocks noChangeArrowheads="1"/>
              </p:cNvSpPr>
              <p:nvPr/>
            </p:nvSpPr>
            <p:spPr bwMode="auto">
              <a:xfrm>
                <a:off x="2025" y="3204"/>
                <a:ext cx="4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endParaRPr lang="pl-PL" altLang="pl-PL" sz="1400">
                  <a:solidFill>
                    <a:srgbClr val="5F5F5F"/>
                  </a:solidFill>
                  <a:latin typeface="Verdana" pitchFamily="34" charset="0"/>
                </a:endParaRPr>
              </a:p>
            </p:txBody>
          </p:sp>
        </p:grpSp>
        <p:sp>
          <p:nvSpPr>
            <p:cNvPr id="41997" name="Line 13"/>
            <p:cNvSpPr>
              <a:spLocks noChangeShapeType="1"/>
            </p:cNvSpPr>
            <p:nvPr/>
          </p:nvSpPr>
          <p:spPr bwMode="auto">
            <a:xfrm rot="5400000">
              <a:off x="2286000" y="4143375"/>
              <a:ext cx="857250"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pl-PL"/>
            </a:p>
          </p:txBody>
        </p:sp>
      </p:grpSp>
      <p:sp>
        <p:nvSpPr>
          <p:cNvPr id="25" name="Rectangle 3"/>
          <p:cNvSpPr txBox="1">
            <a:spLocks noChangeArrowheads="1"/>
          </p:cNvSpPr>
          <p:nvPr/>
        </p:nvSpPr>
        <p:spPr bwMode="auto">
          <a:xfrm>
            <a:off x="1738314" y="285750"/>
            <a:ext cx="8715375" cy="1143000"/>
          </a:xfrm>
          <a:prstGeom prst="rect">
            <a:avLst/>
          </a:prstGeom>
          <a:noFill/>
          <a:ln w="9525">
            <a:noFill/>
            <a:miter lim="800000"/>
            <a:headEnd/>
            <a:tailEnd/>
          </a:ln>
          <a:effectLst/>
        </p:spPr>
        <p:txBody>
          <a:bodyPr/>
          <a:lstStyle/>
          <a:p>
            <a:pPr marL="342900" indent="-342900" algn="ctr">
              <a:spcBef>
                <a:spcPct val="20000"/>
              </a:spcBef>
              <a:defRPr/>
            </a:pPr>
            <a:r>
              <a:rPr lang="pl-PL" b="1" dirty="0">
                <a:latin typeface="Verdana" pitchFamily="34" charset="0"/>
              </a:rPr>
              <a:t>Koncepcja  i założenia ICF</a:t>
            </a:r>
            <a:endParaRPr lang="de-CH" b="1" kern="0" dirty="0"/>
          </a:p>
          <a:p>
            <a:pPr marL="342900" indent="-342900" algn="ctr">
              <a:spcBef>
                <a:spcPct val="20000"/>
              </a:spcBef>
              <a:defRPr/>
            </a:pPr>
            <a:endParaRPr lang="de-CH" b="1" kern="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nodeType="withGroup">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2500"/>
                            </p:stCondLst>
                            <p:childTnLst>
                              <p:par>
                                <p:cTn id="13" presetID="22" presetClass="entr" presetSubtype="8"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nodeType="afterGroup">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Lst>
              <a:defRPr sz="2400">
                <a:solidFill>
                  <a:schemeClr val="bg1"/>
                </a:solidFill>
                <a:latin typeface="Times New Roman" pitchFamily="18" charset="0"/>
                <a:ea typeface="MS Gothic" pitchFamily="49" charset="-128"/>
              </a:defRPr>
            </a:lvl1pPr>
            <a:lvl2pPr marL="742950" indent="-285750">
              <a:tabLst>
                <a:tab pos="723900" algn="l"/>
                <a:tab pos="1447800" algn="l"/>
              </a:tabLst>
              <a:defRPr sz="2400">
                <a:solidFill>
                  <a:schemeClr val="bg1"/>
                </a:solidFill>
                <a:latin typeface="Times New Roman" pitchFamily="18" charset="0"/>
                <a:ea typeface="MS Gothic" pitchFamily="49" charset="-128"/>
              </a:defRPr>
            </a:lvl2pPr>
            <a:lvl3pPr marL="1143000" indent="-228600">
              <a:tabLst>
                <a:tab pos="723900" algn="l"/>
                <a:tab pos="1447800" algn="l"/>
              </a:tabLst>
              <a:defRPr sz="2400">
                <a:solidFill>
                  <a:schemeClr val="bg1"/>
                </a:solidFill>
                <a:latin typeface="Times New Roman" pitchFamily="18" charset="0"/>
                <a:ea typeface="MS Gothic" pitchFamily="49" charset="-128"/>
              </a:defRPr>
            </a:lvl3pPr>
            <a:lvl4pPr marL="1600200" indent="-228600">
              <a:tabLst>
                <a:tab pos="723900" algn="l"/>
                <a:tab pos="1447800" algn="l"/>
              </a:tabLst>
              <a:defRPr sz="2400">
                <a:solidFill>
                  <a:schemeClr val="bg1"/>
                </a:solidFill>
                <a:latin typeface="Times New Roman" pitchFamily="18" charset="0"/>
                <a:ea typeface="MS Gothic" pitchFamily="49" charset="-128"/>
              </a:defRPr>
            </a:lvl4pPr>
            <a:lvl5pPr marL="2057400" indent="-228600">
              <a:tabLst>
                <a:tab pos="723900" algn="l"/>
                <a:tab pos="14478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9pPr>
          </a:lstStyle>
          <a:p>
            <a:fld id="{44B79F93-1010-4019-9B87-CF51846A08E1}" type="slidenum">
              <a:rPr lang="de-CH" altLang="pl-PL" sz="1200">
                <a:solidFill>
                  <a:srgbClr val="4D4D4D"/>
                </a:solidFill>
                <a:latin typeface="Verdana" pitchFamily="34" charset="0"/>
                <a:ea typeface="Arial Unicode MS" pitchFamily="34" charset="-128"/>
              </a:rPr>
              <a:pPr/>
              <a:t>6</a:t>
            </a:fld>
            <a:endParaRPr lang="de-CH" altLang="pl-PL" sz="1200">
              <a:solidFill>
                <a:srgbClr val="4D4D4D"/>
              </a:solidFill>
              <a:latin typeface="Verdana" pitchFamily="34" charset="0"/>
              <a:ea typeface="Arial Unicode MS" pitchFamily="34" charset="-128"/>
            </a:endParaRPr>
          </a:p>
        </p:txBody>
      </p:sp>
      <p:sp>
        <p:nvSpPr>
          <p:cNvPr id="43011" name="AutoShape 2"/>
          <p:cNvSpPr>
            <a:spLocks noChangeArrowheads="1"/>
          </p:cNvSpPr>
          <p:nvPr/>
        </p:nvSpPr>
        <p:spPr bwMode="auto">
          <a:xfrm>
            <a:off x="5448301" y="2589214"/>
            <a:ext cx="1223963" cy="287337"/>
          </a:xfrm>
          <a:prstGeom prst="leftRightArrow">
            <a:avLst>
              <a:gd name="adj1" fmla="val 50000"/>
              <a:gd name="adj2" fmla="val 85194"/>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endParaRPr lang="de-CH" altLang="pl-PL">
              <a:solidFill>
                <a:srgbClr val="000000"/>
              </a:solidFill>
            </a:endParaRPr>
          </a:p>
        </p:txBody>
      </p:sp>
      <p:pic>
        <p:nvPicPr>
          <p:cNvPr id="43012" name="Picture 4" descr="nternational Statistical Classification of Diseases and Related Health Problems (IC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1461294"/>
            <a:ext cx="171926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2032001" y="4380707"/>
            <a:ext cx="374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r>
              <a:rPr lang="pl-PL" altLang="pl-PL" b="1" dirty="0">
                <a:solidFill>
                  <a:srgbClr val="C00000"/>
                </a:solidFill>
                <a:latin typeface="Verdana" pitchFamily="34" charset="0"/>
              </a:rPr>
              <a:t>Schorzenia </a:t>
            </a:r>
            <a:r>
              <a:rPr lang="en-US" altLang="pl-PL" dirty="0">
                <a:solidFill>
                  <a:srgbClr val="5F5F5F"/>
                </a:solidFill>
                <a:latin typeface="Verdana" pitchFamily="34" charset="0"/>
              </a:rPr>
              <a:t>(</a:t>
            </a:r>
            <a:r>
              <a:rPr lang="pl-PL" altLang="pl-PL" sz="1800" dirty="0">
                <a:solidFill>
                  <a:srgbClr val="5F5F5F"/>
                </a:solidFill>
                <a:latin typeface="Verdana" pitchFamily="34" charset="0"/>
              </a:rPr>
              <a:t>choroby</a:t>
            </a:r>
            <a:r>
              <a:rPr lang="en-US" altLang="pl-PL" sz="1800" dirty="0">
                <a:solidFill>
                  <a:srgbClr val="5F5F5F"/>
                </a:solidFill>
                <a:latin typeface="Verdana" pitchFamily="34" charset="0"/>
              </a:rPr>
              <a:t>,  </a:t>
            </a:r>
            <a:r>
              <a:rPr lang="pl-PL" altLang="pl-PL" sz="1800" dirty="0">
                <a:solidFill>
                  <a:srgbClr val="5F5F5F"/>
                </a:solidFill>
                <a:latin typeface="Verdana" pitchFamily="34" charset="0"/>
              </a:rPr>
              <a:t>urazy</a:t>
            </a:r>
            <a:r>
              <a:rPr lang="en-US" altLang="pl-PL" sz="1800" dirty="0">
                <a:solidFill>
                  <a:srgbClr val="5F5F5F"/>
                </a:solidFill>
                <a:latin typeface="Verdana" pitchFamily="34" charset="0"/>
              </a:rPr>
              <a:t>, </a:t>
            </a:r>
            <a:r>
              <a:rPr lang="pl-PL" altLang="pl-PL" sz="1800" dirty="0">
                <a:solidFill>
                  <a:srgbClr val="5F5F5F"/>
                </a:solidFill>
                <a:latin typeface="Verdana" pitchFamily="34" charset="0"/>
              </a:rPr>
              <a:t>zaburzenia</a:t>
            </a:r>
            <a:r>
              <a:rPr lang="en-US" altLang="pl-PL" sz="1800" dirty="0">
                <a:solidFill>
                  <a:srgbClr val="5F5F5F"/>
                </a:solidFill>
                <a:latin typeface="Verdana" pitchFamily="34" charset="0"/>
              </a:rPr>
              <a:t>) </a:t>
            </a:r>
            <a:r>
              <a:rPr lang="pl-PL" altLang="pl-PL" sz="1800" dirty="0">
                <a:solidFill>
                  <a:srgbClr val="5F5F5F"/>
                </a:solidFill>
                <a:latin typeface="Verdana" pitchFamily="34" charset="0"/>
              </a:rPr>
              <a:t>i powiązane problemy zdrowotne</a:t>
            </a:r>
            <a:endParaRPr lang="en-US" altLang="pl-PL" sz="1800" dirty="0">
              <a:solidFill>
                <a:srgbClr val="5F5F5F"/>
              </a:solidFill>
            </a:endParaRPr>
          </a:p>
        </p:txBody>
      </p:sp>
      <p:sp>
        <p:nvSpPr>
          <p:cNvPr id="43014" name="Text Box 7"/>
          <p:cNvSpPr txBox="1">
            <a:spLocks noChangeArrowheads="1"/>
          </p:cNvSpPr>
          <p:nvPr/>
        </p:nvSpPr>
        <p:spPr bwMode="auto">
          <a:xfrm>
            <a:off x="6415090" y="4149081"/>
            <a:ext cx="41052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r>
              <a:rPr lang="en-US" altLang="pl-PL" b="1" dirty="0">
                <a:solidFill>
                  <a:srgbClr val="C00000"/>
                </a:solidFill>
                <a:latin typeface="Verdana" pitchFamily="34" charset="0"/>
              </a:rPr>
              <a:t>Fun</a:t>
            </a:r>
            <a:r>
              <a:rPr lang="pl-PL" altLang="pl-PL" b="1" dirty="0" err="1">
                <a:solidFill>
                  <a:srgbClr val="C00000"/>
                </a:solidFill>
                <a:latin typeface="Verdana" pitchFamily="34" charset="0"/>
              </a:rPr>
              <a:t>kcjonowanie</a:t>
            </a:r>
            <a:r>
              <a:rPr lang="en-US" altLang="pl-PL" dirty="0">
                <a:solidFill>
                  <a:srgbClr val="5F5F5F"/>
                </a:solidFill>
                <a:latin typeface="Verdana" pitchFamily="34" charset="0"/>
              </a:rPr>
              <a:t> </a:t>
            </a:r>
            <a:r>
              <a:rPr lang="pl-PL" altLang="pl-PL" dirty="0">
                <a:solidFill>
                  <a:srgbClr val="5F5F5F"/>
                </a:solidFill>
                <a:latin typeface="Verdana" pitchFamily="34" charset="0"/>
              </a:rPr>
              <a:t> </a:t>
            </a:r>
            <a:r>
              <a:rPr lang="pl-PL" altLang="pl-PL" sz="1800" dirty="0">
                <a:solidFill>
                  <a:srgbClr val="5F5F5F"/>
                </a:solidFill>
                <a:latin typeface="Verdana" pitchFamily="34" charset="0"/>
              </a:rPr>
              <a:t>na poziomie ciała (upośledzenia)</a:t>
            </a:r>
            <a:r>
              <a:rPr lang="en-US" altLang="pl-PL" sz="1800" dirty="0">
                <a:solidFill>
                  <a:srgbClr val="5F5F5F"/>
                </a:solidFill>
                <a:latin typeface="Verdana" pitchFamily="34" charset="0"/>
              </a:rPr>
              <a:t>, </a:t>
            </a:r>
            <a:r>
              <a:rPr lang="pl-PL" altLang="pl-PL" sz="1800" dirty="0">
                <a:solidFill>
                  <a:srgbClr val="5F5F5F"/>
                </a:solidFill>
                <a:latin typeface="Verdana" pitchFamily="34" charset="0"/>
              </a:rPr>
              <a:t>osoby (czynności) oraz osoby w społeczeństwie </a:t>
            </a:r>
            <a:r>
              <a:rPr lang="en-US" altLang="pl-PL" sz="1800" dirty="0">
                <a:solidFill>
                  <a:srgbClr val="5F5F5F"/>
                </a:solidFill>
                <a:latin typeface="Verdana" pitchFamily="34" charset="0"/>
              </a:rPr>
              <a:t>(</a:t>
            </a:r>
            <a:r>
              <a:rPr lang="pl-PL" altLang="pl-PL" sz="1800" dirty="0">
                <a:solidFill>
                  <a:srgbClr val="5F5F5F"/>
                </a:solidFill>
                <a:latin typeface="Verdana" pitchFamily="34" charset="0"/>
              </a:rPr>
              <a:t>uczestnictwo</a:t>
            </a:r>
            <a:r>
              <a:rPr lang="en-US" altLang="pl-PL" sz="1800" dirty="0">
                <a:solidFill>
                  <a:srgbClr val="5F5F5F"/>
                </a:solidFill>
                <a:latin typeface="Verdana" pitchFamily="34" charset="0"/>
              </a:rPr>
              <a:t>)</a:t>
            </a:r>
            <a:r>
              <a:rPr lang="pl-PL" altLang="pl-PL" sz="1800" dirty="0">
                <a:solidFill>
                  <a:srgbClr val="5F5F5F"/>
                </a:solidFill>
                <a:latin typeface="Verdana" pitchFamily="34" charset="0"/>
              </a:rPr>
              <a:t> przy uwzględnieniu czynników środowiskowych</a:t>
            </a:r>
            <a:r>
              <a:rPr lang="en-US" altLang="pl-PL" sz="1800" b="1" dirty="0">
                <a:solidFill>
                  <a:srgbClr val="5F5F5F"/>
                </a:solidFill>
                <a:latin typeface="Verdana" pitchFamily="34" charset="0"/>
              </a:rPr>
              <a:t> </a:t>
            </a:r>
          </a:p>
        </p:txBody>
      </p:sp>
      <p:sp>
        <p:nvSpPr>
          <p:cNvPr id="43015" name="Rectangle 3"/>
          <p:cNvSpPr>
            <a:spLocks noChangeArrowheads="1"/>
          </p:cNvSpPr>
          <p:nvPr/>
        </p:nvSpPr>
        <p:spPr bwMode="auto">
          <a:xfrm>
            <a:off x="1920082" y="374651"/>
            <a:ext cx="8351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r>
              <a:rPr lang="en-US" altLang="pl-PL" sz="2000" dirty="0">
                <a:solidFill>
                  <a:srgbClr val="5F5F5F"/>
                </a:solidFill>
                <a:latin typeface="Verdana" pitchFamily="34" charset="0"/>
              </a:rPr>
              <a:t> ICF</a:t>
            </a:r>
            <a:r>
              <a:rPr lang="pl-PL" altLang="pl-PL" sz="2000" dirty="0">
                <a:solidFill>
                  <a:srgbClr val="5F5F5F"/>
                </a:solidFill>
                <a:latin typeface="Verdana" pitchFamily="34" charset="0"/>
              </a:rPr>
              <a:t> jest potrzebny jako uzupełnienie ICD (międzynarodowej klasyfikacji chorób i problemów zdrowotnych)</a:t>
            </a:r>
            <a:endParaRPr lang="en-US" altLang="pl-PL" sz="2000" dirty="0">
              <a:solidFill>
                <a:srgbClr val="5F5F5F"/>
              </a:solidFill>
              <a:latin typeface="Verdana" pitchFamily="34" charset="0"/>
            </a:endParaRPr>
          </a:p>
        </p:txBody>
      </p:sp>
      <p:pic>
        <p:nvPicPr>
          <p:cNvPr id="43016" name="Picture 2"/>
          <p:cNvPicPr>
            <a:picLocks noChangeAspect="1" noChangeArrowheads="1"/>
          </p:cNvPicPr>
          <p:nvPr/>
        </p:nvPicPr>
        <p:blipFill>
          <a:blip r:embed="rId4">
            <a:extLst>
              <a:ext uri="{28A0092B-C50C-407E-A947-70E740481C1C}">
                <a14:useLocalDpi xmlns:a14="http://schemas.microsoft.com/office/drawing/2010/main" val="0"/>
              </a:ext>
            </a:extLst>
          </a:blip>
          <a:srcRect t="5347" b="3333"/>
          <a:stretch>
            <a:fillRect/>
          </a:stretch>
        </p:blipFill>
        <p:spPr bwMode="auto">
          <a:xfrm>
            <a:off x="7458204" y="1486975"/>
            <a:ext cx="20002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2024062" y="928688"/>
            <a:ext cx="8137525" cy="4713287"/>
          </a:xfrm>
        </p:spPr>
        <p:txBody>
          <a:bodyPr>
            <a:normAutofit fontScale="77500" lnSpcReduction="20000"/>
          </a:bodyPr>
          <a:lstStyle/>
          <a:p>
            <a:pPr eaLnBrk="1" hangingPunct="1">
              <a:lnSpc>
                <a:spcPct val="80000"/>
              </a:lnSpc>
              <a:buFontTx/>
              <a:buNone/>
            </a:pPr>
            <a:r>
              <a:rPr lang="pl-PL" altLang="pl-PL" b="1" dirty="0">
                <a:solidFill>
                  <a:srgbClr val="C00000"/>
                </a:solidFill>
              </a:rPr>
              <a:t>Cele</a:t>
            </a:r>
            <a:r>
              <a:rPr lang="en-US" altLang="pl-PL" b="1" dirty="0">
                <a:solidFill>
                  <a:srgbClr val="5F5F5F"/>
                </a:solidFill>
              </a:rPr>
              <a:t> ICF </a:t>
            </a:r>
            <a:r>
              <a:rPr lang="pl-PL" altLang="pl-PL" b="1" dirty="0">
                <a:solidFill>
                  <a:srgbClr val="5F5F5F"/>
                </a:solidFill>
              </a:rPr>
              <a:t>to</a:t>
            </a:r>
            <a:r>
              <a:rPr lang="en-US" altLang="pl-PL" b="1" dirty="0">
                <a:solidFill>
                  <a:srgbClr val="5F5F5F"/>
                </a:solidFill>
              </a:rPr>
              <a:t>:</a:t>
            </a:r>
          </a:p>
          <a:p>
            <a:pPr eaLnBrk="1" hangingPunct="1">
              <a:lnSpc>
                <a:spcPct val="80000"/>
              </a:lnSpc>
            </a:pPr>
            <a:endParaRPr lang="en-US" altLang="pl-PL" dirty="0">
              <a:solidFill>
                <a:srgbClr val="5F5F5F"/>
              </a:solidFill>
            </a:endParaRPr>
          </a:p>
          <a:p>
            <a:pPr eaLnBrk="1" hangingPunct="1">
              <a:lnSpc>
                <a:spcPct val="80000"/>
              </a:lnSpc>
              <a:buFont typeface="Verdana" pitchFamily="34" charset="0"/>
              <a:buAutoNum type="arabicPeriod"/>
            </a:pPr>
            <a:r>
              <a:rPr lang="pl-PL" altLang="pl-PL" dirty="0">
                <a:solidFill>
                  <a:srgbClr val="5F5F5F"/>
                </a:solidFill>
              </a:rPr>
              <a:t>Stworzenie</a:t>
            </a:r>
            <a:r>
              <a:rPr lang="en-US" altLang="pl-PL" dirty="0">
                <a:solidFill>
                  <a:srgbClr val="5F5F5F"/>
                </a:solidFill>
              </a:rPr>
              <a:t> </a:t>
            </a:r>
            <a:r>
              <a:rPr lang="pl-PL" altLang="pl-PL" b="1" dirty="0">
                <a:solidFill>
                  <a:srgbClr val="C00000"/>
                </a:solidFill>
              </a:rPr>
              <a:t>wspólnego języka</a:t>
            </a:r>
            <a:r>
              <a:rPr lang="en-US" altLang="pl-PL" dirty="0">
                <a:solidFill>
                  <a:srgbClr val="C00000"/>
                </a:solidFill>
              </a:rPr>
              <a:t> </a:t>
            </a:r>
            <a:r>
              <a:rPr lang="pl-PL" altLang="pl-PL" dirty="0">
                <a:solidFill>
                  <a:srgbClr val="5F5F5F"/>
                </a:solidFill>
              </a:rPr>
              <a:t>usprawniającego komunikację między dyscyplinami i sektorami</a:t>
            </a:r>
            <a:r>
              <a:rPr lang="en-US" altLang="pl-PL" dirty="0">
                <a:solidFill>
                  <a:srgbClr val="5F5F5F"/>
                </a:solidFill>
              </a:rPr>
              <a:t>; </a:t>
            </a:r>
          </a:p>
          <a:p>
            <a:pPr eaLnBrk="1" hangingPunct="1">
              <a:lnSpc>
                <a:spcPct val="80000"/>
              </a:lnSpc>
              <a:buFont typeface="Verdana" pitchFamily="34" charset="0"/>
              <a:buAutoNum type="arabicPeriod"/>
            </a:pPr>
            <a:endParaRPr lang="en-US" altLang="pl-PL" dirty="0">
              <a:solidFill>
                <a:srgbClr val="5F5F5F"/>
              </a:solidFill>
            </a:endParaRPr>
          </a:p>
          <a:p>
            <a:pPr eaLnBrk="1" hangingPunct="1">
              <a:lnSpc>
                <a:spcPct val="80000"/>
              </a:lnSpc>
              <a:buFont typeface="Verdana" pitchFamily="34" charset="0"/>
              <a:buAutoNum type="arabicPeriod"/>
            </a:pPr>
            <a:r>
              <a:rPr lang="pl-PL" altLang="pl-PL" dirty="0">
                <a:solidFill>
                  <a:srgbClr val="5F5F5F"/>
                </a:solidFill>
              </a:rPr>
              <a:t>Zapewnienie</a:t>
            </a:r>
            <a:r>
              <a:rPr lang="en-US" altLang="pl-PL" dirty="0">
                <a:solidFill>
                  <a:srgbClr val="5F5F5F"/>
                </a:solidFill>
              </a:rPr>
              <a:t> </a:t>
            </a:r>
            <a:r>
              <a:rPr lang="en-US" altLang="pl-PL" b="1" dirty="0">
                <a:solidFill>
                  <a:srgbClr val="C00000"/>
                </a:solidFill>
              </a:rPr>
              <a:t>system</a:t>
            </a:r>
            <a:r>
              <a:rPr lang="pl-PL" altLang="pl-PL" b="1" dirty="0">
                <a:solidFill>
                  <a:srgbClr val="C00000"/>
                </a:solidFill>
              </a:rPr>
              <a:t>u kodowania</a:t>
            </a:r>
            <a:r>
              <a:rPr lang="en-US" altLang="pl-PL" dirty="0">
                <a:solidFill>
                  <a:srgbClr val="C00000"/>
                </a:solidFill>
              </a:rPr>
              <a:t> </a:t>
            </a:r>
            <a:r>
              <a:rPr lang="pl-PL" altLang="pl-PL" dirty="0">
                <a:solidFill>
                  <a:srgbClr val="5F5F5F"/>
                </a:solidFill>
              </a:rPr>
              <a:t>dla sprawniejszego zarządzania informacją w systemach opieki zdrowotnej</a:t>
            </a:r>
            <a:r>
              <a:rPr lang="en-US" altLang="pl-PL" dirty="0">
                <a:solidFill>
                  <a:srgbClr val="5F5F5F"/>
                </a:solidFill>
              </a:rPr>
              <a:t>;</a:t>
            </a:r>
          </a:p>
          <a:p>
            <a:pPr eaLnBrk="1" hangingPunct="1">
              <a:lnSpc>
                <a:spcPct val="80000"/>
              </a:lnSpc>
              <a:buFontTx/>
              <a:buNone/>
            </a:pPr>
            <a:endParaRPr lang="en-US" altLang="pl-PL" dirty="0">
              <a:solidFill>
                <a:srgbClr val="5F5F5F"/>
              </a:solidFill>
            </a:endParaRPr>
          </a:p>
          <a:p>
            <a:pPr eaLnBrk="1" hangingPunct="1">
              <a:lnSpc>
                <a:spcPct val="80000"/>
              </a:lnSpc>
              <a:buFont typeface="Verdana" pitchFamily="34" charset="0"/>
              <a:buAutoNum type="arabicPeriod" startAt="3"/>
            </a:pPr>
            <a:r>
              <a:rPr lang="pl-PL" altLang="pl-PL" dirty="0">
                <a:solidFill>
                  <a:srgbClr val="5F5F5F"/>
                </a:solidFill>
              </a:rPr>
              <a:t>Zapewnienie</a:t>
            </a:r>
            <a:r>
              <a:rPr lang="en-US" altLang="pl-PL" dirty="0">
                <a:solidFill>
                  <a:srgbClr val="5F5F5F"/>
                </a:solidFill>
              </a:rPr>
              <a:t> </a:t>
            </a:r>
            <a:r>
              <a:rPr lang="pl-PL" altLang="pl-PL" b="1" dirty="0">
                <a:solidFill>
                  <a:srgbClr val="C00000"/>
                </a:solidFill>
              </a:rPr>
              <a:t>podstawy naukowej</a:t>
            </a:r>
            <a:r>
              <a:rPr lang="en-US" altLang="pl-PL" dirty="0">
                <a:solidFill>
                  <a:srgbClr val="C00000"/>
                </a:solidFill>
              </a:rPr>
              <a:t> </a:t>
            </a:r>
            <a:r>
              <a:rPr lang="pl-PL" altLang="pl-PL" dirty="0">
                <a:solidFill>
                  <a:srgbClr val="5F5F5F"/>
                </a:solidFill>
              </a:rPr>
              <a:t>ułatwiającej zrozumienie zdrowia i stanów pokrewnych, </a:t>
            </a:r>
            <a:r>
              <a:rPr lang="pl-PL" altLang="pl-PL" dirty="0" err="1">
                <a:solidFill>
                  <a:srgbClr val="5F5F5F"/>
                </a:solidFill>
              </a:rPr>
              <a:t>rezulatatów</a:t>
            </a:r>
            <a:r>
              <a:rPr lang="pl-PL" altLang="pl-PL" dirty="0">
                <a:solidFill>
                  <a:srgbClr val="5F5F5F"/>
                </a:solidFill>
              </a:rPr>
              <a:t> i wyznaczników</a:t>
            </a:r>
            <a:r>
              <a:rPr lang="en-US" altLang="pl-PL" dirty="0">
                <a:solidFill>
                  <a:srgbClr val="5F5F5F"/>
                </a:solidFill>
              </a:rPr>
              <a:t>;</a:t>
            </a:r>
          </a:p>
          <a:p>
            <a:pPr eaLnBrk="1" hangingPunct="1">
              <a:lnSpc>
                <a:spcPct val="80000"/>
              </a:lnSpc>
              <a:buFont typeface="Verdana" pitchFamily="34" charset="0"/>
              <a:buAutoNum type="arabicPeriod" startAt="3"/>
            </a:pPr>
            <a:endParaRPr lang="en-US" altLang="pl-PL" dirty="0">
              <a:solidFill>
                <a:srgbClr val="5F5F5F"/>
              </a:solidFill>
            </a:endParaRPr>
          </a:p>
          <a:p>
            <a:pPr eaLnBrk="1" hangingPunct="1">
              <a:lnSpc>
                <a:spcPct val="80000"/>
              </a:lnSpc>
              <a:buFont typeface="Verdana" pitchFamily="34" charset="0"/>
              <a:buAutoNum type="arabicPeriod" startAt="3"/>
            </a:pPr>
            <a:r>
              <a:rPr lang="pl-PL" altLang="pl-PL" dirty="0">
                <a:solidFill>
                  <a:srgbClr val="5F5F5F"/>
                </a:solidFill>
              </a:rPr>
              <a:t>Umożliwienie </a:t>
            </a:r>
            <a:r>
              <a:rPr lang="pl-PL" altLang="pl-PL" b="1" dirty="0">
                <a:solidFill>
                  <a:srgbClr val="C00000"/>
                </a:solidFill>
              </a:rPr>
              <a:t>porównywania danych</a:t>
            </a:r>
            <a:r>
              <a:rPr lang="en-US" altLang="pl-PL" dirty="0">
                <a:solidFill>
                  <a:srgbClr val="C00000"/>
                </a:solidFill>
              </a:rPr>
              <a:t> </a:t>
            </a:r>
            <a:r>
              <a:rPr lang="pl-PL" altLang="pl-PL" dirty="0">
                <a:solidFill>
                  <a:srgbClr val="5F5F5F"/>
                </a:solidFill>
              </a:rPr>
              <a:t>z różnych krajów i systemów/usług opieki zdrowotnej</a:t>
            </a:r>
            <a:r>
              <a:rPr lang="en-US" altLang="pl-PL" dirty="0">
                <a:solidFill>
                  <a:srgbClr val="5F5F5F"/>
                </a:solidFill>
              </a:rPr>
              <a:t>;</a:t>
            </a:r>
            <a:br>
              <a:rPr lang="en-US" altLang="pl-PL" dirty="0">
                <a:solidFill>
                  <a:srgbClr val="5F5F5F"/>
                </a:solidFill>
              </a:rPr>
            </a:br>
            <a:endParaRPr lang="en-US" altLang="pl-PL" dirty="0">
              <a:solidFill>
                <a:srgbClr val="5F5F5F"/>
              </a:solidFill>
            </a:endParaRPr>
          </a:p>
          <a:p>
            <a:pPr eaLnBrk="1" hangingPunct="1">
              <a:lnSpc>
                <a:spcPct val="80000"/>
              </a:lnSpc>
              <a:buFont typeface="Verdana" pitchFamily="34" charset="0"/>
              <a:buAutoNum type="arabicPeriod" startAt="3"/>
            </a:pPr>
            <a:r>
              <a:rPr lang="pl-PL" altLang="pl-PL" dirty="0">
                <a:solidFill>
                  <a:srgbClr val="5F5F5F"/>
                </a:solidFill>
              </a:rPr>
              <a:t>Zapewnienie impulsu do</a:t>
            </a:r>
            <a:r>
              <a:rPr lang="en-US" altLang="pl-PL" dirty="0">
                <a:solidFill>
                  <a:srgbClr val="5F5F5F"/>
                </a:solidFill>
              </a:rPr>
              <a:t> </a:t>
            </a:r>
            <a:r>
              <a:rPr lang="pl-PL" altLang="pl-PL" b="1" dirty="0">
                <a:solidFill>
                  <a:srgbClr val="C00000"/>
                </a:solidFill>
              </a:rPr>
              <a:t>rozwoju usług</a:t>
            </a:r>
            <a:r>
              <a:rPr lang="en-US" altLang="pl-PL" dirty="0">
                <a:solidFill>
                  <a:srgbClr val="C00000"/>
                </a:solidFill>
              </a:rPr>
              <a:t> </a:t>
            </a:r>
            <a:r>
              <a:rPr lang="pl-PL" altLang="pl-PL" dirty="0">
                <a:solidFill>
                  <a:srgbClr val="5F5F5F"/>
                </a:solidFill>
              </a:rPr>
              <a:t>w celu podniesienia poziomu uczestnictwa społecznego wśród osób z niepełnosprawnością</a:t>
            </a:r>
            <a:r>
              <a:rPr lang="en-US" altLang="pl-PL" dirty="0">
                <a:solidFill>
                  <a:srgbClr val="5F5F5F"/>
                </a:solidFill>
              </a:rPr>
              <a:t>.</a:t>
            </a:r>
          </a:p>
          <a:p>
            <a:pPr eaLnBrk="1" hangingPunct="1">
              <a:lnSpc>
                <a:spcPct val="80000"/>
              </a:lnSpc>
              <a:buFontTx/>
              <a:buNone/>
            </a:pPr>
            <a:endParaRPr lang="en-US" altLang="pl-PL" dirty="0">
              <a:solidFill>
                <a:srgbClr val="5F5F5F"/>
              </a:solidFill>
            </a:endParaRPr>
          </a:p>
        </p:txBody>
      </p:sp>
      <p:sp>
        <p:nvSpPr>
          <p:cNvPr id="4403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Lst>
              <a:defRPr sz="2400">
                <a:solidFill>
                  <a:schemeClr val="bg1"/>
                </a:solidFill>
                <a:latin typeface="Times New Roman" pitchFamily="18" charset="0"/>
                <a:ea typeface="MS Gothic" pitchFamily="49" charset="-128"/>
              </a:defRPr>
            </a:lvl1pPr>
            <a:lvl2pPr marL="742950" indent="-285750">
              <a:tabLst>
                <a:tab pos="723900" algn="l"/>
                <a:tab pos="1447800" algn="l"/>
              </a:tabLst>
              <a:defRPr sz="2400">
                <a:solidFill>
                  <a:schemeClr val="bg1"/>
                </a:solidFill>
                <a:latin typeface="Times New Roman" pitchFamily="18" charset="0"/>
                <a:ea typeface="MS Gothic" pitchFamily="49" charset="-128"/>
              </a:defRPr>
            </a:lvl2pPr>
            <a:lvl3pPr marL="1143000" indent="-228600">
              <a:tabLst>
                <a:tab pos="723900" algn="l"/>
                <a:tab pos="1447800" algn="l"/>
              </a:tabLst>
              <a:defRPr sz="2400">
                <a:solidFill>
                  <a:schemeClr val="bg1"/>
                </a:solidFill>
                <a:latin typeface="Times New Roman" pitchFamily="18" charset="0"/>
                <a:ea typeface="MS Gothic" pitchFamily="49" charset="-128"/>
              </a:defRPr>
            </a:lvl3pPr>
            <a:lvl4pPr marL="1600200" indent="-228600">
              <a:tabLst>
                <a:tab pos="723900" algn="l"/>
                <a:tab pos="1447800" algn="l"/>
              </a:tabLst>
              <a:defRPr sz="2400">
                <a:solidFill>
                  <a:schemeClr val="bg1"/>
                </a:solidFill>
                <a:latin typeface="Times New Roman" pitchFamily="18" charset="0"/>
                <a:ea typeface="MS Gothic" pitchFamily="49" charset="-128"/>
              </a:defRPr>
            </a:lvl4pPr>
            <a:lvl5pPr marL="2057400" indent="-228600">
              <a:tabLst>
                <a:tab pos="723900" algn="l"/>
                <a:tab pos="1447800"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723900" algn="l"/>
                <a:tab pos="1447800" algn="l"/>
              </a:tabLst>
              <a:defRPr sz="2400">
                <a:solidFill>
                  <a:schemeClr val="bg1"/>
                </a:solidFill>
                <a:latin typeface="Times New Roman" pitchFamily="18" charset="0"/>
                <a:ea typeface="MS Gothic" pitchFamily="49" charset="-128"/>
              </a:defRPr>
            </a:lvl9pPr>
          </a:lstStyle>
          <a:p>
            <a:fld id="{73E191CB-8806-4611-94B1-BE3F57E1E5D8}" type="slidenum">
              <a:rPr lang="de-CH" altLang="pl-PL" sz="1200">
                <a:solidFill>
                  <a:srgbClr val="4D4D4D"/>
                </a:solidFill>
                <a:latin typeface="Verdana" pitchFamily="34" charset="0"/>
                <a:ea typeface="Arial Unicode MS" pitchFamily="34" charset="-128"/>
              </a:rPr>
              <a:pPr/>
              <a:t>7</a:t>
            </a:fld>
            <a:endParaRPr lang="de-CH" altLang="pl-PL" sz="1200">
              <a:solidFill>
                <a:srgbClr val="4D4D4D"/>
              </a:solidFill>
              <a:latin typeface="Verdana" pitchFamily="34" charset="0"/>
              <a:ea typeface="Arial Unicode MS" pitchFamily="34" charset="-128"/>
            </a:endParaRPr>
          </a:p>
        </p:txBody>
      </p:sp>
      <p:sp>
        <p:nvSpPr>
          <p:cNvPr id="5" name="Rectangle 3"/>
          <p:cNvSpPr txBox="1">
            <a:spLocks noChangeArrowheads="1"/>
          </p:cNvSpPr>
          <p:nvPr/>
        </p:nvSpPr>
        <p:spPr bwMode="auto">
          <a:xfrm>
            <a:off x="1735138" y="115818"/>
            <a:ext cx="8715375" cy="1143000"/>
          </a:xfrm>
          <a:prstGeom prst="rect">
            <a:avLst/>
          </a:prstGeom>
          <a:noFill/>
          <a:ln w="9525">
            <a:noFill/>
            <a:miter lim="800000"/>
            <a:headEnd/>
            <a:tailEnd/>
          </a:ln>
          <a:effectLst/>
        </p:spPr>
        <p:txBody>
          <a:bodyPr/>
          <a:lstStyle/>
          <a:p>
            <a:pPr marL="342900" indent="-342900" algn="ctr">
              <a:spcBef>
                <a:spcPct val="20000"/>
              </a:spcBef>
              <a:defRPr/>
            </a:pPr>
            <a:r>
              <a:rPr lang="pl-PL" b="1" kern="0" dirty="0"/>
              <a:t>Potrzeby i cele</a:t>
            </a:r>
            <a:r>
              <a:rPr lang="de-CH" b="1" kern="0" dirty="0"/>
              <a:t> </a:t>
            </a:r>
            <a:r>
              <a:rPr lang="pl-PL" b="1" kern="0" dirty="0"/>
              <a:t>związane z </a:t>
            </a:r>
            <a:r>
              <a:rPr lang="de-CH" b="1" kern="0" dirty="0"/>
              <a:t>ICF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41083A15-DF1A-4DFB-8160-556C33954097}"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8</a:t>
            </a:fld>
            <a:endParaRPr lang="de-CH" altLang="pl-PL" sz="1200" b="1">
              <a:solidFill>
                <a:srgbClr val="4D4D4D"/>
              </a:solidFill>
              <a:latin typeface="Verdana" pitchFamily="34" charset="0"/>
            </a:endParaRPr>
          </a:p>
        </p:txBody>
      </p:sp>
      <p:sp>
        <p:nvSpPr>
          <p:cNvPr id="51202" name="Text Box 2"/>
          <p:cNvSpPr txBox="1">
            <a:spLocks noChangeArrowheads="1"/>
          </p:cNvSpPr>
          <p:nvPr/>
        </p:nvSpPr>
        <p:spPr bwMode="auto">
          <a:xfrm>
            <a:off x="1881188" y="836613"/>
            <a:ext cx="8496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just">
              <a:spcBef>
                <a:spcPts val="1125"/>
              </a:spcBef>
              <a:buClr>
                <a:srgbClr val="000000"/>
              </a:buClr>
              <a:buSzPct val="100000"/>
            </a:pPr>
            <a:r>
              <a:rPr lang="en-US" altLang="pl-PL" sz="1800" b="1" dirty="0" err="1">
                <a:solidFill>
                  <a:srgbClr val="C00000"/>
                </a:solidFill>
                <a:latin typeface="Verdana" pitchFamily="34" charset="0"/>
              </a:rPr>
              <a:t>Schorzenie</a:t>
            </a:r>
            <a:r>
              <a:rPr lang="en-US" altLang="pl-PL" sz="1800" dirty="0">
                <a:solidFill>
                  <a:srgbClr val="C00000"/>
                </a:solidFill>
                <a:latin typeface="Verdana" pitchFamily="34" charset="0"/>
              </a:rPr>
              <a:t> </a:t>
            </a:r>
            <a:r>
              <a:rPr lang="en-US" altLang="pl-PL" sz="1800" dirty="0">
                <a:solidFill>
                  <a:srgbClr val="5F5F5F"/>
                </a:solidFill>
                <a:latin typeface="Verdana" pitchFamily="34" charset="0"/>
              </a:rPr>
              <a:t>to</a:t>
            </a:r>
            <a:r>
              <a:rPr lang="pl-PL" altLang="pl-PL" sz="1800" dirty="0">
                <a:solidFill>
                  <a:srgbClr val="5F5F5F"/>
                </a:solidFill>
                <a:latin typeface="Verdana" pitchFamily="34" charset="0"/>
              </a:rPr>
              <a:t> szerokie określenie, które obejmuje choroby, zaburzenia oraz urazy fizyczne i psychiczne. Pojęcie schorzenia w rozumieniu obniżenia poziomu integralności funkcjonowania możemy również odnieść do innych sytuacji jak: </a:t>
            </a:r>
            <a:r>
              <a:rPr lang="en-US" altLang="pl-PL" sz="1800" dirty="0" err="1">
                <a:solidFill>
                  <a:srgbClr val="5F5F5F"/>
                </a:solidFill>
                <a:latin typeface="Verdana" pitchFamily="34" charset="0"/>
              </a:rPr>
              <a:t>jak</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starzenie</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stres</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ciąża</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wady</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wrodzone</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czy</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uwarunkowania</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genetyczne</a:t>
            </a:r>
            <a:r>
              <a:rPr lang="en-US" altLang="pl-PL" sz="1800" dirty="0">
                <a:solidFill>
                  <a:srgbClr val="5F5F5F"/>
                </a:solidFill>
                <a:latin typeface="Verdana" pitchFamily="34" charset="0"/>
              </a:rPr>
              <a:t>.</a:t>
            </a:r>
            <a:endParaRPr lang="pl-PL" altLang="pl-PL" sz="1800" dirty="0">
              <a:solidFill>
                <a:srgbClr val="5F5F5F"/>
              </a:solidFill>
              <a:latin typeface="Verdana" pitchFamily="34" charset="0"/>
            </a:endParaRPr>
          </a:p>
          <a:p>
            <a:pPr algn="just">
              <a:spcBef>
                <a:spcPts val="1125"/>
              </a:spcBef>
              <a:buClr>
                <a:srgbClr val="000000"/>
              </a:buClr>
              <a:buSzPct val="100000"/>
            </a:pPr>
            <a:r>
              <a:rPr lang="en-US" altLang="pl-PL" sz="1800" dirty="0" err="1">
                <a:solidFill>
                  <a:srgbClr val="5F5F5F"/>
                </a:solidFill>
                <a:latin typeface="Verdana" pitchFamily="34" charset="0"/>
              </a:rPr>
              <a:t>Schorzenia</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koduje</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się</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przy</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pomocy</a:t>
            </a:r>
            <a:r>
              <a:rPr lang="en-US" altLang="pl-PL" sz="1800" dirty="0">
                <a:solidFill>
                  <a:srgbClr val="5F5F5F"/>
                </a:solidFill>
                <a:latin typeface="Verdana" pitchFamily="34" charset="0"/>
              </a:rPr>
              <a:t> ICD-10 </a:t>
            </a:r>
            <a:r>
              <a:rPr lang="pl-PL" altLang="pl-PL" sz="1800" dirty="0">
                <a:solidFill>
                  <a:srgbClr val="5F5F5F"/>
                </a:solidFill>
                <a:latin typeface="Verdana" pitchFamily="34" charset="0"/>
              </a:rPr>
              <a:t>(</a:t>
            </a:r>
            <a:r>
              <a:rPr lang="en-US" altLang="pl-PL" sz="1800" dirty="0" err="1">
                <a:solidFill>
                  <a:srgbClr val="5F5F5F"/>
                </a:solidFill>
                <a:latin typeface="Verdana" pitchFamily="34" charset="0"/>
              </a:rPr>
              <a:t>Międzynarodowej</a:t>
            </a:r>
            <a:r>
              <a:rPr lang="en-US" altLang="pl-PL" sz="1800" dirty="0">
                <a:solidFill>
                  <a:srgbClr val="5F5F5F"/>
                </a:solidFill>
                <a:latin typeface="Verdana" pitchFamily="34" charset="0"/>
              </a:rPr>
              <a:t> </a:t>
            </a:r>
            <a:r>
              <a:rPr lang="en-US" altLang="pl-PL" sz="1800" dirty="0" err="1">
                <a:solidFill>
                  <a:srgbClr val="5F5F5F"/>
                </a:solidFill>
                <a:latin typeface="Verdana" pitchFamily="34" charset="0"/>
              </a:rPr>
              <a:t>Klasyfikacji</a:t>
            </a:r>
            <a:r>
              <a:rPr lang="en-US" altLang="pl-PL" sz="1800" dirty="0">
                <a:solidFill>
                  <a:srgbClr val="5F5F5F"/>
                </a:solidFill>
                <a:latin typeface="Verdana" pitchFamily="34" charset="0"/>
              </a:rPr>
              <a:t> </a:t>
            </a:r>
            <a:r>
              <a:rPr lang="pl-PL" altLang="pl-PL" sz="1800" dirty="0">
                <a:solidFill>
                  <a:srgbClr val="5F5F5F"/>
                </a:solidFill>
                <a:latin typeface="Verdana" pitchFamily="34" charset="0"/>
              </a:rPr>
              <a:t>statystycznej </a:t>
            </a:r>
            <a:r>
              <a:rPr lang="en-US" altLang="pl-PL" sz="1800" dirty="0" err="1">
                <a:solidFill>
                  <a:srgbClr val="5F5F5F"/>
                </a:solidFill>
                <a:latin typeface="Verdana" pitchFamily="34" charset="0"/>
              </a:rPr>
              <a:t>Chorób</a:t>
            </a:r>
            <a:r>
              <a:rPr lang="pl-PL" altLang="pl-PL" sz="1800" dirty="0">
                <a:solidFill>
                  <a:srgbClr val="5F5F5F"/>
                </a:solidFill>
                <a:latin typeface="Verdana" pitchFamily="34" charset="0"/>
              </a:rPr>
              <a:t> i problemów z nimi powiązanych Wyd. X</a:t>
            </a:r>
            <a:r>
              <a:rPr lang="en-US" altLang="pl-PL" sz="1800" dirty="0">
                <a:solidFill>
                  <a:srgbClr val="5F5F5F"/>
                </a:solidFill>
                <a:latin typeface="Verdana" pitchFamily="34" charset="0"/>
              </a:rPr>
              <a:t>.</a:t>
            </a:r>
            <a:r>
              <a:rPr lang="pl-PL" altLang="pl-PL" sz="1800" dirty="0">
                <a:solidFill>
                  <a:srgbClr val="5F5F5F"/>
                </a:solidFill>
                <a:latin typeface="Verdana" pitchFamily="34" charset="0"/>
              </a:rPr>
              <a:t>)</a:t>
            </a:r>
            <a:endParaRPr lang="en-US" altLang="pl-PL" sz="1800" dirty="0">
              <a:solidFill>
                <a:srgbClr val="5F5F5F"/>
              </a:solidFill>
              <a:latin typeface="Verdana" pitchFamily="34" charset="0"/>
            </a:endParaRPr>
          </a:p>
        </p:txBody>
      </p:sp>
      <p:grpSp>
        <p:nvGrpSpPr>
          <p:cNvPr id="47108" name="Group 3"/>
          <p:cNvGrpSpPr>
            <a:grpSpLocks/>
          </p:cNvGrpSpPr>
          <p:nvPr/>
        </p:nvGrpSpPr>
        <p:grpSpPr bwMode="auto">
          <a:xfrm>
            <a:off x="5310492" y="3287713"/>
            <a:ext cx="5040312" cy="2603500"/>
            <a:chOff x="2381" y="2160"/>
            <a:chExt cx="3175" cy="1640"/>
          </a:xfrm>
        </p:grpSpPr>
        <p:sp>
          <p:nvSpPr>
            <p:cNvPr id="47112" name="Text Box 4">
              <a:hlinkClick r:id="rId3" action="ppaction://hlinksldjump"/>
            </p:cNvPr>
            <p:cNvSpPr txBox="1">
              <a:spLocks noChangeArrowheads="1"/>
            </p:cNvSpPr>
            <p:nvPr/>
          </p:nvSpPr>
          <p:spPr bwMode="auto">
            <a:xfrm>
              <a:off x="3284" y="2160"/>
              <a:ext cx="133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Schorzenie</a:t>
              </a:r>
            </a:p>
          </p:txBody>
        </p:sp>
        <p:sp>
          <p:nvSpPr>
            <p:cNvPr id="47113" name="Text Box 5"/>
            <p:cNvSpPr txBox="1">
              <a:spLocks noChangeArrowheads="1"/>
            </p:cNvSpPr>
            <p:nvPr/>
          </p:nvSpPr>
          <p:spPr bwMode="auto">
            <a:xfrm>
              <a:off x="2453" y="3472"/>
              <a:ext cx="13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środowiskowe</a:t>
              </a:r>
            </a:p>
          </p:txBody>
        </p:sp>
        <p:sp>
          <p:nvSpPr>
            <p:cNvPr id="47114" name="Text Box 6"/>
            <p:cNvSpPr txBox="1">
              <a:spLocks noChangeArrowheads="1"/>
            </p:cNvSpPr>
            <p:nvPr/>
          </p:nvSpPr>
          <p:spPr bwMode="auto">
            <a:xfrm>
              <a:off x="4077" y="3472"/>
              <a:ext cx="126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oso</a:t>
              </a:r>
              <a:r>
                <a:rPr lang="pl-PL" altLang="pl-PL" sz="1400" b="1">
                  <a:solidFill>
                    <a:srgbClr val="606060"/>
                  </a:solidFill>
                  <a:latin typeface="Arial" pitchFamily="34" charset="0"/>
                </a:rPr>
                <a:t>bowe</a:t>
              </a:r>
              <a:endParaRPr lang="en-US" altLang="pl-PL" sz="1400" b="1">
                <a:solidFill>
                  <a:srgbClr val="606060"/>
                </a:solidFill>
                <a:latin typeface="Arial" pitchFamily="34" charset="0"/>
              </a:endParaRPr>
            </a:p>
          </p:txBody>
        </p:sp>
        <p:grpSp>
          <p:nvGrpSpPr>
            <p:cNvPr id="47115" name="Group 7"/>
            <p:cNvGrpSpPr>
              <a:grpSpLocks/>
            </p:cNvGrpSpPr>
            <p:nvPr/>
          </p:nvGrpSpPr>
          <p:grpSpPr bwMode="auto">
            <a:xfrm>
              <a:off x="2850" y="3029"/>
              <a:ext cx="2273" cy="407"/>
              <a:chOff x="2850" y="3029"/>
              <a:chExt cx="2273" cy="407"/>
            </a:xfrm>
          </p:grpSpPr>
          <p:sp>
            <p:nvSpPr>
              <p:cNvPr id="47126" name="Line 8"/>
              <p:cNvSpPr>
                <a:spLocks noChangeShapeType="1"/>
              </p:cNvSpPr>
              <p:nvPr/>
            </p:nvSpPr>
            <p:spPr bwMode="auto">
              <a:xfrm>
                <a:off x="4698" y="3330"/>
                <a:ext cx="1" cy="107"/>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nvGrpSpPr>
              <p:cNvPr id="47127" name="Group 9"/>
              <p:cNvGrpSpPr>
                <a:grpSpLocks/>
              </p:cNvGrpSpPr>
              <p:nvPr/>
            </p:nvGrpSpPr>
            <p:grpSpPr bwMode="auto">
              <a:xfrm>
                <a:off x="2850" y="3029"/>
                <a:ext cx="2273" cy="406"/>
                <a:chOff x="2850" y="3029"/>
                <a:chExt cx="2273" cy="406"/>
              </a:xfrm>
            </p:grpSpPr>
            <p:sp>
              <p:nvSpPr>
                <p:cNvPr id="47128" name="Line 10"/>
                <p:cNvSpPr>
                  <a:spLocks noChangeShapeType="1"/>
                </p:cNvSpPr>
                <p:nvPr/>
              </p:nvSpPr>
              <p:spPr bwMode="auto">
                <a:xfrm>
                  <a:off x="3125" y="3330"/>
                  <a:ext cx="1" cy="106"/>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7129" name="Line 11"/>
                <p:cNvSpPr>
                  <a:spLocks noChangeShapeType="1"/>
                </p:cNvSpPr>
                <p:nvPr/>
              </p:nvSpPr>
              <p:spPr bwMode="auto">
                <a:xfrm>
                  <a:off x="3125" y="3330"/>
                  <a:ext cx="1574"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47130" name="Line 12"/>
                <p:cNvSpPr>
                  <a:spLocks noChangeShapeType="1"/>
                </p:cNvSpPr>
                <p:nvPr/>
              </p:nvSpPr>
              <p:spPr bwMode="auto">
                <a:xfrm flipV="1">
                  <a:off x="3949" y="3028"/>
                  <a:ext cx="1" cy="320"/>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7131" name="Line 13"/>
                <p:cNvSpPr>
                  <a:spLocks noChangeShapeType="1"/>
                </p:cNvSpPr>
                <p:nvPr/>
              </p:nvSpPr>
              <p:spPr bwMode="auto">
                <a:xfrm>
                  <a:off x="2850" y="3224"/>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47132" name="Line 14"/>
                <p:cNvSpPr>
                  <a:spLocks noChangeShapeType="1"/>
                </p:cNvSpPr>
                <p:nvPr/>
              </p:nvSpPr>
              <p:spPr bwMode="auto">
                <a:xfrm flipV="1">
                  <a:off x="2850" y="3029"/>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7133" name="Line 15"/>
                <p:cNvSpPr>
                  <a:spLocks noChangeShapeType="1"/>
                </p:cNvSpPr>
                <p:nvPr/>
              </p:nvSpPr>
              <p:spPr bwMode="auto">
                <a:xfrm flipV="1">
                  <a:off x="5123" y="3029"/>
                  <a:ext cx="1" cy="213"/>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grpSp>
        <p:grpSp>
          <p:nvGrpSpPr>
            <p:cNvPr id="47116" name="Group 16"/>
            <p:cNvGrpSpPr>
              <a:grpSpLocks/>
            </p:cNvGrpSpPr>
            <p:nvPr/>
          </p:nvGrpSpPr>
          <p:grpSpPr bwMode="auto">
            <a:xfrm>
              <a:off x="2850" y="2408"/>
              <a:ext cx="2273" cy="248"/>
              <a:chOff x="2850" y="2408"/>
              <a:chExt cx="2273" cy="248"/>
            </a:xfrm>
          </p:grpSpPr>
          <p:sp>
            <p:nvSpPr>
              <p:cNvPr id="47122" name="Line 17"/>
              <p:cNvSpPr>
                <a:spLocks noChangeShapeType="1"/>
              </p:cNvSpPr>
              <p:nvPr/>
            </p:nvSpPr>
            <p:spPr bwMode="auto">
              <a:xfrm>
                <a:off x="3949" y="2408"/>
                <a:ext cx="1" cy="249"/>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7123" name="Line 18"/>
              <p:cNvSpPr>
                <a:spLocks noChangeShapeType="1"/>
              </p:cNvSpPr>
              <p:nvPr/>
            </p:nvSpPr>
            <p:spPr bwMode="auto">
              <a:xfrm>
                <a:off x="2850" y="2518"/>
                <a:ext cx="2273" cy="1"/>
              </a:xfrm>
              <a:prstGeom prst="line">
                <a:avLst/>
              </a:prstGeom>
              <a:noFill/>
              <a:ln w="28440">
                <a:solidFill>
                  <a:srgbClr val="CC3300"/>
                </a:solidFill>
                <a:miter lim="800000"/>
                <a:headEnd/>
                <a:tailEnd/>
              </a:ln>
              <a:extLst>
                <a:ext uri="{909E8E84-426E-40DD-AFC4-6F175D3DCCD1}">
                  <a14:hiddenFill xmlns:a14="http://schemas.microsoft.com/office/drawing/2010/main">
                    <a:noFill/>
                  </a14:hiddenFill>
                </a:ext>
              </a:extLst>
            </p:spPr>
            <p:txBody>
              <a:bodyPr/>
              <a:lstStyle/>
              <a:p>
                <a:endParaRPr lang="pl-PL"/>
              </a:p>
            </p:txBody>
          </p:sp>
          <p:sp>
            <p:nvSpPr>
              <p:cNvPr id="47124" name="Line 19"/>
              <p:cNvSpPr>
                <a:spLocks noChangeShapeType="1"/>
              </p:cNvSpPr>
              <p:nvPr/>
            </p:nvSpPr>
            <p:spPr bwMode="auto">
              <a:xfrm>
                <a:off x="2850" y="2518"/>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7125" name="Line 20"/>
              <p:cNvSpPr>
                <a:spLocks noChangeShapeType="1"/>
              </p:cNvSpPr>
              <p:nvPr/>
            </p:nvSpPr>
            <p:spPr bwMode="auto">
              <a:xfrm>
                <a:off x="5123" y="2518"/>
                <a:ext cx="1" cy="138"/>
              </a:xfrm>
              <a:prstGeom prst="line">
                <a:avLst/>
              </a:prstGeom>
              <a:noFill/>
              <a:ln w="28440">
                <a:solidFill>
                  <a:srgbClr val="CC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47117" name="Text Box 21"/>
            <p:cNvSpPr txBox="1">
              <a:spLocks noChangeArrowheads="1"/>
            </p:cNvSpPr>
            <p:nvPr/>
          </p:nvSpPr>
          <p:spPr bwMode="auto">
            <a:xfrm>
              <a:off x="2381" y="2734"/>
              <a:ext cx="974" cy="317"/>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dirty="0" err="1">
                  <a:solidFill>
                    <a:srgbClr val="606060"/>
                  </a:solidFill>
                  <a:latin typeface="Arial" pitchFamily="34" charset="0"/>
                </a:rPr>
                <a:t>Funkcje</a:t>
              </a:r>
              <a:r>
                <a:rPr lang="en-US" altLang="pl-PL" sz="1400" b="1" dirty="0">
                  <a:solidFill>
                    <a:srgbClr val="606060"/>
                  </a:solidFill>
                  <a:latin typeface="Arial" pitchFamily="34" charset="0"/>
                </a:rPr>
                <a:t> </a:t>
              </a:r>
              <a:r>
                <a:rPr lang="pl-PL" altLang="pl-PL" sz="1400" b="1" dirty="0">
                  <a:solidFill>
                    <a:srgbClr val="606060"/>
                  </a:solidFill>
                  <a:latin typeface="Arial" pitchFamily="34" charset="0"/>
                </a:rPr>
                <a:t>ciała</a:t>
              </a:r>
              <a:r>
                <a:rPr lang="en-US" altLang="pl-PL" sz="1400" b="1" dirty="0">
                  <a:solidFill>
                    <a:srgbClr val="606060"/>
                  </a:solidFill>
                  <a:latin typeface="Arial" pitchFamily="34" charset="0"/>
                </a:rPr>
                <a:t>/ </a:t>
              </a:r>
              <a:r>
                <a:rPr lang="en-US" altLang="pl-PL" sz="1400" b="1" dirty="0" err="1">
                  <a:solidFill>
                    <a:srgbClr val="606060"/>
                  </a:solidFill>
                  <a:latin typeface="Arial" pitchFamily="34" charset="0"/>
                </a:rPr>
                <a:t>Struktury</a:t>
              </a:r>
              <a:r>
                <a:rPr lang="en-US" altLang="pl-PL" sz="1400" b="1" dirty="0">
                  <a:solidFill>
                    <a:srgbClr val="606060"/>
                  </a:solidFill>
                  <a:latin typeface="Arial" pitchFamily="34" charset="0"/>
                </a:rPr>
                <a:t> </a:t>
              </a:r>
              <a:r>
                <a:rPr lang="en-US" altLang="pl-PL" sz="1400" b="1" dirty="0" err="1">
                  <a:solidFill>
                    <a:srgbClr val="606060"/>
                  </a:solidFill>
                  <a:latin typeface="Arial" pitchFamily="34" charset="0"/>
                </a:rPr>
                <a:t>ciała</a:t>
              </a:r>
              <a:endParaRPr lang="en-US" altLang="pl-PL" sz="1400" b="1" dirty="0">
                <a:solidFill>
                  <a:srgbClr val="606060"/>
                </a:solidFill>
                <a:latin typeface="Arial" pitchFamily="34" charset="0"/>
              </a:endParaRPr>
            </a:p>
          </p:txBody>
        </p:sp>
        <p:sp>
          <p:nvSpPr>
            <p:cNvPr id="47118" name="Text Box 22"/>
            <p:cNvSpPr txBox="1">
              <a:spLocks noChangeArrowheads="1"/>
            </p:cNvSpPr>
            <p:nvPr/>
          </p:nvSpPr>
          <p:spPr bwMode="auto">
            <a:xfrm>
              <a:off x="3608" y="2767"/>
              <a:ext cx="722" cy="187"/>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pl-PL" altLang="pl-PL" sz="1400" b="1" dirty="0">
                  <a:solidFill>
                    <a:srgbClr val="606060"/>
                  </a:solidFill>
                  <a:latin typeface="Arial" pitchFamily="34" charset="0"/>
                </a:rPr>
                <a:t>Aktywność</a:t>
              </a:r>
              <a:endParaRPr lang="en-US" altLang="pl-PL" sz="1400" b="1" dirty="0">
                <a:solidFill>
                  <a:srgbClr val="606060"/>
                </a:solidFill>
                <a:latin typeface="Arial" pitchFamily="34" charset="0"/>
              </a:endParaRPr>
            </a:p>
          </p:txBody>
        </p:sp>
        <p:sp>
          <p:nvSpPr>
            <p:cNvPr id="47119" name="Text Box 23"/>
            <p:cNvSpPr txBox="1">
              <a:spLocks noChangeArrowheads="1"/>
            </p:cNvSpPr>
            <p:nvPr/>
          </p:nvSpPr>
          <p:spPr bwMode="auto">
            <a:xfrm>
              <a:off x="4604" y="2775"/>
              <a:ext cx="95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a:solidFill>
                    <a:srgbClr val="606060"/>
                  </a:solidFill>
                  <a:latin typeface="Arial" pitchFamily="34" charset="0"/>
                </a:rPr>
                <a:t>Uczestnic</a:t>
              </a:r>
              <a:r>
                <a:rPr lang="pl-PL" altLang="pl-PL" sz="1400" b="1">
                  <a:solidFill>
                    <a:srgbClr val="606060"/>
                  </a:solidFill>
                  <a:latin typeface="Arial" pitchFamily="34" charset="0"/>
                </a:rPr>
                <a:t>zenie</a:t>
              </a:r>
              <a:endParaRPr lang="en-US" altLang="pl-PL" sz="1400" b="1">
                <a:solidFill>
                  <a:srgbClr val="606060"/>
                </a:solidFill>
                <a:latin typeface="Arial" pitchFamily="34" charset="0"/>
              </a:endParaRPr>
            </a:p>
          </p:txBody>
        </p:sp>
        <p:sp>
          <p:nvSpPr>
            <p:cNvPr id="47120" name="Line 24"/>
            <p:cNvSpPr>
              <a:spLocks noChangeShapeType="1"/>
            </p:cNvSpPr>
            <p:nvPr/>
          </p:nvSpPr>
          <p:spPr bwMode="auto">
            <a:xfrm>
              <a:off x="3355" y="2869"/>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47121" name="Line 25"/>
            <p:cNvSpPr>
              <a:spLocks noChangeShapeType="1"/>
            </p:cNvSpPr>
            <p:nvPr/>
          </p:nvSpPr>
          <p:spPr bwMode="auto">
            <a:xfrm>
              <a:off x="4293" y="2869"/>
              <a:ext cx="253" cy="1"/>
            </a:xfrm>
            <a:prstGeom prst="line">
              <a:avLst/>
            </a:prstGeom>
            <a:noFill/>
            <a:ln w="2844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grpSp>
      <p:sp>
        <p:nvSpPr>
          <p:cNvPr id="51226" name="Oval 26"/>
          <p:cNvSpPr>
            <a:spLocks noChangeArrowheads="1"/>
          </p:cNvSpPr>
          <p:nvPr/>
        </p:nvSpPr>
        <p:spPr bwMode="auto">
          <a:xfrm rot="-300000">
            <a:off x="6862525" y="3136902"/>
            <a:ext cx="1879600" cy="576262"/>
          </a:xfrm>
          <a:prstGeom prst="ellipse">
            <a:avLst/>
          </a:prstGeom>
          <a:noFill/>
          <a:ln w="3816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1"/>
                </a:solidFill>
                <a:latin typeface="Times New Roman" pitchFamily="18" charset="0"/>
                <a:ea typeface="MS Gothic" pitchFamily="49" charset="-128"/>
              </a:defRPr>
            </a:lvl1pPr>
            <a:lvl2pPr marL="742950" indent="-285750">
              <a:defRPr sz="2400">
                <a:solidFill>
                  <a:schemeClr val="bg1"/>
                </a:solidFill>
                <a:latin typeface="Times New Roman" pitchFamily="18" charset="0"/>
                <a:ea typeface="MS Gothic" pitchFamily="49" charset="-128"/>
              </a:defRPr>
            </a:lvl2pPr>
            <a:lvl3pPr marL="1143000" indent="-228600">
              <a:defRPr sz="2400">
                <a:solidFill>
                  <a:schemeClr val="bg1"/>
                </a:solidFill>
                <a:latin typeface="Times New Roman" pitchFamily="18" charset="0"/>
                <a:ea typeface="MS Gothic" pitchFamily="49" charset="-128"/>
              </a:defRPr>
            </a:lvl3pPr>
            <a:lvl4pPr marL="1600200" indent="-228600">
              <a:defRPr sz="2400">
                <a:solidFill>
                  <a:schemeClr val="bg1"/>
                </a:solidFill>
                <a:latin typeface="Times New Roman" pitchFamily="18" charset="0"/>
                <a:ea typeface="MS Gothic" pitchFamily="49" charset="-128"/>
              </a:defRPr>
            </a:lvl4pPr>
            <a:lvl5pPr marL="2057400" indent="-228600">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endParaRPr lang="pl-PL" altLang="pl-PL"/>
          </a:p>
        </p:txBody>
      </p:sp>
      <p:sp>
        <p:nvSpPr>
          <p:cNvPr id="47111" name="Text Box 28"/>
          <p:cNvSpPr txBox="1">
            <a:spLocks noChangeArrowheads="1"/>
          </p:cNvSpPr>
          <p:nvPr/>
        </p:nvSpPr>
        <p:spPr bwMode="auto">
          <a:xfrm>
            <a:off x="1738314" y="1"/>
            <a:ext cx="8715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buClr>
                <a:srgbClr val="000000"/>
              </a:buClr>
              <a:buSzPct val="100000"/>
              <a:buFont typeface="Times New Roman" pitchFamily="18" charset="0"/>
              <a:buNone/>
            </a:pPr>
            <a:r>
              <a:rPr lang="de-CH" altLang="pl-PL" b="1" dirty="0">
                <a:solidFill>
                  <a:schemeClr val="tx1"/>
                </a:solidFill>
                <a:latin typeface="+mj-lt"/>
              </a:rPr>
              <a:t>Zintegrowany </a:t>
            </a:r>
            <a:r>
              <a:rPr lang="de-CH" altLang="pl-PL" b="1" dirty="0" err="1">
                <a:solidFill>
                  <a:schemeClr val="tx1"/>
                </a:solidFill>
                <a:latin typeface="+mj-lt"/>
              </a:rPr>
              <a:t>biopsychospołeczny</a:t>
            </a:r>
            <a:r>
              <a:rPr lang="de-CH" altLang="pl-PL" b="1" dirty="0">
                <a:solidFill>
                  <a:schemeClr val="tx1"/>
                </a:solidFill>
                <a:latin typeface="+mj-lt"/>
              </a:rPr>
              <a:t> </a:t>
            </a:r>
            <a:r>
              <a:rPr lang="de-CH" altLang="pl-PL" b="1" dirty="0" err="1">
                <a:solidFill>
                  <a:schemeClr val="tx1"/>
                </a:solidFill>
                <a:latin typeface="+mj-lt"/>
              </a:rPr>
              <a:t>model</a:t>
            </a:r>
            <a:r>
              <a:rPr lang="de-CH" altLang="pl-PL" b="1" dirty="0">
                <a:solidFill>
                  <a:schemeClr val="tx1"/>
                </a:solidFill>
                <a:latin typeface="+mj-lt"/>
              </a:rPr>
              <a:t> </a:t>
            </a:r>
            <a:r>
              <a:rPr lang="de-CH" altLang="pl-PL" b="1" dirty="0" err="1">
                <a:solidFill>
                  <a:schemeClr val="tx1"/>
                </a:solidFill>
                <a:latin typeface="+mj-lt"/>
              </a:rPr>
              <a:t>funkcjonowania</a:t>
            </a:r>
            <a:r>
              <a:rPr lang="de-CH" altLang="pl-PL" b="1" dirty="0">
                <a:solidFill>
                  <a:schemeClr val="tx1"/>
                </a:solidFill>
                <a:latin typeface="+mj-lt"/>
              </a:rPr>
              <a:t> </a:t>
            </a:r>
            <a:br>
              <a:rPr lang="pl-PL" altLang="pl-PL" b="1" dirty="0">
                <a:solidFill>
                  <a:schemeClr val="tx1"/>
                </a:solidFill>
                <a:latin typeface="+mj-lt"/>
              </a:rPr>
            </a:br>
            <a:r>
              <a:rPr lang="de-CH" altLang="pl-PL" b="1" dirty="0">
                <a:solidFill>
                  <a:schemeClr val="tx1"/>
                </a:solidFill>
                <a:latin typeface="+mj-lt"/>
              </a:rPr>
              <a:t>i </a:t>
            </a:r>
            <a:r>
              <a:rPr lang="de-CH" altLang="pl-PL" b="1" dirty="0" err="1">
                <a:solidFill>
                  <a:schemeClr val="tx1"/>
                </a:solidFill>
                <a:latin typeface="+mj-lt"/>
              </a:rPr>
              <a:t>niepełnosprawności</a:t>
            </a:r>
            <a:r>
              <a:rPr lang="de-CH" altLang="pl-PL" b="1" dirty="0">
                <a:solidFill>
                  <a:schemeClr val="tx1"/>
                </a:solidFill>
                <a:latin typeface="+mj-lt"/>
              </a:rPr>
              <a:t> ICF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additive="repl">
                                        <p:cTn id="6" dur="1" fill="hold">
                                          <p:stCondLst>
                                            <p:cond delay="0"/>
                                          </p:stCondLst>
                                        </p:cTn>
                                        <p:tgtEl>
                                          <p:spTgt spid="51226"/>
                                        </p:tgtEl>
                                        <p:attrNameLst>
                                          <p:attrName>style.visibility</p:attrName>
                                        </p:attrNameLst>
                                      </p:cBhvr>
                                      <p:to>
                                        <p:strVal val="visible"/>
                                      </p:to>
                                    </p:set>
                                    <p:animEffect transition="in" filter="wipe(left)">
                                      <p:cBhvr additive="repl">
                                        <p:cTn id="7" dur="1000"/>
                                        <p:tgtEl>
                                          <p:spTgt spid="51226"/>
                                        </p:tgtEl>
                                      </p:cBhvr>
                                    </p:animEffect>
                                  </p:childTnLst>
                                </p:cTn>
                              </p:par>
                              <p:par>
                                <p:cTn id="8" presetID="22" presetClass="entr" presetSubtype="8" fill="hold" nodeType="withEffect">
                                  <p:stCondLst>
                                    <p:cond delay="0"/>
                                  </p:stCondLst>
                                  <p:childTnLst>
                                    <p:set>
                                      <p:cBhvr additive="repl">
                                        <p:cTn id="9" dur="1" fill="hold">
                                          <p:stCondLst>
                                            <p:cond delay="0"/>
                                          </p:stCondLst>
                                        </p:cTn>
                                        <p:tgtEl>
                                          <p:spTgt spid="51202"/>
                                        </p:tgtEl>
                                        <p:attrNameLst>
                                          <p:attrName>style.visibility</p:attrName>
                                        </p:attrNameLst>
                                      </p:cBhvr>
                                      <p:to>
                                        <p:strVal val="visible"/>
                                      </p:to>
                                    </p:set>
                                    <p:animEffect transition="in" filter="wipe(left)">
                                      <p:cBhvr additive="repl">
                                        <p:cTn id="10"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84264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r" eaLnBrk="1" hangingPunct="1">
              <a:buClr>
                <a:srgbClr val="000000"/>
              </a:buClr>
              <a:buSzPct val="100000"/>
              <a:buFont typeface="Times New Roman" pitchFamily="18" charset="0"/>
              <a:buNone/>
            </a:pPr>
            <a:fld id="{029C2892-D45E-4F88-8BF1-41E50B6407DC}" type="slidenum">
              <a:rPr lang="de-CH" altLang="pl-PL" sz="1200" b="1">
                <a:solidFill>
                  <a:srgbClr val="4D4D4D"/>
                </a:solidFill>
                <a:latin typeface="Verdana" pitchFamily="34" charset="0"/>
              </a:rPr>
              <a:pPr algn="r" eaLnBrk="1" hangingPunct="1">
                <a:buClr>
                  <a:srgbClr val="000000"/>
                </a:buClr>
                <a:buSzPct val="100000"/>
                <a:buFont typeface="Times New Roman" pitchFamily="18" charset="0"/>
                <a:buNone/>
              </a:pPr>
              <a:t>9</a:t>
            </a:fld>
            <a:endParaRPr lang="de-CH" altLang="pl-PL" sz="1200" b="1">
              <a:solidFill>
                <a:srgbClr val="4D4D4D"/>
              </a:solidFill>
              <a:latin typeface="Verdana" pitchFamily="34" charset="0"/>
            </a:endParaRPr>
          </a:p>
        </p:txBody>
      </p:sp>
      <p:grpSp>
        <p:nvGrpSpPr>
          <p:cNvPr id="48131" name="Group 2"/>
          <p:cNvGrpSpPr>
            <a:grpSpLocks/>
          </p:cNvGrpSpPr>
          <p:nvPr/>
        </p:nvGrpSpPr>
        <p:grpSpPr bwMode="auto">
          <a:xfrm>
            <a:off x="5697539" y="2070954"/>
            <a:ext cx="5075237" cy="2603500"/>
            <a:chOff x="2381" y="2156"/>
            <a:chExt cx="3197" cy="1640"/>
          </a:xfrm>
        </p:grpSpPr>
        <p:sp>
          <p:nvSpPr>
            <p:cNvPr id="48136" name="Text Box 3">
              <a:hlinkClick r:id="rId3" action="ppaction://hlinksldjump"/>
            </p:cNvPr>
            <p:cNvSpPr txBox="1">
              <a:spLocks noChangeArrowheads="1"/>
            </p:cNvSpPr>
            <p:nvPr/>
          </p:nvSpPr>
          <p:spPr bwMode="auto">
            <a:xfrm>
              <a:off x="3284" y="2156"/>
              <a:ext cx="1333" cy="19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dirty="0" err="1">
                  <a:solidFill>
                    <a:srgbClr val="606060"/>
                  </a:solidFill>
                  <a:latin typeface="Arial" pitchFamily="34" charset="0"/>
                </a:rPr>
                <a:t>Schorzenia</a:t>
              </a:r>
              <a:endParaRPr lang="en-US" altLang="pl-PL" sz="1400" b="1" dirty="0">
                <a:solidFill>
                  <a:srgbClr val="606060"/>
                </a:solidFill>
                <a:latin typeface="Arial" pitchFamily="34" charset="0"/>
              </a:endParaRPr>
            </a:p>
          </p:txBody>
        </p:sp>
        <p:sp>
          <p:nvSpPr>
            <p:cNvPr id="48137" name="Text Box 4"/>
            <p:cNvSpPr txBox="1">
              <a:spLocks noChangeArrowheads="1"/>
            </p:cNvSpPr>
            <p:nvPr/>
          </p:nvSpPr>
          <p:spPr bwMode="auto">
            <a:xfrm>
              <a:off x="2453" y="3468"/>
              <a:ext cx="1337" cy="32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środowiskowe</a:t>
              </a:r>
            </a:p>
          </p:txBody>
        </p:sp>
        <p:sp>
          <p:nvSpPr>
            <p:cNvPr id="48138" name="Text Box 5"/>
            <p:cNvSpPr txBox="1">
              <a:spLocks noChangeArrowheads="1"/>
            </p:cNvSpPr>
            <p:nvPr/>
          </p:nvSpPr>
          <p:spPr bwMode="auto">
            <a:xfrm>
              <a:off x="4077" y="3468"/>
              <a:ext cx="1263" cy="19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spcBef>
                  <a:spcPts val="875"/>
                </a:spcBef>
                <a:buClr>
                  <a:srgbClr val="000000"/>
                </a:buClr>
                <a:buSzPct val="100000"/>
              </a:pPr>
              <a:r>
                <a:rPr lang="en-US" altLang="pl-PL" sz="1400" b="1">
                  <a:solidFill>
                    <a:srgbClr val="606060"/>
                  </a:solidFill>
                  <a:latin typeface="Arial" pitchFamily="34" charset="0"/>
                </a:rPr>
                <a:t>Czynniki osob</a:t>
              </a:r>
              <a:r>
                <a:rPr lang="pl-PL" altLang="pl-PL" sz="1400" b="1">
                  <a:solidFill>
                    <a:srgbClr val="606060"/>
                  </a:solidFill>
                  <a:latin typeface="Arial" pitchFamily="34" charset="0"/>
                </a:rPr>
                <a:t>owe</a:t>
              </a:r>
              <a:endParaRPr lang="en-US" altLang="pl-PL" sz="1400" b="1">
                <a:solidFill>
                  <a:srgbClr val="606060"/>
                </a:solidFill>
                <a:latin typeface="Arial" pitchFamily="34" charset="0"/>
              </a:endParaRPr>
            </a:p>
          </p:txBody>
        </p:sp>
        <p:grpSp>
          <p:nvGrpSpPr>
            <p:cNvPr id="48139" name="Group 6"/>
            <p:cNvGrpSpPr>
              <a:grpSpLocks/>
            </p:cNvGrpSpPr>
            <p:nvPr/>
          </p:nvGrpSpPr>
          <p:grpSpPr bwMode="auto">
            <a:xfrm>
              <a:off x="2850" y="3001"/>
              <a:ext cx="2273" cy="407"/>
              <a:chOff x="2850" y="3001"/>
              <a:chExt cx="2273" cy="407"/>
            </a:xfrm>
          </p:grpSpPr>
          <p:sp>
            <p:nvSpPr>
              <p:cNvPr id="48150" name="Line 7"/>
              <p:cNvSpPr>
                <a:spLocks noChangeShapeType="1"/>
              </p:cNvSpPr>
              <p:nvPr/>
            </p:nvSpPr>
            <p:spPr bwMode="auto">
              <a:xfrm>
                <a:off x="4698" y="3302"/>
                <a:ext cx="1" cy="106"/>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nvGrpSpPr>
              <p:cNvPr id="48151" name="Group 8"/>
              <p:cNvGrpSpPr>
                <a:grpSpLocks/>
              </p:cNvGrpSpPr>
              <p:nvPr/>
            </p:nvGrpSpPr>
            <p:grpSpPr bwMode="auto">
              <a:xfrm>
                <a:off x="2850" y="3001"/>
                <a:ext cx="2273" cy="407"/>
                <a:chOff x="2850" y="3001"/>
                <a:chExt cx="2273" cy="407"/>
              </a:xfrm>
            </p:grpSpPr>
            <p:sp>
              <p:nvSpPr>
                <p:cNvPr id="48152" name="Line 9"/>
                <p:cNvSpPr>
                  <a:spLocks noChangeShapeType="1"/>
                </p:cNvSpPr>
                <p:nvPr/>
              </p:nvSpPr>
              <p:spPr bwMode="auto">
                <a:xfrm>
                  <a:off x="3125" y="3303"/>
                  <a:ext cx="1" cy="106"/>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53" name="Line 10"/>
                <p:cNvSpPr>
                  <a:spLocks noChangeShapeType="1"/>
                </p:cNvSpPr>
                <p:nvPr/>
              </p:nvSpPr>
              <p:spPr bwMode="auto">
                <a:xfrm>
                  <a:off x="3125" y="3303"/>
                  <a:ext cx="1574" cy="1"/>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54" name="Line 11"/>
                <p:cNvSpPr>
                  <a:spLocks noChangeShapeType="1"/>
                </p:cNvSpPr>
                <p:nvPr/>
              </p:nvSpPr>
              <p:spPr bwMode="auto">
                <a:xfrm flipV="1">
                  <a:off x="3949" y="3000"/>
                  <a:ext cx="1" cy="320"/>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55" name="Line 12"/>
                <p:cNvSpPr>
                  <a:spLocks noChangeShapeType="1"/>
                </p:cNvSpPr>
                <p:nvPr/>
              </p:nvSpPr>
              <p:spPr bwMode="auto">
                <a:xfrm>
                  <a:off x="2850" y="3196"/>
                  <a:ext cx="2273" cy="1"/>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56" name="Line 13"/>
                <p:cNvSpPr>
                  <a:spLocks noChangeShapeType="1"/>
                </p:cNvSpPr>
                <p:nvPr/>
              </p:nvSpPr>
              <p:spPr bwMode="auto">
                <a:xfrm flipV="1">
                  <a:off x="2850" y="3001"/>
                  <a:ext cx="1" cy="213"/>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57" name="Line 14"/>
                <p:cNvSpPr>
                  <a:spLocks noChangeShapeType="1"/>
                </p:cNvSpPr>
                <p:nvPr/>
              </p:nvSpPr>
              <p:spPr bwMode="auto">
                <a:xfrm flipV="1">
                  <a:off x="5123" y="3001"/>
                  <a:ext cx="1" cy="213"/>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grpSp>
        <p:grpSp>
          <p:nvGrpSpPr>
            <p:cNvPr id="48140" name="Group 15"/>
            <p:cNvGrpSpPr>
              <a:grpSpLocks/>
            </p:cNvGrpSpPr>
            <p:nvPr/>
          </p:nvGrpSpPr>
          <p:grpSpPr bwMode="auto">
            <a:xfrm>
              <a:off x="2850" y="2380"/>
              <a:ext cx="2273" cy="248"/>
              <a:chOff x="2850" y="2380"/>
              <a:chExt cx="2273" cy="248"/>
            </a:xfrm>
          </p:grpSpPr>
          <p:sp>
            <p:nvSpPr>
              <p:cNvPr id="48146" name="Line 16"/>
              <p:cNvSpPr>
                <a:spLocks noChangeShapeType="1"/>
              </p:cNvSpPr>
              <p:nvPr/>
            </p:nvSpPr>
            <p:spPr bwMode="auto">
              <a:xfrm>
                <a:off x="3949" y="2380"/>
                <a:ext cx="1" cy="249"/>
              </a:xfrm>
              <a:prstGeom prst="line">
                <a:avLst/>
              </a:prstGeom>
              <a:ln>
                <a:headEnd type="triangle" w="med" len="me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47" name="Line 17"/>
              <p:cNvSpPr>
                <a:spLocks noChangeShapeType="1"/>
              </p:cNvSpPr>
              <p:nvPr/>
            </p:nvSpPr>
            <p:spPr bwMode="auto">
              <a:xfrm>
                <a:off x="2850" y="2491"/>
                <a:ext cx="2273" cy="1"/>
              </a:xfrm>
              <a:prstGeom prst="line">
                <a:avLst/>
              </a:prstGeom>
              <a:ln>
                <a:headEnd/>
                <a:tailEn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48" name="Line 18"/>
              <p:cNvSpPr>
                <a:spLocks noChangeShapeType="1"/>
              </p:cNvSpPr>
              <p:nvPr/>
            </p:nvSpPr>
            <p:spPr bwMode="auto">
              <a:xfrm>
                <a:off x="2850" y="2491"/>
                <a:ext cx="1" cy="138"/>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49" name="Line 19"/>
              <p:cNvSpPr>
                <a:spLocks noChangeShapeType="1"/>
              </p:cNvSpPr>
              <p:nvPr/>
            </p:nvSpPr>
            <p:spPr bwMode="auto">
              <a:xfrm>
                <a:off x="5123" y="2491"/>
                <a:ext cx="1" cy="138"/>
              </a:xfrm>
              <a:prstGeom prst="line">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sp>
          <p:nvSpPr>
            <p:cNvPr id="48141" name="Text Box 20"/>
            <p:cNvSpPr txBox="1">
              <a:spLocks noChangeArrowheads="1"/>
            </p:cNvSpPr>
            <p:nvPr/>
          </p:nvSpPr>
          <p:spPr bwMode="auto">
            <a:xfrm>
              <a:off x="2381" y="2730"/>
              <a:ext cx="974" cy="317"/>
            </a:xfrm>
            <a:prstGeom prst="rect">
              <a:avLst/>
            </a:prstGeom>
            <a:ln/>
            <a:extLs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a:solidFill>
                    <a:srgbClr val="606060"/>
                  </a:solidFill>
                  <a:latin typeface="Arial" pitchFamily="34" charset="0"/>
                </a:rPr>
                <a:t>Funkcje </a:t>
              </a:r>
              <a:r>
                <a:rPr lang="pl-PL" altLang="pl-PL" sz="1400" b="1">
                  <a:solidFill>
                    <a:srgbClr val="606060"/>
                  </a:solidFill>
                  <a:latin typeface="Arial" pitchFamily="34" charset="0"/>
                </a:rPr>
                <a:t>ciała</a:t>
              </a:r>
              <a:r>
                <a:rPr lang="en-US" altLang="pl-PL" sz="1400" b="1">
                  <a:solidFill>
                    <a:srgbClr val="606060"/>
                  </a:solidFill>
                  <a:latin typeface="Arial" pitchFamily="34" charset="0"/>
                </a:rPr>
                <a:t>/ Struktury ciała</a:t>
              </a:r>
            </a:p>
          </p:txBody>
        </p:sp>
        <p:sp>
          <p:nvSpPr>
            <p:cNvPr id="48142" name="Text Box 21"/>
            <p:cNvSpPr txBox="1">
              <a:spLocks noChangeArrowheads="1"/>
            </p:cNvSpPr>
            <p:nvPr/>
          </p:nvSpPr>
          <p:spPr bwMode="auto">
            <a:xfrm>
              <a:off x="3608" y="2763"/>
              <a:ext cx="722" cy="187"/>
            </a:xfrm>
            <a:prstGeom prst="rect">
              <a:avLst/>
            </a:prstGeom>
            <a:ln/>
            <a:extLs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pl-PL" altLang="pl-PL" sz="1400" b="1" dirty="0">
                  <a:solidFill>
                    <a:srgbClr val="606060"/>
                  </a:solidFill>
                  <a:latin typeface="Arial" pitchFamily="34" charset="0"/>
                </a:rPr>
                <a:t>Aktywność</a:t>
              </a:r>
              <a:endParaRPr lang="en-US" altLang="pl-PL" sz="1400" b="1" dirty="0">
                <a:solidFill>
                  <a:srgbClr val="606060"/>
                </a:solidFill>
                <a:latin typeface="Arial" pitchFamily="34" charset="0"/>
              </a:endParaRPr>
            </a:p>
          </p:txBody>
        </p:sp>
        <p:sp>
          <p:nvSpPr>
            <p:cNvPr id="48143" name="Text Box 22"/>
            <p:cNvSpPr txBox="1">
              <a:spLocks noChangeArrowheads="1"/>
            </p:cNvSpPr>
            <p:nvPr/>
          </p:nvSpPr>
          <p:spPr bwMode="auto">
            <a:xfrm>
              <a:off x="4604" y="2771"/>
              <a:ext cx="974" cy="18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tyle>
            <a:lnRef idx="2">
              <a:schemeClr val="dk1"/>
            </a:lnRef>
            <a:fillRef idx="1">
              <a:schemeClr val="lt1"/>
            </a:fillRef>
            <a:effectRef idx="0">
              <a:schemeClr val="dk1"/>
            </a:effectRef>
            <a:fontRef idx="minor">
              <a:schemeClr val="dk1"/>
            </a:fontRef>
          </p:style>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lnSpc>
                  <a:spcPct val="95000"/>
                </a:lnSpc>
                <a:buClr>
                  <a:srgbClr val="000000"/>
                </a:buClr>
                <a:buSzPct val="100000"/>
                <a:buFont typeface="Times New Roman" pitchFamily="18" charset="0"/>
                <a:buNone/>
              </a:pPr>
              <a:r>
                <a:rPr lang="en-US" altLang="pl-PL" sz="1400" b="1" dirty="0" err="1">
                  <a:solidFill>
                    <a:srgbClr val="606060"/>
                  </a:solidFill>
                  <a:latin typeface="Arial" pitchFamily="34" charset="0"/>
                </a:rPr>
                <a:t>Uczestni</a:t>
              </a:r>
              <a:r>
                <a:rPr lang="pl-PL" altLang="pl-PL" sz="1400" b="1" dirty="0" err="1">
                  <a:solidFill>
                    <a:srgbClr val="606060"/>
                  </a:solidFill>
                  <a:latin typeface="Arial" pitchFamily="34" charset="0"/>
                </a:rPr>
                <a:t>czenie</a:t>
              </a:r>
              <a:endParaRPr lang="en-US" altLang="pl-PL" sz="1400" b="1" dirty="0">
                <a:solidFill>
                  <a:srgbClr val="606060"/>
                </a:solidFill>
                <a:latin typeface="Arial" pitchFamily="34" charset="0"/>
              </a:endParaRPr>
            </a:p>
          </p:txBody>
        </p:sp>
        <p:sp>
          <p:nvSpPr>
            <p:cNvPr id="48144" name="Line 23"/>
            <p:cNvSpPr>
              <a:spLocks noChangeShapeType="1"/>
            </p:cNvSpPr>
            <p:nvPr/>
          </p:nvSpPr>
          <p:spPr bwMode="auto">
            <a:xfrm>
              <a:off x="3355" y="2841"/>
              <a:ext cx="253" cy="1"/>
            </a:xfrm>
            <a:prstGeom prst="line">
              <a:avLst/>
            </a:prstGeom>
            <a:ln>
              <a:headEnd type="triangle" w="med" len="me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sp>
          <p:nvSpPr>
            <p:cNvPr id="48145" name="Line 24"/>
            <p:cNvSpPr>
              <a:spLocks noChangeShapeType="1"/>
            </p:cNvSpPr>
            <p:nvPr/>
          </p:nvSpPr>
          <p:spPr bwMode="auto">
            <a:xfrm>
              <a:off x="4293" y="2841"/>
              <a:ext cx="253" cy="1"/>
            </a:xfrm>
            <a:prstGeom prst="line">
              <a:avLst/>
            </a:prstGeom>
            <a:ln>
              <a:headEnd type="triangle" w="med" len="med"/>
              <a:tailEnd type="triangle" w="med" len="med"/>
            </a:ln>
            <a:extLst>
              <a:ext uri="{909E8E84-426E-40DD-AFC4-6F175D3DCCD1}">
                <a14:hiddenFill xmlns:a14="http://schemas.microsoft.com/office/drawing/2010/main">
                  <a:noFill/>
                </a14:hiddenFill>
              </a:ext>
            </a:extLst>
          </p:spPr>
          <p:style>
            <a:lnRef idx="2">
              <a:schemeClr val="dk1"/>
            </a:lnRef>
            <a:fillRef idx="1">
              <a:schemeClr val="lt1"/>
            </a:fillRef>
            <a:effectRef idx="0">
              <a:schemeClr val="dk1"/>
            </a:effectRef>
            <a:fontRef idx="minor">
              <a:schemeClr val="dk1"/>
            </a:fontRef>
          </p:style>
          <p:txBody>
            <a:bodyPr/>
            <a:lstStyle/>
            <a:p>
              <a:endParaRPr lang="pl-PL"/>
            </a:p>
          </p:txBody>
        </p:sp>
      </p:grpSp>
      <p:sp>
        <p:nvSpPr>
          <p:cNvPr id="52249" name="AutoShape 25"/>
          <p:cNvSpPr>
            <a:spLocks noChangeArrowheads="1"/>
          </p:cNvSpPr>
          <p:nvPr/>
        </p:nvSpPr>
        <p:spPr bwMode="auto">
          <a:xfrm>
            <a:off x="967582" y="1443042"/>
            <a:ext cx="4672806" cy="3727169"/>
          </a:xfrm>
          <a:prstGeom prst="wedgeRoundRectCallout">
            <a:avLst>
              <a:gd name="adj1" fmla="val -22342"/>
              <a:gd name="adj2" fmla="val 48052"/>
              <a:gd name="adj3" fmla="val 16667"/>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eaLnBrk="1" hangingPunct="1">
              <a:buClr>
                <a:srgbClr val="000000"/>
              </a:buClr>
              <a:buSzPct val="100000"/>
              <a:buFont typeface="Times New Roman" pitchFamily="18" charset="0"/>
              <a:buNone/>
            </a:pPr>
            <a:r>
              <a:rPr lang="de-CH" altLang="pl-PL" sz="1400" dirty="0">
                <a:solidFill>
                  <a:srgbClr val="000000"/>
                </a:solidFill>
                <a:latin typeface="Verdana" pitchFamily="34" charset="0"/>
              </a:rPr>
              <a:t>„</a:t>
            </a:r>
            <a:r>
              <a:rPr lang="pl-PL" altLang="pl-PL" sz="1400" i="1" dirty="0"/>
              <a:t> </a:t>
            </a:r>
            <a:r>
              <a:rPr lang="pl-PL" altLang="pl-PL" sz="1500" i="1" dirty="0">
                <a:solidFill>
                  <a:schemeClr val="tx1"/>
                </a:solidFill>
                <a:latin typeface="Arial" pitchFamily="34" charset="0"/>
              </a:rPr>
              <a:t>Prowadziłem samochód, było ślisko i straciłem panowanie nad kierownicą obudziłem się całkowicie unieruchomiony w szpitalu, zostałem poinformowany, że doznałem </a:t>
            </a:r>
            <a:r>
              <a:rPr lang="pl-PL" altLang="pl-PL" sz="1500" b="1" i="1" u="sng" dirty="0">
                <a:solidFill>
                  <a:schemeClr val="tx1"/>
                </a:solidFill>
                <a:latin typeface="Arial" pitchFamily="34" charset="0"/>
              </a:rPr>
              <a:t>złamania 5 kręgu szyjnego, połączonego z urazem rdzenia kręgowego</a:t>
            </a:r>
            <a:r>
              <a:rPr lang="pl-PL" altLang="pl-PL" sz="1500" i="1" u="sng" dirty="0">
                <a:solidFill>
                  <a:schemeClr val="tx1"/>
                </a:solidFill>
                <a:latin typeface="Arial" pitchFamily="34" charset="0"/>
              </a:rPr>
              <a:t>,</a:t>
            </a:r>
            <a:r>
              <a:rPr lang="pl-PL" altLang="pl-PL" sz="1500" i="1" dirty="0">
                <a:solidFill>
                  <a:schemeClr val="tx1"/>
                </a:solidFill>
                <a:latin typeface="Arial" pitchFamily="34" charset="0"/>
              </a:rPr>
              <a:t> miało to miejsce 2 lata temu, </a:t>
            </a:r>
            <a:r>
              <a:rPr lang="pl-PL" altLang="pl-PL" sz="1500" b="1" i="1" dirty="0">
                <a:solidFill>
                  <a:schemeClr val="tx1"/>
                </a:solidFill>
                <a:latin typeface="Arial" pitchFamily="34" charset="0"/>
              </a:rPr>
              <a:t>porażenie mięśni poniżej poziomu </a:t>
            </a:r>
            <a:r>
              <a:rPr lang="pl-PL" altLang="pl-PL" sz="1500" i="1" dirty="0">
                <a:solidFill>
                  <a:schemeClr val="tx1"/>
                </a:solidFill>
                <a:latin typeface="Arial" pitchFamily="34" charset="0"/>
              </a:rPr>
              <a:t>urazu pozostało, </a:t>
            </a:r>
            <a:r>
              <a:rPr lang="pl-PL" altLang="pl-PL" sz="1500" b="1" i="1" u="sng" dirty="0">
                <a:solidFill>
                  <a:schemeClr val="tx1"/>
                </a:solidFill>
                <a:latin typeface="Arial" pitchFamily="34" charset="0"/>
              </a:rPr>
              <a:t>częściowo mogę poruszać rękoma, do tego towarzyszą mi silne napięcia spastyczne</a:t>
            </a:r>
            <a:endParaRPr lang="de-CH" altLang="pl-PL" sz="1500" b="1" i="1" u="sng" dirty="0">
              <a:solidFill>
                <a:schemeClr val="tx1"/>
              </a:solidFill>
              <a:latin typeface="Arial" pitchFamily="34" charset="0"/>
            </a:endParaRPr>
          </a:p>
        </p:txBody>
      </p:sp>
      <p:sp>
        <p:nvSpPr>
          <p:cNvPr id="52250" name="Text Box 26"/>
          <p:cNvSpPr txBox="1">
            <a:spLocks noChangeArrowheads="1"/>
          </p:cNvSpPr>
          <p:nvPr/>
        </p:nvSpPr>
        <p:spPr bwMode="auto">
          <a:xfrm>
            <a:off x="6898482" y="1352551"/>
            <a:ext cx="2881312" cy="661987"/>
          </a:xfrm>
          <a:prstGeom prst="rect">
            <a:avLst/>
          </a:prstGeom>
          <a:solidFill>
            <a:schemeClr val="accent5">
              <a:lumMod val="20000"/>
              <a:lumOff val="80000"/>
            </a:schemeClr>
          </a:solid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a:lnSpc>
                <a:spcPct val="70000"/>
              </a:lnSpc>
              <a:spcBef>
                <a:spcPts val="875"/>
              </a:spcBef>
              <a:buClr>
                <a:srgbClr val="000000"/>
              </a:buClr>
              <a:buSzPct val="100000"/>
            </a:pPr>
            <a:r>
              <a:rPr lang="pl-PL" altLang="pl-PL" sz="1400" b="1" dirty="0">
                <a:solidFill>
                  <a:schemeClr val="accent2">
                    <a:lumMod val="50000"/>
                  </a:schemeClr>
                </a:solidFill>
                <a:latin typeface="Verdana" pitchFamily="34" charset="0"/>
              </a:rPr>
              <a:t>Kurczowe p</a:t>
            </a:r>
            <a:r>
              <a:rPr lang="de-CH" altLang="pl-PL" sz="1400" b="1" dirty="0" err="1">
                <a:solidFill>
                  <a:schemeClr val="accent2">
                    <a:lumMod val="50000"/>
                  </a:schemeClr>
                </a:solidFill>
                <a:latin typeface="Verdana" pitchFamily="34" charset="0"/>
              </a:rPr>
              <a:t>orażenie</a:t>
            </a:r>
            <a:r>
              <a:rPr lang="de-CH" altLang="pl-PL" sz="1400" b="1" dirty="0">
                <a:solidFill>
                  <a:schemeClr val="accent2">
                    <a:lumMod val="50000"/>
                  </a:schemeClr>
                </a:solidFill>
                <a:latin typeface="Verdana" pitchFamily="34" charset="0"/>
              </a:rPr>
              <a:t> </a:t>
            </a:r>
            <a:r>
              <a:rPr lang="pl-PL" altLang="pl-PL" sz="1400" b="1" dirty="0">
                <a:solidFill>
                  <a:schemeClr val="accent2">
                    <a:lumMod val="50000"/>
                  </a:schemeClr>
                </a:solidFill>
                <a:latin typeface="Verdana" pitchFamily="34" charset="0"/>
              </a:rPr>
              <a:t>c</a:t>
            </a:r>
            <a:r>
              <a:rPr lang="de-CH" altLang="pl-PL" sz="1400" b="1" dirty="0" err="1">
                <a:solidFill>
                  <a:schemeClr val="accent2">
                    <a:lumMod val="50000"/>
                  </a:schemeClr>
                </a:solidFill>
                <a:latin typeface="Verdana" pitchFamily="34" charset="0"/>
              </a:rPr>
              <a:t>zterokończynowe</a:t>
            </a:r>
            <a:endParaRPr lang="de-CH" altLang="pl-PL" sz="1400" b="1" dirty="0">
              <a:solidFill>
                <a:schemeClr val="accent2">
                  <a:lumMod val="50000"/>
                </a:schemeClr>
              </a:solidFill>
              <a:latin typeface="Verdana" pitchFamily="34" charset="0"/>
            </a:endParaRPr>
          </a:p>
          <a:p>
            <a:pPr algn="ctr">
              <a:lnSpc>
                <a:spcPct val="70000"/>
              </a:lnSpc>
              <a:spcBef>
                <a:spcPts val="875"/>
              </a:spcBef>
              <a:buClr>
                <a:srgbClr val="000000"/>
              </a:buClr>
              <a:buSzPct val="100000"/>
            </a:pPr>
            <a:r>
              <a:rPr lang="de-CH" altLang="pl-PL" sz="1400" b="1" dirty="0">
                <a:solidFill>
                  <a:schemeClr val="accent2">
                    <a:lumMod val="50000"/>
                  </a:schemeClr>
                </a:solidFill>
                <a:latin typeface="Verdana" pitchFamily="34" charset="0"/>
              </a:rPr>
              <a:t>G8</a:t>
            </a:r>
            <a:r>
              <a:rPr lang="pl-PL" altLang="pl-PL" sz="1400" b="1" dirty="0">
                <a:solidFill>
                  <a:schemeClr val="accent2">
                    <a:lumMod val="50000"/>
                  </a:schemeClr>
                </a:solidFill>
                <a:latin typeface="Verdana" pitchFamily="34" charset="0"/>
              </a:rPr>
              <a:t>2</a:t>
            </a:r>
            <a:r>
              <a:rPr lang="de-CH" altLang="pl-PL" sz="1400" b="1" dirty="0">
                <a:solidFill>
                  <a:schemeClr val="accent2">
                    <a:lumMod val="50000"/>
                  </a:schemeClr>
                </a:solidFill>
                <a:latin typeface="Verdana" pitchFamily="34" charset="0"/>
              </a:rPr>
              <a:t>.</a:t>
            </a:r>
            <a:r>
              <a:rPr lang="pl-PL" altLang="pl-PL" sz="1400" b="1" dirty="0">
                <a:solidFill>
                  <a:schemeClr val="accent2">
                    <a:lumMod val="50000"/>
                  </a:schemeClr>
                </a:solidFill>
                <a:latin typeface="Verdana" pitchFamily="34" charset="0"/>
              </a:rPr>
              <a:t>4</a:t>
            </a:r>
            <a:endParaRPr lang="de-CH" altLang="pl-PL" sz="1400" b="1" dirty="0">
              <a:solidFill>
                <a:schemeClr val="accent2">
                  <a:lumMod val="50000"/>
                </a:schemeClr>
              </a:solidFill>
              <a:latin typeface="Verdana" pitchFamily="34" charset="0"/>
            </a:endParaRPr>
          </a:p>
        </p:txBody>
      </p:sp>
      <p:sp>
        <p:nvSpPr>
          <p:cNvPr id="48135" name="Text Box 28"/>
          <p:cNvSpPr txBox="1">
            <a:spLocks noChangeArrowheads="1"/>
          </p:cNvSpPr>
          <p:nvPr/>
        </p:nvSpPr>
        <p:spPr bwMode="auto">
          <a:xfrm>
            <a:off x="1844676" y="-14470"/>
            <a:ext cx="8715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gn="ctr" eaLnBrk="1" hangingPunct="1">
              <a:buClr>
                <a:srgbClr val="000000"/>
              </a:buClr>
              <a:buSzPct val="100000"/>
              <a:buFont typeface="Times New Roman" pitchFamily="18" charset="0"/>
              <a:buNone/>
            </a:pPr>
            <a:r>
              <a:rPr lang="de-CH" altLang="pl-PL" sz="2800" b="1" dirty="0">
                <a:solidFill>
                  <a:schemeClr val="tx1"/>
                </a:solidFill>
                <a:latin typeface="+mj-lt"/>
              </a:rPr>
              <a:t>Zintegrowany </a:t>
            </a:r>
            <a:r>
              <a:rPr lang="de-CH" altLang="pl-PL" sz="2800" b="1" dirty="0" err="1">
                <a:solidFill>
                  <a:schemeClr val="tx1"/>
                </a:solidFill>
                <a:latin typeface="+mj-lt"/>
              </a:rPr>
              <a:t>biopsychospołeczny</a:t>
            </a:r>
            <a:r>
              <a:rPr lang="de-CH" altLang="pl-PL" sz="2800" b="1" dirty="0">
                <a:solidFill>
                  <a:schemeClr val="tx1"/>
                </a:solidFill>
                <a:latin typeface="+mj-lt"/>
              </a:rPr>
              <a:t> </a:t>
            </a:r>
            <a:r>
              <a:rPr lang="de-CH" altLang="pl-PL" sz="2800" b="1" dirty="0" err="1">
                <a:solidFill>
                  <a:schemeClr val="tx1"/>
                </a:solidFill>
                <a:latin typeface="+mj-lt"/>
              </a:rPr>
              <a:t>model</a:t>
            </a:r>
            <a:r>
              <a:rPr lang="de-CH" altLang="pl-PL" sz="2800" b="1" dirty="0">
                <a:solidFill>
                  <a:schemeClr val="tx1"/>
                </a:solidFill>
                <a:latin typeface="+mj-lt"/>
              </a:rPr>
              <a:t> </a:t>
            </a:r>
            <a:r>
              <a:rPr lang="de-CH" altLang="pl-PL" sz="2800" b="1" dirty="0" err="1">
                <a:solidFill>
                  <a:schemeClr val="tx1"/>
                </a:solidFill>
                <a:latin typeface="+mj-lt"/>
              </a:rPr>
              <a:t>funkcjonowania</a:t>
            </a:r>
            <a:r>
              <a:rPr lang="de-CH" altLang="pl-PL" sz="2800" b="1" dirty="0">
                <a:solidFill>
                  <a:schemeClr val="tx1"/>
                </a:solidFill>
                <a:latin typeface="+mj-lt"/>
              </a:rPr>
              <a:t> </a:t>
            </a:r>
            <a:br>
              <a:rPr lang="pl-PL" altLang="pl-PL" sz="2800" b="1" dirty="0">
                <a:solidFill>
                  <a:schemeClr val="tx1"/>
                </a:solidFill>
                <a:latin typeface="+mj-lt"/>
              </a:rPr>
            </a:br>
            <a:r>
              <a:rPr lang="de-CH" altLang="pl-PL" sz="2800" b="1" dirty="0">
                <a:solidFill>
                  <a:schemeClr val="tx1"/>
                </a:solidFill>
                <a:latin typeface="+mj-lt"/>
              </a:rPr>
              <a:t>i </a:t>
            </a:r>
            <a:r>
              <a:rPr lang="de-CH" altLang="pl-PL" sz="2800" b="1" dirty="0" err="1">
                <a:solidFill>
                  <a:schemeClr val="tx1"/>
                </a:solidFill>
                <a:latin typeface="+mj-lt"/>
              </a:rPr>
              <a:t>niepełnosprawności</a:t>
            </a:r>
            <a:r>
              <a:rPr lang="de-CH" altLang="pl-PL" sz="2800" b="1" dirty="0">
                <a:solidFill>
                  <a:schemeClr val="tx1"/>
                </a:solidFill>
                <a:latin typeface="+mj-lt"/>
              </a:rPr>
              <a:t> ICF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afterEffect">
                                  <p:stCondLst>
                                    <p:cond delay="250"/>
                                  </p:stCondLst>
                                  <p:childTnLst>
                                    <p:set>
                                      <p:cBhvr additive="repl">
                                        <p:cTn id="6" dur="1" fill="hold">
                                          <p:stCondLst>
                                            <p:cond delay="0"/>
                                          </p:stCondLst>
                                        </p:cTn>
                                        <p:tgtEl>
                                          <p:spTgt spid="52249"/>
                                        </p:tgtEl>
                                        <p:attrNameLst>
                                          <p:attrName>style.visibility</p:attrName>
                                        </p:attrNameLst>
                                      </p:cBhvr>
                                      <p:to>
                                        <p:strVal val="visible"/>
                                      </p:to>
                                    </p:set>
                                    <p:animEffect transition="in" filter="fade">
                                      <p:cBhvr additive="repl">
                                        <p:cTn id="7" dur="2000"/>
                                        <p:tgtEl>
                                          <p:spTgt spid="52249"/>
                                        </p:tgtEl>
                                      </p:cBhvr>
                                    </p:animEffect>
                                  </p:childTnLst>
                                </p:cTn>
                              </p:par>
                            </p:childTnLst>
                          </p:cTn>
                        </p:par>
                        <p:par>
                          <p:cTn id="8" fill="hold" nodeType="withGroup">
                            <p:stCondLst>
                              <p:cond delay="2250"/>
                            </p:stCondLst>
                            <p:childTnLst>
                              <p:par>
                                <p:cTn id="9" presetID="10" presetClass="entr" fill="hold" nodeType="afterEffect">
                                  <p:stCondLst>
                                    <p:cond delay="250"/>
                                  </p:stCondLst>
                                  <p:childTnLst>
                                    <p:set>
                                      <p:cBhvr additive="repl">
                                        <p:cTn id="10" dur="1" fill="hold">
                                          <p:stCondLst>
                                            <p:cond delay="0"/>
                                          </p:stCondLst>
                                        </p:cTn>
                                        <p:tgtEl>
                                          <p:spTgt spid="52250"/>
                                        </p:tgtEl>
                                        <p:attrNameLst>
                                          <p:attrName>style.visibility</p:attrName>
                                        </p:attrNameLst>
                                      </p:cBhvr>
                                      <p:to>
                                        <p:strVal val="visible"/>
                                      </p:to>
                                    </p:set>
                                    <p:animEffect transition="in" filter="fade">
                                      <p:cBhvr additive="repl">
                                        <p:cTn id="11" dur="2000"/>
                                        <p:tgtEl>
                                          <p:spTgt spid="52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ja_POWER (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zentacja" id="{BAFE7F95-63CD-4158-86BC-3D66A57F65E9}" vid="{8FF073E3-F121-44B9-A3B8-4A8D67C9EB25}"/>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TM02892315[[fn=Smuga]]</Template>
  <TotalTime>8096</TotalTime>
  <Words>4298</Words>
  <Application>Microsoft Office PowerPoint</Application>
  <PresentationFormat>Panoramiczny</PresentationFormat>
  <Paragraphs>844</Paragraphs>
  <Slides>45</Slides>
  <Notes>32</Notes>
  <HiddenSlides>0</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2</vt:i4>
      </vt:variant>
      <vt:variant>
        <vt:lpstr>Tytuły slajdów</vt:lpstr>
      </vt:variant>
      <vt:variant>
        <vt:i4>45</vt:i4>
      </vt:variant>
    </vt:vector>
  </HeadingPairs>
  <TitlesOfParts>
    <vt:vector size="56" baseType="lpstr">
      <vt:lpstr>Arial</vt:lpstr>
      <vt:lpstr>Arial Narrow</vt:lpstr>
      <vt:lpstr>Calibri</vt:lpstr>
      <vt:lpstr>Calibri Light</vt:lpstr>
      <vt:lpstr>Century</vt:lpstr>
      <vt:lpstr>Times New Roman</vt:lpstr>
      <vt:lpstr>Verdana</vt:lpstr>
      <vt:lpstr>Wingdings</vt:lpstr>
      <vt:lpstr>Prezentacja_POWER (1)</vt:lpstr>
      <vt:lpstr>Dokument</vt:lpstr>
      <vt:lpstr>Document</vt:lpstr>
      <vt:lpstr> Praktyczne aspekty w stosowaniu Międzynarodowej Klasyfikacji Funkcjonowania, Niepełnosprawności i Zdrowia (ICF).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Stosowanie kwalifikatorów ICF</vt:lpstr>
      <vt:lpstr> Stosowanie kwalifikatorów ICF</vt:lpstr>
      <vt:lpstr>Prezentacja programu PowerPoint</vt:lpstr>
      <vt:lpstr>Prezentacja programu PowerPoint</vt:lpstr>
      <vt:lpstr>Prezentacja programu PowerPoint</vt:lpstr>
      <vt:lpstr>Prezentacja programu PowerPoint</vt:lpstr>
      <vt:lpstr>Prezentacja programu PowerPoint</vt:lpstr>
      <vt:lpstr>Wykorzystanie ICF w zarządzaniu rehabilitacją </vt:lpstr>
      <vt:lpstr>Prezentacja programu PowerPoint</vt:lpstr>
      <vt:lpstr>Wykorzystanie ICF w zarządzaniu rehabilitacją </vt:lpstr>
      <vt:lpstr>Korzyści płynące z Wykazów Podstawowych Kategorii ICF</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Pacownicy socjalni</dc:title>
  <dc:creator>AZS</dc:creator>
  <cp:lastModifiedBy>Joanna Cyrul</cp:lastModifiedBy>
  <cp:revision>354</cp:revision>
  <dcterms:created xsi:type="dcterms:W3CDTF">2018-10-25T08:28:18Z</dcterms:created>
  <dcterms:modified xsi:type="dcterms:W3CDTF">2020-01-09T10:34:56Z</dcterms:modified>
</cp:coreProperties>
</file>